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1"/>
  </p:sldMasterIdLst>
  <p:notesMasterIdLst>
    <p:notesMasterId r:id="rId103"/>
  </p:notesMasterIdLst>
  <p:sldIdLst>
    <p:sldId id="414" r:id="rId2"/>
    <p:sldId id="261" r:id="rId3"/>
    <p:sldId id="310" r:id="rId4"/>
    <p:sldId id="313" r:id="rId5"/>
    <p:sldId id="496" r:id="rId6"/>
    <p:sldId id="448" r:id="rId7"/>
    <p:sldId id="439" r:id="rId8"/>
    <p:sldId id="316" r:id="rId9"/>
    <p:sldId id="438" r:id="rId10"/>
    <p:sldId id="320" r:id="rId11"/>
    <p:sldId id="324" r:id="rId12"/>
    <p:sldId id="323" r:id="rId13"/>
    <p:sldId id="473" r:id="rId14"/>
    <p:sldId id="474" r:id="rId15"/>
    <p:sldId id="475" r:id="rId16"/>
    <p:sldId id="476" r:id="rId17"/>
    <p:sldId id="262" r:id="rId18"/>
    <p:sldId id="469" r:id="rId19"/>
    <p:sldId id="331" r:id="rId20"/>
    <p:sldId id="332" r:id="rId21"/>
    <p:sldId id="333" r:id="rId22"/>
    <p:sldId id="336" r:id="rId23"/>
    <p:sldId id="337" r:id="rId24"/>
    <p:sldId id="412" r:id="rId25"/>
    <p:sldId id="340" r:id="rId26"/>
    <p:sldId id="470" r:id="rId27"/>
    <p:sldId id="429" r:id="rId28"/>
    <p:sldId id="430" r:id="rId29"/>
    <p:sldId id="431" r:id="rId30"/>
    <p:sldId id="491" r:id="rId31"/>
    <p:sldId id="405" r:id="rId32"/>
    <p:sldId id="471" r:id="rId33"/>
    <p:sldId id="283" r:id="rId34"/>
    <p:sldId id="341" r:id="rId35"/>
    <p:sldId id="432" r:id="rId36"/>
    <p:sldId id="345" r:id="rId37"/>
    <p:sldId id="348" r:id="rId38"/>
    <p:sldId id="479" r:id="rId39"/>
    <p:sldId id="480" r:id="rId40"/>
    <p:sldId id="435" r:id="rId41"/>
    <p:sldId id="490" r:id="rId42"/>
    <p:sldId id="481" r:id="rId43"/>
    <p:sldId id="289" r:id="rId44"/>
    <p:sldId id="354" r:id="rId45"/>
    <p:sldId id="359" r:id="rId46"/>
    <p:sldId id="367" r:id="rId47"/>
    <p:sldId id="372" r:id="rId48"/>
    <p:sldId id="377" r:id="rId49"/>
    <p:sldId id="378" r:id="rId50"/>
    <p:sldId id="403" r:id="rId51"/>
    <p:sldId id="416" r:id="rId52"/>
    <p:sldId id="417" r:id="rId53"/>
    <p:sldId id="402" r:id="rId54"/>
    <p:sldId id="487" r:id="rId55"/>
    <p:sldId id="499" r:id="rId56"/>
    <p:sldId id="297" r:id="rId57"/>
    <p:sldId id="380" r:id="rId58"/>
    <p:sldId id="452" r:id="rId59"/>
    <p:sldId id="383" r:id="rId60"/>
    <p:sldId id="455" r:id="rId61"/>
    <p:sldId id="454" r:id="rId62"/>
    <p:sldId id="384" r:id="rId63"/>
    <p:sldId id="460" r:id="rId64"/>
    <p:sldId id="462" r:id="rId65"/>
    <p:sldId id="500" r:id="rId66"/>
    <p:sldId id="501" r:id="rId67"/>
    <p:sldId id="465" r:id="rId68"/>
    <p:sldId id="466" r:id="rId69"/>
    <p:sldId id="467" r:id="rId70"/>
    <p:sldId id="492" r:id="rId71"/>
    <p:sldId id="488" r:id="rId72"/>
    <p:sldId id="458" r:id="rId73"/>
    <p:sldId id="498" r:id="rId74"/>
    <p:sldId id="484" r:id="rId75"/>
    <p:sldId id="445" r:id="rId76"/>
    <p:sldId id="442" r:id="rId77"/>
    <p:sldId id="441" r:id="rId78"/>
    <p:sldId id="482" r:id="rId79"/>
    <p:sldId id="477" r:id="rId80"/>
    <p:sldId id="459" r:id="rId81"/>
    <p:sldId id="495" r:id="rId82"/>
    <p:sldId id="493" r:id="rId83"/>
    <p:sldId id="409" r:id="rId84"/>
    <p:sldId id="410" r:id="rId85"/>
    <p:sldId id="408" r:id="rId86"/>
    <p:sldId id="428" r:id="rId87"/>
    <p:sldId id="406" r:id="rId88"/>
    <p:sldId id="411" r:id="rId89"/>
    <p:sldId id="508" r:id="rId90"/>
    <p:sldId id="433" r:id="rId91"/>
    <p:sldId id="374" r:id="rId92"/>
    <p:sldId id="379" r:id="rId93"/>
    <p:sldId id="401" r:id="rId94"/>
    <p:sldId id="437" r:id="rId95"/>
    <p:sldId id="444" r:id="rId96"/>
    <p:sldId id="507" r:id="rId97"/>
    <p:sldId id="506" r:id="rId98"/>
    <p:sldId id="443" r:id="rId99"/>
    <p:sldId id="447" r:id="rId100"/>
    <p:sldId id="468" r:id="rId101"/>
    <p:sldId id="440"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 id="{7A069012-6882-B241-835E-7E4639B4E9BA}">
          <p14:sldIdLst>
            <p14:sldId id="414"/>
            <p14:sldId id="261"/>
          </p14:sldIdLst>
        </p14:section>
        <p14:section name="Introduction" id="{24B2FF90-BAFF-DB41-8350-627B560C50C4}">
          <p14:sldIdLst>
            <p14:sldId id="310"/>
            <p14:sldId id="313"/>
            <p14:sldId id="496"/>
            <p14:sldId id="448"/>
            <p14:sldId id="439"/>
            <p14:sldId id="316"/>
            <p14:sldId id="438"/>
            <p14:sldId id="320"/>
            <p14:sldId id="324"/>
            <p14:sldId id="323"/>
            <p14:sldId id="473"/>
            <p14:sldId id="474"/>
            <p14:sldId id="475"/>
            <p14:sldId id="476"/>
          </p14:sldIdLst>
        </p14:section>
        <p14:section name="TNE" id="{4BEE44FC-AC8F-CD4B-B342-321ACA0D30C9}">
          <p14:sldIdLst>
            <p14:sldId id="262"/>
            <p14:sldId id="469"/>
            <p14:sldId id="331"/>
            <p14:sldId id="332"/>
            <p14:sldId id="333"/>
            <p14:sldId id="336"/>
            <p14:sldId id="337"/>
            <p14:sldId id="412"/>
            <p14:sldId id="340"/>
            <p14:sldId id="470"/>
            <p14:sldId id="429"/>
            <p14:sldId id="430"/>
            <p14:sldId id="431"/>
            <p14:sldId id="491"/>
            <p14:sldId id="405"/>
            <p14:sldId id="471"/>
          </p14:sldIdLst>
        </p14:section>
        <p14:section name="EFGE" id="{6D7F3040-6EB0-6146-8CC7-5A27BC4A24A8}">
          <p14:sldIdLst>
            <p14:sldId id="283"/>
            <p14:sldId id="341"/>
            <p14:sldId id="432"/>
            <p14:sldId id="345"/>
            <p14:sldId id="348"/>
            <p14:sldId id="479"/>
            <p14:sldId id="480"/>
            <p14:sldId id="435"/>
            <p14:sldId id="490"/>
            <p14:sldId id="481"/>
          </p14:sldIdLst>
        </p14:section>
        <p14:section name="kernelNE" id="{B9AE7218-64F1-AF45-B31A-73C14EEFFC3F}">
          <p14:sldIdLst>
            <p14:sldId id="289"/>
            <p14:sldId id="354"/>
            <p14:sldId id="359"/>
            <p14:sldId id="367"/>
            <p14:sldId id="372"/>
            <p14:sldId id="377"/>
            <p14:sldId id="378"/>
            <p14:sldId id="403"/>
            <p14:sldId id="416"/>
            <p14:sldId id="417"/>
            <p14:sldId id="402"/>
            <p14:sldId id="487"/>
          </p14:sldIdLst>
        </p14:section>
        <p14:section name="Overview" id="{6F0872BC-B149-234B-AE4B-EF0F1EA4F653}">
          <p14:sldIdLst>
            <p14:sldId id="499"/>
          </p14:sldIdLst>
        </p14:section>
        <p14:section name="NodeSig" id="{98995376-29A9-BB40-B8E6-FF7DBD59B61B}">
          <p14:sldIdLst>
            <p14:sldId id="297"/>
            <p14:sldId id="380"/>
            <p14:sldId id="452"/>
            <p14:sldId id="383"/>
            <p14:sldId id="455"/>
            <p14:sldId id="454"/>
            <p14:sldId id="384"/>
            <p14:sldId id="460"/>
            <p14:sldId id="462"/>
            <p14:sldId id="500"/>
            <p14:sldId id="501"/>
            <p14:sldId id="465"/>
            <p14:sldId id="466"/>
            <p14:sldId id="467"/>
            <p14:sldId id="492"/>
            <p14:sldId id="488"/>
          </p14:sldIdLst>
        </p14:section>
        <p14:section name="Conclusion" id="{2057D0FC-4944-B241-8C08-C42B3C869CDC}">
          <p14:sldIdLst>
            <p14:sldId id="458"/>
            <p14:sldId id="498"/>
            <p14:sldId id="484"/>
          </p14:sldIdLst>
        </p14:section>
        <p14:section name="Thank you" id="{C1D73A71-6A83-3C46-87AA-C52378B6A3EE}">
          <p14:sldIdLst>
            <p14:sldId id="445"/>
            <p14:sldId id="442"/>
            <p14:sldId id="441"/>
          </p14:sldIdLst>
        </p14:section>
        <p14:section name="References" id="{0216FC88-9263-5940-9543-B08D14BEED27}">
          <p14:sldIdLst>
            <p14:sldId id="482"/>
            <p14:sldId id="477"/>
            <p14:sldId id="459"/>
            <p14:sldId id="495"/>
          </p14:sldIdLst>
        </p14:section>
        <p14:section name="Appendix" id="{43C63E61-6D2E-564E-83E0-6CE0D1AF50CF}">
          <p14:sldIdLst>
            <p14:sldId id="493"/>
          </p14:sldIdLst>
        </p14:section>
        <p14:section name="Appendix-TNE" id="{58377EC0-F609-5C4D-80D1-743D4D96C99D}">
          <p14:sldIdLst>
            <p14:sldId id="409"/>
            <p14:sldId id="410"/>
            <p14:sldId id="408"/>
            <p14:sldId id="428"/>
            <p14:sldId id="406"/>
          </p14:sldIdLst>
        </p14:section>
        <p14:section name="Apendix-EFGE" id="{D3645AC2-BC28-504B-8427-252B41876E4C}">
          <p14:sldIdLst>
            <p14:sldId id="411"/>
            <p14:sldId id="508"/>
            <p14:sldId id="433"/>
          </p14:sldIdLst>
        </p14:section>
        <p14:section name="Appendix-KernelNE" id="{E70F2829-CB2C-5C49-B0AD-806FAAE06516}">
          <p14:sldIdLst>
            <p14:sldId id="374"/>
            <p14:sldId id="379"/>
            <p14:sldId id="401"/>
            <p14:sldId id="437"/>
          </p14:sldIdLst>
        </p14:section>
        <p14:section name="Overview of Proposed Models" id="{084E28D0-6D3D-F24E-9FA8-E8E8D0621F8A}">
          <p14:sldIdLst>
            <p14:sldId id="444"/>
            <p14:sldId id="507"/>
            <p14:sldId id="506"/>
            <p14:sldId id="443"/>
          </p14:sldIdLst>
        </p14:section>
        <p14:section name="Appendix-NodeSig" id="{E4753A2B-D30E-0549-BF68-9F00AFB92E81}">
          <p14:sldIdLst>
            <p14:sldId id="447"/>
            <p14:sldId id="468"/>
            <p14:sldId id="44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kadir Celikkanat" initials="AC" lastIdx="1" clrIdx="0">
    <p:extLst>
      <p:ext uri="{19B8F6BF-5375-455C-9EA6-DF929625EA0E}">
        <p15:presenceInfo xmlns:p15="http://schemas.microsoft.com/office/powerpoint/2012/main" userId="S::abdulkadir.celikkanat@centralesupelec.fr::5d180dac-dfcf-44c2-bd74-5450bf44e1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EBEBEB"/>
    <a:srgbClr val="FF8D89"/>
    <a:srgbClr val="7A7CC1"/>
    <a:srgbClr val="F8F6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p:restoredTop sz="93310"/>
  </p:normalViewPr>
  <p:slideViewPr>
    <p:cSldViewPr snapToGrid="0" snapToObjects="1">
      <p:cViewPr varScale="1">
        <p:scale>
          <a:sx n="85" d="100"/>
          <a:sy n="85" d="100"/>
        </p:scale>
        <p:origin x="192" y="816"/>
      </p:cViewPr>
      <p:guideLst/>
    </p:cSldViewPr>
  </p:slideViewPr>
  <p:notesTextViewPr>
    <p:cViewPr>
      <p:scale>
        <a:sx n="110" d="100"/>
        <a:sy n="11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Sheet1!$B$2:$B$13</c:f>
              <c:numCache>
                <c:formatCode>General</c:formatCode>
                <c:ptCount val="12"/>
                <c:pt idx="0">
                  <c:v>0.16774430000000001</c:v>
                </c:pt>
                <c:pt idx="1">
                  <c:v>0.10137566000000001</c:v>
                </c:pt>
                <c:pt idx="2">
                  <c:v>0.25088758999999999</c:v>
                </c:pt>
                <c:pt idx="3">
                  <c:v>0.26006317000000001</c:v>
                </c:pt>
                <c:pt idx="4">
                  <c:v>0.32132653</c:v>
                </c:pt>
                <c:pt idx="5">
                  <c:v>0.24083144000000001</c:v>
                </c:pt>
                <c:pt idx="6">
                  <c:v>0.24083144000000001</c:v>
                </c:pt>
                <c:pt idx="7">
                  <c:v>1.39111224</c:v>
                </c:pt>
                <c:pt idx="8">
                  <c:v>0.54307106999999999</c:v>
                </c:pt>
                <c:pt idx="9">
                  <c:v>0.55926608</c:v>
                </c:pt>
                <c:pt idx="10">
                  <c:v>0.80168105000000001</c:v>
                </c:pt>
                <c:pt idx="11">
                  <c:v>0.46842945000000002</c:v>
                </c:pt>
              </c:numCache>
            </c:numRef>
          </c:val>
          <c:extLst>
            <c:ext xmlns:c16="http://schemas.microsoft.com/office/drawing/2014/chart" uri="{C3380CC4-5D6E-409C-BE32-E72D297353CC}">
              <c16:uniqueId val="{00000000-147D-3748-B931-B9881DF209ED}"/>
            </c:ext>
          </c:extLst>
        </c:ser>
        <c:dLbls>
          <c:showLegendKey val="0"/>
          <c:showVal val="0"/>
          <c:showCatName val="0"/>
          <c:showSerName val="0"/>
          <c:showPercent val="0"/>
          <c:showBubbleSize val="0"/>
        </c:dLbls>
        <c:gapWidth val="21"/>
        <c:overlap val="-30"/>
        <c:axId val="1467712831"/>
        <c:axId val="1323177647"/>
      </c:barChart>
      <c:catAx>
        <c:axId val="1467712831"/>
        <c:scaling>
          <c:orientation val="minMax"/>
        </c:scaling>
        <c:delete val="1"/>
        <c:axPos val="b"/>
        <c:numFmt formatCode="General" sourceLinked="1"/>
        <c:majorTickMark val="none"/>
        <c:minorTickMark val="none"/>
        <c:tickLblPos val="nextTo"/>
        <c:crossAx val="1323177647"/>
        <c:crosses val="autoZero"/>
        <c:auto val="1"/>
        <c:lblAlgn val="ctr"/>
        <c:lblOffset val="100"/>
        <c:noMultiLvlLbl val="0"/>
      </c:catAx>
      <c:valAx>
        <c:axId val="132317764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67712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solidFill>
            <a:ln>
              <a:noFill/>
            </a:ln>
            <a:effectLst/>
          </c:spPr>
          <c:invertIfNegative val="0"/>
          <c:val>
            <c:numRef>
              <c:f>Sheet1!$B$2:$B$13</c:f>
              <c:numCache>
                <c:formatCode>General</c:formatCode>
                <c:ptCount val="12"/>
                <c:pt idx="0">
                  <c:v>0.94924593999999995</c:v>
                </c:pt>
                <c:pt idx="1">
                  <c:v>0.92588183000000002</c:v>
                </c:pt>
                <c:pt idx="2">
                  <c:v>0.34094901</c:v>
                </c:pt>
                <c:pt idx="3">
                  <c:v>0.21988176000000001</c:v>
                </c:pt>
                <c:pt idx="4">
                  <c:v>4.5850340000000003E-2</c:v>
                </c:pt>
                <c:pt idx="5">
                  <c:v>2.421769E-2</c:v>
                </c:pt>
                <c:pt idx="6">
                  <c:v>2.421769E-2</c:v>
                </c:pt>
                <c:pt idx="7">
                  <c:v>3.6802719999999997E-2</c:v>
                </c:pt>
                <c:pt idx="8">
                  <c:v>8.611597E-2</c:v>
                </c:pt>
                <c:pt idx="9">
                  <c:v>0.13562843999999999</c:v>
                </c:pt>
                <c:pt idx="10">
                  <c:v>0.10064658</c:v>
                </c:pt>
                <c:pt idx="11">
                  <c:v>0.37835570000000002</c:v>
                </c:pt>
              </c:numCache>
            </c:numRef>
          </c:val>
          <c:extLst>
            <c:ext xmlns:c16="http://schemas.microsoft.com/office/drawing/2014/chart" uri="{C3380CC4-5D6E-409C-BE32-E72D297353CC}">
              <c16:uniqueId val="{00000000-C60B-184E-A086-72A1DC66DE18}"/>
            </c:ext>
          </c:extLst>
        </c:ser>
        <c:dLbls>
          <c:showLegendKey val="0"/>
          <c:showVal val="0"/>
          <c:showCatName val="0"/>
          <c:showSerName val="0"/>
          <c:showPercent val="0"/>
          <c:showBubbleSize val="0"/>
        </c:dLbls>
        <c:gapWidth val="21"/>
        <c:overlap val="-30"/>
        <c:axId val="1467712831"/>
        <c:axId val="1323177647"/>
      </c:barChart>
      <c:catAx>
        <c:axId val="1467712831"/>
        <c:scaling>
          <c:orientation val="minMax"/>
        </c:scaling>
        <c:delete val="1"/>
        <c:axPos val="b"/>
        <c:numFmt formatCode="General" sourceLinked="1"/>
        <c:majorTickMark val="none"/>
        <c:minorTickMark val="none"/>
        <c:tickLblPos val="nextTo"/>
        <c:crossAx val="1323177647"/>
        <c:crosses val="autoZero"/>
        <c:auto val="1"/>
        <c:lblAlgn val="ctr"/>
        <c:lblOffset val="100"/>
        <c:noMultiLvlLbl val="0"/>
      </c:catAx>
      <c:valAx>
        <c:axId val="132317764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67712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5431F-48FF-4084-BE08-0FBE2D0265F4}"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70AAF154-2E97-4B16-A1DC-D303FFEC9B76}">
      <dgm:prSet custT="1"/>
      <dgm:spPr>
        <a:solidFill>
          <a:schemeClr val="accent1"/>
        </a:solidFill>
      </dgm:spPr>
      <dgm:t>
        <a:bodyPr/>
        <a:lstStyle/>
        <a:p>
          <a:r>
            <a:rPr lang="en-US" sz="2000" dirty="0">
              <a:latin typeface="Palatino" pitchFamily="2" charset="77"/>
              <a:ea typeface="Palatino" pitchFamily="2" charset="77"/>
            </a:rPr>
            <a:t>Introduction </a:t>
          </a:r>
        </a:p>
      </dgm:t>
    </dgm:pt>
    <dgm:pt modelId="{BD74F195-C223-46ED-AE25-0B601490B53C}" type="parTrans" cxnId="{8E6B7D95-FB35-4092-B474-E36871FF06DF}">
      <dgm:prSet/>
      <dgm:spPr/>
      <dgm:t>
        <a:bodyPr/>
        <a:lstStyle/>
        <a:p>
          <a:endParaRPr lang="en-US"/>
        </a:p>
      </dgm:t>
    </dgm:pt>
    <dgm:pt modelId="{B487E3C8-E978-43E8-9E07-497D915F9116}" type="sibTrans" cxnId="{8E6B7D95-FB35-4092-B474-E36871FF06DF}">
      <dgm:prSet/>
      <dgm:spPr>
        <a:ln w="12700">
          <a:solidFill>
            <a:schemeClr val="tx1"/>
          </a:solidFill>
        </a:ln>
      </dgm:spPr>
      <dgm:t>
        <a:bodyPr/>
        <a:lstStyle/>
        <a:p>
          <a:endParaRPr lang="en-US"/>
        </a:p>
      </dgm:t>
    </dgm:pt>
    <dgm:pt modelId="{C521D4C0-4D37-4039-83DC-5727817AB350}">
      <dgm:prSet custT="1"/>
      <dgm:spPr>
        <a:solidFill>
          <a:schemeClr val="accent2"/>
        </a:solidFill>
      </dgm:spPr>
      <dgm:t>
        <a:bodyPr/>
        <a:lstStyle/>
        <a:p>
          <a:pPr>
            <a:lnSpc>
              <a:spcPct val="120000"/>
            </a:lnSpc>
            <a:spcAft>
              <a:spcPts val="840"/>
            </a:spcAft>
          </a:pPr>
          <a:r>
            <a:rPr lang="en-US" sz="2000" dirty="0">
              <a:latin typeface="Palatino" pitchFamily="2" charset="77"/>
              <a:ea typeface="Palatino" pitchFamily="2" charset="77"/>
            </a:rPr>
            <a:t>TNE: Topic-Aware Latent Models for Representation Learning </a:t>
          </a:r>
        </a:p>
      </dgm:t>
    </dgm:pt>
    <dgm:pt modelId="{AED6E4D6-ABA0-43C8-BA3A-D79775F855CF}" type="parTrans" cxnId="{12B38455-944C-453E-A953-B86C8C6225FB}">
      <dgm:prSet/>
      <dgm:spPr/>
      <dgm:t>
        <a:bodyPr/>
        <a:lstStyle/>
        <a:p>
          <a:endParaRPr lang="en-US"/>
        </a:p>
      </dgm:t>
    </dgm:pt>
    <dgm:pt modelId="{55F00FA8-430F-43B5-B248-37045E281CFF}" type="sibTrans" cxnId="{12B38455-944C-453E-A953-B86C8C6225FB}">
      <dgm:prSet/>
      <dgm:spPr>
        <a:ln w="12700">
          <a:solidFill>
            <a:schemeClr val="tx1"/>
          </a:solidFill>
        </a:ln>
      </dgm:spPr>
      <dgm:t>
        <a:bodyPr/>
        <a:lstStyle/>
        <a:p>
          <a:endParaRPr lang="en-US"/>
        </a:p>
      </dgm:t>
    </dgm:pt>
    <dgm:pt modelId="{58836C1A-5A25-4683-B2FC-060057A0FE29}">
      <dgm:prSet custT="1"/>
      <dgm:spPr>
        <a:solidFill>
          <a:schemeClr val="accent3"/>
        </a:solidFill>
      </dgm:spPr>
      <dgm:t>
        <a:bodyPr/>
        <a:lstStyle/>
        <a:p>
          <a:pPr>
            <a:lnSpc>
              <a:spcPct val="120000"/>
            </a:lnSpc>
          </a:pPr>
          <a:r>
            <a:rPr lang="en-US" sz="2000" dirty="0">
              <a:latin typeface="Palatino" pitchFamily="2" charset="77"/>
              <a:ea typeface="Palatino" pitchFamily="2" charset="77"/>
            </a:rPr>
            <a:t>EFGE: Exponential Family Graph Embeddings </a:t>
          </a:r>
        </a:p>
      </dgm:t>
    </dgm:pt>
    <dgm:pt modelId="{8ED54B0B-52B8-493A-98DB-96EDCF1B2C7A}" type="parTrans" cxnId="{6DD9AB14-79B2-4E9D-A9CD-BF0B55586C60}">
      <dgm:prSet/>
      <dgm:spPr/>
      <dgm:t>
        <a:bodyPr/>
        <a:lstStyle/>
        <a:p>
          <a:endParaRPr lang="en-US"/>
        </a:p>
      </dgm:t>
    </dgm:pt>
    <dgm:pt modelId="{AE10FDBE-3C1F-40B4-9554-D69080BED8FF}" type="sibTrans" cxnId="{6DD9AB14-79B2-4E9D-A9CD-BF0B55586C60}">
      <dgm:prSet/>
      <dgm:spPr>
        <a:ln w="12700">
          <a:solidFill>
            <a:schemeClr val="tx1"/>
          </a:solidFill>
        </a:ln>
      </dgm:spPr>
      <dgm:t>
        <a:bodyPr/>
        <a:lstStyle/>
        <a:p>
          <a:endParaRPr lang="en-US"/>
        </a:p>
      </dgm:t>
    </dgm:pt>
    <dgm:pt modelId="{BA69BADD-C073-4C4F-A605-B7BDF6D1CD4F}">
      <dgm:prSet custT="1"/>
      <dgm:spPr>
        <a:solidFill>
          <a:schemeClr val="accent4"/>
        </a:solidFill>
      </dgm:spPr>
      <dgm:t>
        <a:bodyPr/>
        <a:lstStyle/>
        <a:p>
          <a:pPr>
            <a:lnSpc>
              <a:spcPct val="120000"/>
            </a:lnSpc>
          </a:pPr>
          <a:r>
            <a:rPr lang="en-US" sz="2000" dirty="0">
              <a:latin typeface="Palatino" pitchFamily="2" charset="77"/>
              <a:ea typeface="Palatino" pitchFamily="2" charset="77"/>
            </a:rPr>
            <a:t>Multiple Kernel Representation Learning on Graphs</a:t>
          </a:r>
        </a:p>
      </dgm:t>
    </dgm:pt>
    <dgm:pt modelId="{A6567187-1200-4A66-8FE8-9CB64A682AD5}" type="parTrans" cxnId="{5E1F29DC-D27E-47DE-B187-CAB7F9E215A5}">
      <dgm:prSet/>
      <dgm:spPr/>
      <dgm:t>
        <a:bodyPr/>
        <a:lstStyle/>
        <a:p>
          <a:endParaRPr lang="en-US"/>
        </a:p>
      </dgm:t>
    </dgm:pt>
    <dgm:pt modelId="{FFB16E1F-F9DC-4F5E-A649-DA448C412F45}" type="sibTrans" cxnId="{5E1F29DC-D27E-47DE-B187-CAB7F9E215A5}">
      <dgm:prSet/>
      <dgm:spPr>
        <a:ln w="12700">
          <a:solidFill>
            <a:schemeClr val="tx1"/>
          </a:solidFill>
        </a:ln>
      </dgm:spPr>
      <dgm:t>
        <a:bodyPr/>
        <a:lstStyle/>
        <a:p>
          <a:endParaRPr lang="en-US"/>
        </a:p>
      </dgm:t>
    </dgm:pt>
    <dgm:pt modelId="{3ACF0302-8DEC-4712-9BFB-5816D95C6D11}">
      <dgm:prSet custT="1"/>
      <dgm:spPr>
        <a:solidFill>
          <a:schemeClr val="accent5"/>
        </a:solidFill>
      </dgm:spPr>
      <dgm:t>
        <a:bodyPr/>
        <a:lstStyle/>
        <a:p>
          <a:pPr>
            <a:lnSpc>
              <a:spcPct val="120000"/>
            </a:lnSpc>
          </a:pPr>
          <a:r>
            <a:rPr lang="en-US" sz="2000" dirty="0">
              <a:latin typeface="Palatino" pitchFamily="2" charset="77"/>
              <a:ea typeface="Palatino" pitchFamily="2" charset="77"/>
            </a:rPr>
            <a:t>Random Walk Diffusion meets Hashing for Scalable Graph Embeddings</a:t>
          </a:r>
        </a:p>
      </dgm:t>
    </dgm:pt>
    <dgm:pt modelId="{9986707E-1E3D-47EB-AA59-97287345DEFE}" type="parTrans" cxnId="{398F9D70-7EB7-46D2-B4F3-99C305C3F502}">
      <dgm:prSet/>
      <dgm:spPr/>
      <dgm:t>
        <a:bodyPr/>
        <a:lstStyle/>
        <a:p>
          <a:endParaRPr lang="en-US"/>
        </a:p>
      </dgm:t>
    </dgm:pt>
    <dgm:pt modelId="{BC257E6E-E327-4F4C-88E5-6CB58B2EA87F}" type="sibTrans" cxnId="{398F9D70-7EB7-46D2-B4F3-99C305C3F502}">
      <dgm:prSet/>
      <dgm:spPr>
        <a:ln w="12700"/>
      </dgm:spPr>
      <dgm:t>
        <a:bodyPr/>
        <a:lstStyle/>
        <a:p>
          <a:endParaRPr lang="en-US"/>
        </a:p>
      </dgm:t>
    </dgm:pt>
    <dgm:pt modelId="{3F7A939F-266F-4528-AA0B-67AD887A02D7}">
      <dgm:prSet custT="1"/>
      <dgm:spPr>
        <a:solidFill>
          <a:schemeClr val="accent6"/>
        </a:solidFill>
      </dgm:spPr>
      <dgm:t>
        <a:bodyPr/>
        <a:lstStyle/>
        <a:p>
          <a:r>
            <a:rPr lang="en-US" sz="2000" dirty="0">
              <a:latin typeface="Palatino" pitchFamily="2" charset="77"/>
              <a:ea typeface="Palatino" pitchFamily="2" charset="77"/>
            </a:rPr>
            <a:t>Conclusion</a:t>
          </a:r>
        </a:p>
      </dgm:t>
    </dgm:pt>
    <dgm:pt modelId="{4D241079-8A5A-48AA-AF1A-AF30C2E50811}" type="parTrans" cxnId="{C92AD887-0E4B-4460-BE4C-83B872712DAD}">
      <dgm:prSet/>
      <dgm:spPr/>
      <dgm:t>
        <a:bodyPr/>
        <a:lstStyle/>
        <a:p>
          <a:endParaRPr lang="en-US"/>
        </a:p>
      </dgm:t>
    </dgm:pt>
    <dgm:pt modelId="{DAC40E20-A5DE-460F-8F62-856AEC070EDF}" type="sibTrans" cxnId="{C92AD887-0E4B-4460-BE4C-83B872712DAD}">
      <dgm:prSet/>
      <dgm:spPr/>
      <dgm:t>
        <a:bodyPr/>
        <a:lstStyle/>
        <a:p>
          <a:endParaRPr lang="en-US"/>
        </a:p>
      </dgm:t>
    </dgm:pt>
    <dgm:pt modelId="{DC6C9F21-2D28-F044-9F4E-A54DA56C48CB}" type="pres">
      <dgm:prSet presAssocID="{7535431F-48FF-4084-BE08-0FBE2D0265F4}" presName="Name0" presStyleCnt="0">
        <dgm:presLayoutVars>
          <dgm:dir/>
          <dgm:resizeHandles val="exact"/>
        </dgm:presLayoutVars>
      </dgm:prSet>
      <dgm:spPr/>
    </dgm:pt>
    <dgm:pt modelId="{51B37DB3-B46F-D84B-BE39-9ABDF4CE95DD}" type="pres">
      <dgm:prSet presAssocID="{70AAF154-2E97-4B16-A1DC-D303FFEC9B76}" presName="node" presStyleLbl="node1" presStyleIdx="0" presStyleCnt="6">
        <dgm:presLayoutVars>
          <dgm:bulletEnabled val="1"/>
        </dgm:presLayoutVars>
      </dgm:prSet>
      <dgm:spPr/>
    </dgm:pt>
    <dgm:pt modelId="{2B587D14-57D0-294C-9CEE-C898C1310CB5}" type="pres">
      <dgm:prSet presAssocID="{B487E3C8-E978-43E8-9E07-497D915F9116}" presName="sibTrans" presStyleLbl="sibTrans1D1" presStyleIdx="0" presStyleCnt="5"/>
      <dgm:spPr/>
    </dgm:pt>
    <dgm:pt modelId="{C667D860-F335-8949-A180-1F422DAEE356}" type="pres">
      <dgm:prSet presAssocID="{B487E3C8-E978-43E8-9E07-497D915F9116}" presName="connectorText" presStyleLbl="sibTrans1D1" presStyleIdx="0" presStyleCnt="5"/>
      <dgm:spPr/>
    </dgm:pt>
    <dgm:pt modelId="{E74129DF-6F13-1142-A883-7FDAC1A04A54}" type="pres">
      <dgm:prSet presAssocID="{C521D4C0-4D37-4039-83DC-5727817AB350}" presName="node" presStyleLbl="node1" presStyleIdx="1" presStyleCnt="6">
        <dgm:presLayoutVars>
          <dgm:bulletEnabled val="1"/>
        </dgm:presLayoutVars>
      </dgm:prSet>
      <dgm:spPr/>
    </dgm:pt>
    <dgm:pt modelId="{F8290DC9-7F2A-6941-97C5-B633E88BE793}" type="pres">
      <dgm:prSet presAssocID="{55F00FA8-430F-43B5-B248-37045E281CFF}" presName="sibTrans" presStyleLbl="sibTrans1D1" presStyleIdx="1" presStyleCnt="5"/>
      <dgm:spPr/>
    </dgm:pt>
    <dgm:pt modelId="{0A358859-D02C-4A45-811E-90D674C2BB78}" type="pres">
      <dgm:prSet presAssocID="{55F00FA8-430F-43B5-B248-37045E281CFF}" presName="connectorText" presStyleLbl="sibTrans1D1" presStyleIdx="1" presStyleCnt="5"/>
      <dgm:spPr/>
    </dgm:pt>
    <dgm:pt modelId="{93BDD2B4-0D1F-F842-8307-0105F353792D}" type="pres">
      <dgm:prSet presAssocID="{58836C1A-5A25-4683-B2FC-060057A0FE29}" presName="node" presStyleLbl="node1" presStyleIdx="2" presStyleCnt="6">
        <dgm:presLayoutVars>
          <dgm:bulletEnabled val="1"/>
        </dgm:presLayoutVars>
      </dgm:prSet>
      <dgm:spPr/>
    </dgm:pt>
    <dgm:pt modelId="{0FA9B1DA-503D-404D-B492-82F60109C9D3}" type="pres">
      <dgm:prSet presAssocID="{AE10FDBE-3C1F-40B4-9554-D69080BED8FF}" presName="sibTrans" presStyleLbl="sibTrans1D1" presStyleIdx="2" presStyleCnt="5"/>
      <dgm:spPr/>
    </dgm:pt>
    <dgm:pt modelId="{DCBAF6F3-891F-9046-AD09-3BA7589E8715}" type="pres">
      <dgm:prSet presAssocID="{AE10FDBE-3C1F-40B4-9554-D69080BED8FF}" presName="connectorText" presStyleLbl="sibTrans1D1" presStyleIdx="2" presStyleCnt="5"/>
      <dgm:spPr/>
    </dgm:pt>
    <dgm:pt modelId="{8777B877-33D5-F445-9673-71B6FB764214}" type="pres">
      <dgm:prSet presAssocID="{BA69BADD-C073-4C4F-A605-B7BDF6D1CD4F}" presName="node" presStyleLbl="node1" presStyleIdx="3" presStyleCnt="6">
        <dgm:presLayoutVars>
          <dgm:bulletEnabled val="1"/>
        </dgm:presLayoutVars>
      </dgm:prSet>
      <dgm:spPr/>
    </dgm:pt>
    <dgm:pt modelId="{8BE12CD2-3779-CD4B-8032-8C8B5C0704AF}" type="pres">
      <dgm:prSet presAssocID="{FFB16E1F-F9DC-4F5E-A649-DA448C412F45}" presName="sibTrans" presStyleLbl="sibTrans1D1" presStyleIdx="3" presStyleCnt="5"/>
      <dgm:spPr/>
    </dgm:pt>
    <dgm:pt modelId="{2F1C79F3-A6EF-0D4A-9886-299D8A95C84A}" type="pres">
      <dgm:prSet presAssocID="{FFB16E1F-F9DC-4F5E-A649-DA448C412F45}" presName="connectorText" presStyleLbl="sibTrans1D1" presStyleIdx="3" presStyleCnt="5"/>
      <dgm:spPr/>
    </dgm:pt>
    <dgm:pt modelId="{40183446-5CEC-D94C-AFCE-CAAA99D71F73}" type="pres">
      <dgm:prSet presAssocID="{3ACF0302-8DEC-4712-9BFB-5816D95C6D11}" presName="node" presStyleLbl="node1" presStyleIdx="4" presStyleCnt="6">
        <dgm:presLayoutVars>
          <dgm:bulletEnabled val="1"/>
        </dgm:presLayoutVars>
      </dgm:prSet>
      <dgm:spPr/>
    </dgm:pt>
    <dgm:pt modelId="{9DEA329A-F411-8744-BEB6-003CFBDDF21F}" type="pres">
      <dgm:prSet presAssocID="{BC257E6E-E327-4F4C-88E5-6CB58B2EA87F}" presName="sibTrans" presStyleLbl="sibTrans1D1" presStyleIdx="4" presStyleCnt="5"/>
      <dgm:spPr/>
    </dgm:pt>
    <dgm:pt modelId="{EA53348D-5FAD-9943-85A0-89A6BB49EABE}" type="pres">
      <dgm:prSet presAssocID="{BC257E6E-E327-4F4C-88E5-6CB58B2EA87F}" presName="connectorText" presStyleLbl="sibTrans1D1" presStyleIdx="4" presStyleCnt="5"/>
      <dgm:spPr/>
    </dgm:pt>
    <dgm:pt modelId="{3FA6F0E7-1974-5B4A-A01E-971FFB079C05}" type="pres">
      <dgm:prSet presAssocID="{3F7A939F-266F-4528-AA0B-67AD887A02D7}" presName="node" presStyleLbl="node1" presStyleIdx="5" presStyleCnt="6">
        <dgm:presLayoutVars>
          <dgm:bulletEnabled val="1"/>
        </dgm:presLayoutVars>
      </dgm:prSet>
      <dgm:spPr/>
    </dgm:pt>
  </dgm:ptLst>
  <dgm:cxnLst>
    <dgm:cxn modelId="{0569FD07-A23E-5145-846F-C138CAD3AD39}" type="presOf" srcId="{AE10FDBE-3C1F-40B4-9554-D69080BED8FF}" destId="{0FA9B1DA-503D-404D-B492-82F60109C9D3}" srcOrd="0" destOrd="0" presId="urn:microsoft.com/office/officeart/2016/7/layout/RepeatingBendingProcessNew"/>
    <dgm:cxn modelId="{6DD9AB14-79B2-4E9D-A9CD-BF0B55586C60}" srcId="{7535431F-48FF-4084-BE08-0FBE2D0265F4}" destId="{58836C1A-5A25-4683-B2FC-060057A0FE29}" srcOrd="2" destOrd="0" parTransId="{8ED54B0B-52B8-493A-98DB-96EDCF1B2C7A}" sibTransId="{AE10FDBE-3C1F-40B4-9554-D69080BED8FF}"/>
    <dgm:cxn modelId="{6B34AA23-CE68-CA4C-AD74-CECD5025734A}" type="presOf" srcId="{BC257E6E-E327-4F4C-88E5-6CB58B2EA87F}" destId="{9DEA329A-F411-8744-BEB6-003CFBDDF21F}" srcOrd="0" destOrd="0" presId="urn:microsoft.com/office/officeart/2016/7/layout/RepeatingBendingProcessNew"/>
    <dgm:cxn modelId="{BEC0F423-E489-7F49-9F8E-3E2424938936}" type="presOf" srcId="{3F7A939F-266F-4528-AA0B-67AD887A02D7}" destId="{3FA6F0E7-1974-5B4A-A01E-971FFB079C05}" srcOrd="0" destOrd="0" presId="urn:microsoft.com/office/officeart/2016/7/layout/RepeatingBendingProcessNew"/>
    <dgm:cxn modelId="{12E1E93F-A8B2-2740-9EEB-EAAA06146560}" type="presOf" srcId="{3ACF0302-8DEC-4712-9BFB-5816D95C6D11}" destId="{40183446-5CEC-D94C-AFCE-CAAA99D71F73}" srcOrd="0" destOrd="0" presId="urn:microsoft.com/office/officeart/2016/7/layout/RepeatingBendingProcessNew"/>
    <dgm:cxn modelId="{6FF51453-A66E-E345-BD48-0CA9EB11E44A}" type="presOf" srcId="{FFB16E1F-F9DC-4F5E-A649-DA448C412F45}" destId="{2F1C79F3-A6EF-0D4A-9886-299D8A95C84A}" srcOrd="1" destOrd="0" presId="urn:microsoft.com/office/officeart/2016/7/layout/RepeatingBendingProcessNew"/>
    <dgm:cxn modelId="{12B38455-944C-453E-A953-B86C8C6225FB}" srcId="{7535431F-48FF-4084-BE08-0FBE2D0265F4}" destId="{C521D4C0-4D37-4039-83DC-5727817AB350}" srcOrd="1" destOrd="0" parTransId="{AED6E4D6-ABA0-43C8-BA3A-D79775F855CF}" sibTransId="{55F00FA8-430F-43B5-B248-37045E281CFF}"/>
    <dgm:cxn modelId="{2DB1995D-DEF8-7D46-AA2F-1DF9E59E06BE}" type="presOf" srcId="{BA69BADD-C073-4C4F-A605-B7BDF6D1CD4F}" destId="{8777B877-33D5-F445-9673-71B6FB764214}" srcOrd="0" destOrd="0" presId="urn:microsoft.com/office/officeart/2016/7/layout/RepeatingBendingProcessNew"/>
    <dgm:cxn modelId="{3A4C4762-561A-A041-80F0-04D321A8D18D}" type="presOf" srcId="{B487E3C8-E978-43E8-9E07-497D915F9116}" destId="{2B587D14-57D0-294C-9CEE-C898C1310CB5}" srcOrd="0" destOrd="0" presId="urn:microsoft.com/office/officeart/2016/7/layout/RepeatingBendingProcessNew"/>
    <dgm:cxn modelId="{398F9D70-7EB7-46D2-B4F3-99C305C3F502}" srcId="{7535431F-48FF-4084-BE08-0FBE2D0265F4}" destId="{3ACF0302-8DEC-4712-9BFB-5816D95C6D11}" srcOrd="4" destOrd="0" parTransId="{9986707E-1E3D-47EB-AA59-97287345DEFE}" sibTransId="{BC257E6E-E327-4F4C-88E5-6CB58B2EA87F}"/>
    <dgm:cxn modelId="{656AA083-8045-A444-9A48-EBF51415F6CD}" type="presOf" srcId="{C521D4C0-4D37-4039-83DC-5727817AB350}" destId="{E74129DF-6F13-1142-A883-7FDAC1A04A54}" srcOrd="0" destOrd="0" presId="urn:microsoft.com/office/officeart/2016/7/layout/RepeatingBendingProcessNew"/>
    <dgm:cxn modelId="{C92AD887-0E4B-4460-BE4C-83B872712DAD}" srcId="{7535431F-48FF-4084-BE08-0FBE2D0265F4}" destId="{3F7A939F-266F-4528-AA0B-67AD887A02D7}" srcOrd="5" destOrd="0" parTransId="{4D241079-8A5A-48AA-AF1A-AF30C2E50811}" sibTransId="{DAC40E20-A5DE-460F-8F62-856AEC070EDF}"/>
    <dgm:cxn modelId="{8BEDB288-5730-AF42-B987-094BF45DF2D6}" type="presOf" srcId="{AE10FDBE-3C1F-40B4-9554-D69080BED8FF}" destId="{DCBAF6F3-891F-9046-AD09-3BA7589E8715}" srcOrd="1" destOrd="0" presId="urn:microsoft.com/office/officeart/2016/7/layout/RepeatingBendingProcessNew"/>
    <dgm:cxn modelId="{8E6B7D95-FB35-4092-B474-E36871FF06DF}" srcId="{7535431F-48FF-4084-BE08-0FBE2D0265F4}" destId="{70AAF154-2E97-4B16-A1DC-D303FFEC9B76}" srcOrd="0" destOrd="0" parTransId="{BD74F195-C223-46ED-AE25-0B601490B53C}" sibTransId="{B487E3C8-E978-43E8-9E07-497D915F9116}"/>
    <dgm:cxn modelId="{551EA697-904D-0A44-98E6-25FE4DA38D99}" type="presOf" srcId="{BC257E6E-E327-4F4C-88E5-6CB58B2EA87F}" destId="{EA53348D-5FAD-9943-85A0-89A6BB49EABE}" srcOrd="1" destOrd="0" presId="urn:microsoft.com/office/officeart/2016/7/layout/RepeatingBendingProcessNew"/>
    <dgm:cxn modelId="{AA4EC097-8D3D-C840-9270-798CB7FF09B3}" type="presOf" srcId="{58836C1A-5A25-4683-B2FC-060057A0FE29}" destId="{93BDD2B4-0D1F-F842-8307-0105F353792D}" srcOrd="0" destOrd="0" presId="urn:microsoft.com/office/officeart/2016/7/layout/RepeatingBendingProcessNew"/>
    <dgm:cxn modelId="{6A838FA2-04EB-7441-BE99-0035D6FD1C6B}" type="presOf" srcId="{70AAF154-2E97-4B16-A1DC-D303FFEC9B76}" destId="{51B37DB3-B46F-D84B-BE39-9ABDF4CE95DD}" srcOrd="0" destOrd="0" presId="urn:microsoft.com/office/officeart/2016/7/layout/RepeatingBendingProcessNew"/>
    <dgm:cxn modelId="{B77789B5-5EDE-0145-AF51-23080FA0C0BA}" type="presOf" srcId="{7535431F-48FF-4084-BE08-0FBE2D0265F4}" destId="{DC6C9F21-2D28-F044-9F4E-A54DA56C48CB}" srcOrd="0" destOrd="0" presId="urn:microsoft.com/office/officeart/2016/7/layout/RepeatingBendingProcessNew"/>
    <dgm:cxn modelId="{8675A9C0-45F1-D648-A35F-38AFF53A45C1}" type="presOf" srcId="{B487E3C8-E978-43E8-9E07-497D915F9116}" destId="{C667D860-F335-8949-A180-1F422DAEE356}" srcOrd="1" destOrd="0" presId="urn:microsoft.com/office/officeart/2016/7/layout/RepeatingBendingProcessNew"/>
    <dgm:cxn modelId="{5E1F29DC-D27E-47DE-B187-CAB7F9E215A5}" srcId="{7535431F-48FF-4084-BE08-0FBE2D0265F4}" destId="{BA69BADD-C073-4C4F-A605-B7BDF6D1CD4F}" srcOrd="3" destOrd="0" parTransId="{A6567187-1200-4A66-8FE8-9CB64A682AD5}" sibTransId="{FFB16E1F-F9DC-4F5E-A649-DA448C412F45}"/>
    <dgm:cxn modelId="{C6EAA5DE-5DB8-8A4B-A63D-D3076AF8987D}" type="presOf" srcId="{55F00FA8-430F-43B5-B248-37045E281CFF}" destId="{0A358859-D02C-4A45-811E-90D674C2BB78}" srcOrd="1" destOrd="0" presId="urn:microsoft.com/office/officeart/2016/7/layout/RepeatingBendingProcessNew"/>
    <dgm:cxn modelId="{87527BEA-0A3D-F043-9E0D-837DC3E85A58}" type="presOf" srcId="{55F00FA8-430F-43B5-B248-37045E281CFF}" destId="{F8290DC9-7F2A-6941-97C5-B633E88BE793}" srcOrd="0" destOrd="0" presId="urn:microsoft.com/office/officeart/2016/7/layout/RepeatingBendingProcessNew"/>
    <dgm:cxn modelId="{C534FDFD-908F-734E-92C8-6EBEEE52C755}" type="presOf" srcId="{FFB16E1F-F9DC-4F5E-A649-DA448C412F45}" destId="{8BE12CD2-3779-CD4B-8032-8C8B5C0704AF}" srcOrd="0" destOrd="0" presId="urn:microsoft.com/office/officeart/2016/7/layout/RepeatingBendingProcessNew"/>
    <dgm:cxn modelId="{94B1648F-176E-B247-9ADF-8951391A0281}" type="presParOf" srcId="{DC6C9F21-2D28-F044-9F4E-A54DA56C48CB}" destId="{51B37DB3-B46F-D84B-BE39-9ABDF4CE95DD}" srcOrd="0" destOrd="0" presId="urn:microsoft.com/office/officeart/2016/7/layout/RepeatingBendingProcessNew"/>
    <dgm:cxn modelId="{450E4E85-2864-EA45-8092-9561AD499F63}" type="presParOf" srcId="{DC6C9F21-2D28-F044-9F4E-A54DA56C48CB}" destId="{2B587D14-57D0-294C-9CEE-C898C1310CB5}" srcOrd="1" destOrd="0" presId="urn:microsoft.com/office/officeart/2016/7/layout/RepeatingBendingProcessNew"/>
    <dgm:cxn modelId="{10C04268-21E5-8048-9CFA-5DC084207D3A}" type="presParOf" srcId="{2B587D14-57D0-294C-9CEE-C898C1310CB5}" destId="{C667D860-F335-8949-A180-1F422DAEE356}" srcOrd="0" destOrd="0" presId="urn:microsoft.com/office/officeart/2016/7/layout/RepeatingBendingProcessNew"/>
    <dgm:cxn modelId="{6FDA1D00-A029-5944-B152-5A8BE11D7FF6}" type="presParOf" srcId="{DC6C9F21-2D28-F044-9F4E-A54DA56C48CB}" destId="{E74129DF-6F13-1142-A883-7FDAC1A04A54}" srcOrd="2" destOrd="0" presId="urn:microsoft.com/office/officeart/2016/7/layout/RepeatingBendingProcessNew"/>
    <dgm:cxn modelId="{43E0E6DB-5A6D-3643-8FB1-E22EE87383A4}" type="presParOf" srcId="{DC6C9F21-2D28-F044-9F4E-A54DA56C48CB}" destId="{F8290DC9-7F2A-6941-97C5-B633E88BE793}" srcOrd="3" destOrd="0" presId="urn:microsoft.com/office/officeart/2016/7/layout/RepeatingBendingProcessNew"/>
    <dgm:cxn modelId="{BB1FC766-AA47-B646-89EC-F48057566B2A}" type="presParOf" srcId="{F8290DC9-7F2A-6941-97C5-B633E88BE793}" destId="{0A358859-D02C-4A45-811E-90D674C2BB78}" srcOrd="0" destOrd="0" presId="urn:microsoft.com/office/officeart/2016/7/layout/RepeatingBendingProcessNew"/>
    <dgm:cxn modelId="{BD90ADF1-C5D4-5749-9E0E-272E469643CB}" type="presParOf" srcId="{DC6C9F21-2D28-F044-9F4E-A54DA56C48CB}" destId="{93BDD2B4-0D1F-F842-8307-0105F353792D}" srcOrd="4" destOrd="0" presId="urn:microsoft.com/office/officeart/2016/7/layout/RepeatingBendingProcessNew"/>
    <dgm:cxn modelId="{05693628-7C94-6A42-BBD2-5196107D1C17}" type="presParOf" srcId="{DC6C9F21-2D28-F044-9F4E-A54DA56C48CB}" destId="{0FA9B1DA-503D-404D-B492-82F60109C9D3}" srcOrd="5" destOrd="0" presId="urn:microsoft.com/office/officeart/2016/7/layout/RepeatingBendingProcessNew"/>
    <dgm:cxn modelId="{CB1DDF67-6E4A-E647-B201-702E4E9926CB}" type="presParOf" srcId="{0FA9B1DA-503D-404D-B492-82F60109C9D3}" destId="{DCBAF6F3-891F-9046-AD09-3BA7589E8715}" srcOrd="0" destOrd="0" presId="urn:microsoft.com/office/officeart/2016/7/layout/RepeatingBendingProcessNew"/>
    <dgm:cxn modelId="{279EAB7D-8E68-E449-90B6-857DFA7F04E9}" type="presParOf" srcId="{DC6C9F21-2D28-F044-9F4E-A54DA56C48CB}" destId="{8777B877-33D5-F445-9673-71B6FB764214}" srcOrd="6" destOrd="0" presId="urn:microsoft.com/office/officeart/2016/7/layout/RepeatingBendingProcessNew"/>
    <dgm:cxn modelId="{B88C909C-A34A-7340-9995-EFF244CD5E07}" type="presParOf" srcId="{DC6C9F21-2D28-F044-9F4E-A54DA56C48CB}" destId="{8BE12CD2-3779-CD4B-8032-8C8B5C0704AF}" srcOrd="7" destOrd="0" presId="urn:microsoft.com/office/officeart/2016/7/layout/RepeatingBendingProcessNew"/>
    <dgm:cxn modelId="{E2433898-DA7B-8D47-BB1B-D1F195A157FC}" type="presParOf" srcId="{8BE12CD2-3779-CD4B-8032-8C8B5C0704AF}" destId="{2F1C79F3-A6EF-0D4A-9886-299D8A95C84A}" srcOrd="0" destOrd="0" presId="urn:microsoft.com/office/officeart/2016/7/layout/RepeatingBendingProcessNew"/>
    <dgm:cxn modelId="{6143BF9F-8C5F-1B43-9FA1-1D887E452C38}" type="presParOf" srcId="{DC6C9F21-2D28-F044-9F4E-A54DA56C48CB}" destId="{40183446-5CEC-D94C-AFCE-CAAA99D71F73}" srcOrd="8" destOrd="0" presId="urn:microsoft.com/office/officeart/2016/7/layout/RepeatingBendingProcessNew"/>
    <dgm:cxn modelId="{61928472-DEC6-984D-B88A-C55E2B25CE4C}" type="presParOf" srcId="{DC6C9F21-2D28-F044-9F4E-A54DA56C48CB}" destId="{9DEA329A-F411-8744-BEB6-003CFBDDF21F}" srcOrd="9" destOrd="0" presId="urn:microsoft.com/office/officeart/2016/7/layout/RepeatingBendingProcessNew"/>
    <dgm:cxn modelId="{528E09FB-D2AC-364D-A7B5-BE712F514F47}" type="presParOf" srcId="{9DEA329A-F411-8744-BEB6-003CFBDDF21F}" destId="{EA53348D-5FAD-9943-85A0-89A6BB49EABE}" srcOrd="0" destOrd="0" presId="urn:microsoft.com/office/officeart/2016/7/layout/RepeatingBendingProcessNew"/>
    <dgm:cxn modelId="{721F5DFA-5BA4-4847-8378-8A65501A2162}" type="presParOf" srcId="{DC6C9F21-2D28-F044-9F4E-A54DA56C48CB}" destId="{3FA6F0E7-1974-5B4A-A01E-971FFB079C05}"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87D14-57D0-294C-9CEE-C898C1310CB5}">
      <dsp:nvSpPr>
        <dsp:cNvPr id="0" name=""/>
        <dsp:cNvSpPr/>
      </dsp:nvSpPr>
      <dsp:spPr>
        <a:xfrm>
          <a:off x="3045361" y="793269"/>
          <a:ext cx="611163" cy="91440"/>
        </a:xfrm>
        <a:custGeom>
          <a:avLst/>
          <a:gdLst/>
          <a:ahLst/>
          <a:cxnLst/>
          <a:rect l="0" t="0" r="0" b="0"/>
          <a:pathLst>
            <a:path>
              <a:moveTo>
                <a:pt x="0" y="45720"/>
              </a:moveTo>
              <a:lnTo>
                <a:pt x="611163" y="45720"/>
              </a:lnTo>
            </a:path>
          </a:pathLst>
        </a:custGeom>
        <a:noFill/>
        <a:ln w="127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4899" y="835781"/>
        <a:ext cx="32088" cy="6417"/>
      </dsp:txXfrm>
    </dsp:sp>
    <dsp:sp modelId="{51B37DB3-B46F-D84B-BE39-9ABDF4CE95DD}">
      <dsp:nvSpPr>
        <dsp:cNvPr id="0" name=""/>
        <dsp:cNvSpPr/>
      </dsp:nvSpPr>
      <dsp:spPr>
        <a:xfrm>
          <a:off x="256884" y="1906"/>
          <a:ext cx="2790277" cy="1674166"/>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726" tIns="143518" rIns="136726" bIns="143518"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Palatino" pitchFamily="2" charset="77"/>
              <a:ea typeface="Palatino" pitchFamily="2" charset="77"/>
            </a:rPr>
            <a:t>Introduction </a:t>
          </a:r>
        </a:p>
      </dsp:txBody>
      <dsp:txXfrm>
        <a:off x="256884" y="1906"/>
        <a:ext cx="2790277" cy="1674166"/>
      </dsp:txXfrm>
    </dsp:sp>
    <dsp:sp modelId="{F8290DC9-7F2A-6941-97C5-B633E88BE793}">
      <dsp:nvSpPr>
        <dsp:cNvPr id="0" name=""/>
        <dsp:cNvSpPr/>
      </dsp:nvSpPr>
      <dsp:spPr>
        <a:xfrm>
          <a:off x="6477402" y="793269"/>
          <a:ext cx="611163" cy="91440"/>
        </a:xfrm>
        <a:custGeom>
          <a:avLst/>
          <a:gdLst/>
          <a:ahLst/>
          <a:cxnLst/>
          <a:rect l="0" t="0" r="0" b="0"/>
          <a:pathLst>
            <a:path>
              <a:moveTo>
                <a:pt x="0" y="45720"/>
              </a:moveTo>
              <a:lnTo>
                <a:pt x="611163" y="45720"/>
              </a:lnTo>
            </a:path>
          </a:pathLst>
        </a:custGeom>
        <a:noFill/>
        <a:ln w="127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6940" y="835781"/>
        <a:ext cx="32088" cy="6417"/>
      </dsp:txXfrm>
    </dsp:sp>
    <dsp:sp modelId="{E74129DF-6F13-1142-A883-7FDAC1A04A54}">
      <dsp:nvSpPr>
        <dsp:cNvPr id="0" name=""/>
        <dsp:cNvSpPr/>
      </dsp:nvSpPr>
      <dsp:spPr>
        <a:xfrm>
          <a:off x="3688925" y="1906"/>
          <a:ext cx="2790277" cy="167416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ts val="840"/>
            </a:spcAft>
            <a:buNone/>
          </a:pPr>
          <a:r>
            <a:rPr lang="en-US" sz="2000" kern="1200" dirty="0">
              <a:latin typeface="Palatino" pitchFamily="2" charset="77"/>
              <a:ea typeface="Palatino" pitchFamily="2" charset="77"/>
            </a:rPr>
            <a:t>TNE: Topic-Aware Latent Models for Representation Learning </a:t>
          </a:r>
        </a:p>
      </dsp:txBody>
      <dsp:txXfrm>
        <a:off x="3688925" y="1906"/>
        <a:ext cx="2790277" cy="1674166"/>
      </dsp:txXfrm>
    </dsp:sp>
    <dsp:sp modelId="{0FA9B1DA-503D-404D-B492-82F60109C9D3}">
      <dsp:nvSpPr>
        <dsp:cNvPr id="0" name=""/>
        <dsp:cNvSpPr/>
      </dsp:nvSpPr>
      <dsp:spPr>
        <a:xfrm>
          <a:off x="1652022" y="1674273"/>
          <a:ext cx="6864082" cy="611163"/>
        </a:xfrm>
        <a:custGeom>
          <a:avLst/>
          <a:gdLst/>
          <a:ahLst/>
          <a:cxnLst/>
          <a:rect l="0" t="0" r="0" b="0"/>
          <a:pathLst>
            <a:path>
              <a:moveTo>
                <a:pt x="6864082" y="0"/>
              </a:moveTo>
              <a:lnTo>
                <a:pt x="6864082" y="322681"/>
              </a:lnTo>
              <a:lnTo>
                <a:pt x="0" y="322681"/>
              </a:lnTo>
              <a:lnTo>
                <a:pt x="0" y="611163"/>
              </a:lnTo>
            </a:path>
          </a:pathLst>
        </a:custGeom>
        <a:noFill/>
        <a:ln w="127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11713" y="1976646"/>
        <a:ext cx="344700" cy="6417"/>
      </dsp:txXfrm>
    </dsp:sp>
    <dsp:sp modelId="{93BDD2B4-0D1F-F842-8307-0105F353792D}">
      <dsp:nvSpPr>
        <dsp:cNvPr id="0" name=""/>
        <dsp:cNvSpPr/>
      </dsp:nvSpPr>
      <dsp:spPr>
        <a:xfrm>
          <a:off x="7120966" y="1906"/>
          <a:ext cx="2790277" cy="1674166"/>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ct val="35000"/>
            </a:spcAft>
            <a:buNone/>
          </a:pPr>
          <a:r>
            <a:rPr lang="en-US" sz="2000" kern="1200" dirty="0">
              <a:latin typeface="Palatino" pitchFamily="2" charset="77"/>
              <a:ea typeface="Palatino" pitchFamily="2" charset="77"/>
            </a:rPr>
            <a:t>EFGE: Exponential Family Graph Embeddings </a:t>
          </a:r>
        </a:p>
      </dsp:txBody>
      <dsp:txXfrm>
        <a:off x="7120966" y="1906"/>
        <a:ext cx="2790277" cy="1674166"/>
      </dsp:txXfrm>
    </dsp:sp>
    <dsp:sp modelId="{8BE12CD2-3779-CD4B-8032-8C8B5C0704AF}">
      <dsp:nvSpPr>
        <dsp:cNvPr id="0" name=""/>
        <dsp:cNvSpPr/>
      </dsp:nvSpPr>
      <dsp:spPr>
        <a:xfrm>
          <a:off x="3045361" y="3109200"/>
          <a:ext cx="611163" cy="91440"/>
        </a:xfrm>
        <a:custGeom>
          <a:avLst/>
          <a:gdLst/>
          <a:ahLst/>
          <a:cxnLst/>
          <a:rect l="0" t="0" r="0" b="0"/>
          <a:pathLst>
            <a:path>
              <a:moveTo>
                <a:pt x="0" y="45720"/>
              </a:moveTo>
              <a:lnTo>
                <a:pt x="611163" y="45720"/>
              </a:lnTo>
            </a:path>
          </a:pathLst>
        </a:custGeom>
        <a:noFill/>
        <a:ln w="127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4899" y="3151711"/>
        <a:ext cx="32088" cy="6417"/>
      </dsp:txXfrm>
    </dsp:sp>
    <dsp:sp modelId="{8777B877-33D5-F445-9673-71B6FB764214}">
      <dsp:nvSpPr>
        <dsp:cNvPr id="0" name=""/>
        <dsp:cNvSpPr/>
      </dsp:nvSpPr>
      <dsp:spPr>
        <a:xfrm>
          <a:off x="256884" y="2317836"/>
          <a:ext cx="2790277" cy="1674166"/>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ct val="35000"/>
            </a:spcAft>
            <a:buNone/>
          </a:pPr>
          <a:r>
            <a:rPr lang="en-US" sz="2000" kern="1200" dirty="0">
              <a:latin typeface="Palatino" pitchFamily="2" charset="77"/>
              <a:ea typeface="Palatino" pitchFamily="2" charset="77"/>
            </a:rPr>
            <a:t>Multiple Kernel Representation Learning on Graphs</a:t>
          </a:r>
        </a:p>
      </dsp:txBody>
      <dsp:txXfrm>
        <a:off x="256884" y="2317836"/>
        <a:ext cx="2790277" cy="1674166"/>
      </dsp:txXfrm>
    </dsp:sp>
    <dsp:sp modelId="{9DEA329A-F411-8744-BEB6-003CFBDDF21F}">
      <dsp:nvSpPr>
        <dsp:cNvPr id="0" name=""/>
        <dsp:cNvSpPr/>
      </dsp:nvSpPr>
      <dsp:spPr>
        <a:xfrm>
          <a:off x="6477402" y="3109200"/>
          <a:ext cx="611163" cy="91440"/>
        </a:xfrm>
        <a:custGeom>
          <a:avLst/>
          <a:gdLst/>
          <a:ahLst/>
          <a:cxnLst/>
          <a:rect l="0" t="0" r="0" b="0"/>
          <a:pathLst>
            <a:path>
              <a:moveTo>
                <a:pt x="0" y="45720"/>
              </a:moveTo>
              <a:lnTo>
                <a:pt x="611163"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6940" y="3151711"/>
        <a:ext cx="32088" cy="6417"/>
      </dsp:txXfrm>
    </dsp:sp>
    <dsp:sp modelId="{40183446-5CEC-D94C-AFCE-CAAA99D71F73}">
      <dsp:nvSpPr>
        <dsp:cNvPr id="0" name=""/>
        <dsp:cNvSpPr/>
      </dsp:nvSpPr>
      <dsp:spPr>
        <a:xfrm>
          <a:off x="3688925" y="2317836"/>
          <a:ext cx="2790277" cy="167416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ct val="35000"/>
            </a:spcAft>
            <a:buNone/>
          </a:pPr>
          <a:r>
            <a:rPr lang="en-US" sz="2000" kern="1200" dirty="0">
              <a:latin typeface="Palatino" pitchFamily="2" charset="77"/>
              <a:ea typeface="Palatino" pitchFamily="2" charset="77"/>
            </a:rPr>
            <a:t>Random Walk Diffusion meets Hashing for Scalable Graph Embeddings</a:t>
          </a:r>
        </a:p>
      </dsp:txBody>
      <dsp:txXfrm>
        <a:off x="3688925" y="2317836"/>
        <a:ext cx="2790277" cy="1674166"/>
      </dsp:txXfrm>
    </dsp:sp>
    <dsp:sp modelId="{3FA6F0E7-1974-5B4A-A01E-971FFB079C05}">
      <dsp:nvSpPr>
        <dsp:cNvPr id="0" name=""/>
        <dsp:cNvSpPr/>
      </dsp:nvSpPr>
      <dsp:spPr>
        <a:xfrm>
          <a:off x="7120966" y="2317836"/>
          <a:ext cx="2790277" cy="1674166"/>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726" tIns="143518" rIns="136726" bIns="143518"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Palatino" pitchFamily="2" charset="77"/>
              <a:ea typeface="Palatino" pitchFamily="2" charset="77"/>
            </a:rPr>
            <a:t>Conclusion</a:t>
          </a:r>
        </a:p>
      </dsp:txBody>
      <dsp:txXfrm>
        <a:off x="7120966" y="2317836"/>
        <a:ext cx="2790277" cy="167416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C5FBD-C8D8-9440-BDEB-9155B0F48409}" type="datetimeFigureOut">
              <a:rPr lang="en-US" smtClean="0"/>
              <a:t>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636CC-54F0-8A49-BD87-2DAC4E8692E2}" type="slidenum">
              <a:rPr lang="en-US" smtClean="0"/>
              <a:t>‹#›</a:t>
            </a:fld>
            <a:endParaRPr lang="en-US"/>
          </a:p>
        </p:txBody>
      </p:sp>
    </p:spTree>
    <p:extLst>
      <p:ext uri="{BB962C8B-B14F-4D97-AF65-F5344CB8AC3E}">
        <p14:creationId xmlns:p14="http://schemas.microsoft.com/office/powerpoint/2010/main" val="144213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I will introduce the GRL topic in general and then I will talk about our four contributions in the subsequent sections and in the last part I will  conclude presentation with possible future works.</a:t>
            </a:r>
          </a:p>
        </p:txBody>
      </p:sp>
      <p:sp>
        <p:nvSpPr>
          <p:cNvPr id="4" name="Slide Number Placeholder 3"/>
          <p:cNvSpPr>
            <a:spLocks noGrp="1"/>
          </p:cNvSpPr>
          <p:nvPr>
            <p:ph type="sldNum" sz="quarter" idx="5"/>
          </p:nvPr>
        </p:nvSpPr>
        <p:spPr/>
        <p:txBody>
          <a:bodyPr/>
          <a:lstStyle/>
          <a:p>
            <a:fld id="{C50636CC-54F0-8A49-BD87-2DAC4E8692E2}" type="slidenum">
              <a:rPr lang="en-US" smtClean="0"/>
              <a:t>2</a:t>
            </a:fld>
            <a:endParaRPr lang="en-US"/>
          </a:p>
        </p:txBody>
      </p:sp>
    </p:spTree>
    <p:extLst>
      <p:ext uri="{BB962C8B-B14F-4D97-AF65-F5344CB8AC3E}">
        <p14:creationId xmlns:p14="http://schemas.microsoft.com/office/powerpoint/2010/main" val="364533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General choice for the probability measure is </a:t>
            </a:r>
            <a:r>
              <a:rPr lang="en-US" dirty="0" err="1"/>
              <a:t>softmax</a:t>
            </a:r>
            <a:r>
              <a:rPr lang="en-US" dirty="0"/>
              <a:t> function, we learn the embeddings A and B.</a:t>
            </a:r>
          </a:p>
          <a:p>
            <a:pPr marL="171450" indent="-171450">
              <a:buFontTx/>
              <a:buChar char="-"/>
            </a:pPr>
            <a:r>
              <a:rPr lang="en-US" dirty="0"/>
              <a:t>For each node, we obtain two representations A and B, </a:t>
            </a:r>
          </a:p>
          <a:p>
            <a:pPr marL="171450" indent="-171450">
              <a:buFontTx/>
              <a:buChar char="-"/>
            </a:pPr>
            <a:r>
              <a:rPr lang="en-US" dirty="0"/>
              <a:t>and B represent the embedding when the node is considered as the center and A is the other way around.</a:t>
            </a:r>
          </a:p>
          <a:p>
            <a:endParaRPr lang="en-US" dirty="0"/>
          </a:p>
          <a:p>
            <a:pPr marL="171450" indent="-171450">
              <a:buFontTx/>
              <a:buChar char="-"/>
            </a:pPr>
            <a:r>
              <a:rPr lang="en-US" dirty="0"/>
              <a:t>Now we will propose 4 models leveraging the power of random walks.</a:t>
            </a:r>
          </a:p>
          <a:p>
            <a:pPr marL="171450" indent="-171450">
              <a:buFontTx/>
              <a:buChar char="-"/>
            </a:pPr>
            <a:endParaRPr lang="en-US" dirty="0"/>
          </a:p>
          <a:p>
            <a:pPr marL="171450" indent="-171450">
              <a:buFontTx/>
              <a:buChar char="-"/>
            </a:pPr>
            <a:r>
              <a:rPr lang="en-US" dirty="0"/>
              <a:t>Although these approaches are quite effective, n this thesis we aim to propose models alleviating the limitations of this approach as well as we examine other ways to leverage random walk for graph representation learning</a:t>
            </a:r>
          </a:p>
        </p:txBody>
      </p:sp>
      <p:sp>
        <p:nvSpPr>
          <p:cNvPr id="4" name="Slide Number Placeholder 3"/>
          <p:cNvSpPr>
            <a:spLocks noGrp="1"/>
          </p:cNvSpPr>
          <p:nvPr>
            <p:ph type="sldNum" sz="quarter" idx="5"/>
          </p:nvPr>
        </p:nvSpPr>
        <p:spPr/>
        <p:txBody>
          <a:bodyPr/>
          <a:lstStyle/>
          <a:p>
            <a:fld id="{C50636CC-54F0-8A49-BD87-2DAC4E8692E2}" type="slidenum">
              <a:rPr lang="en-US" smtClean="0"/>
              <a:t>12</a:t>
            </a:fld>
            <a:endParaRPr lang="en-US"/>
          </a:p>
        </p:txBody>
      </p:sp>
    </p:spTree>
    <p:extLst>
      <p:ext uri="{BB962C8B-B14F-4D97-AF65-F5344CB8AC3E}">
        <p14:creationId xmlns:p14="http://schemas.microsoft.com/office/powerpoint/2010/main" val="606935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pitchFamily="2" charset="77"/>
                <a:ea typeface="Palatino" pitchFamily="2" charset="77"/>
              </a:rPr>
              <a:t>How to incorporate the community structure of networks in learning node representations? </a:t>
            </a: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13</a:t>
            </a:fld>
            <a:endParaRPr lang="en-US"/>
          </a:p>
        </p:txBody>
      </p:sp>
    </p:spTree>
    <p:extLst>
      <p:ext uri="{BB962C8B-B14F-4D97-AF65-F5344CB8AC3E}">
        <p14:creationId xmlns:p14="http://schemas.microsoft.com/office/powerpoint/2010/main" val="20325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Palatino" pitchFamily="2" charset="77"/>
                <a:ea typeface="Palatino" pitchFamily="2" charset="77"/>
              </a:rPr>
              <a:t>How to model and capture the underlying pattern of node pairs properly within random walks sequences? </a:t>
            </a: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14</a:t>
            </a:fld>
            <a:endParaRPr lang="en-US"/>
          </a:p>
        </p:txBody>
      </p:sp>
    </p:spTree>
    <p:extLst>
      <p:ext uri="{BB962C8B-B14F-4D97-AF65-F5344CB8AC3E}">
        <p14:creationId xmlns:p14="http://schemas.microsoft.com/office/powerpoint/2010/main" val="33786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pitchFamily="2" charset="77"/>
                <a:ea typeface="Palatino" pitchFamily="2" charset="77"/>
              </a:rPr>
              <a:t>How to augment the predictive capacity of random walk-based matrix factorization methods with kernel functions?</a:t>
            </a:r>
            <a:endParaRPr lang="en-US" sz="1200" dirty="0">
              <a:solidFill>
                <a:schemeClr val="accent2">
                  <a:lumMod val="75000"/>
                </a:schemeClr>
              </a:solidFill>
              <a:latin typeface="Palatino" pitchFamily="2" charset="77"/>
              <a:ea typeface="Palatino" pitchFamily="2" charset="77"/>
            </a:endParaRPr>
          </a:p>
        </p:txBody>
      </p:sp>
      <p:sp>
        <p:nvSpPr>
          <p:cNvPr id="4" name="Slide Number Placeholder 3"/>
          <p:cNvSpPr>
            <a:spLocks noGrp="1"/>
          </p:cNvSpPr>
          <p:nvPr>
            <p:ph type="sldNum" sz="quarter" idx="5"/>
          </p:nvPr>
        </p:nvSpPr>
        <p:spPr/>
        <p:txBody>
          <a:bodyPr/>
          <a:lstStyle/>
          <a:p>
            <a:fld id="{C50636CC-54F0-8A49-BD87-2DAC4E8692E2}" type="slidenum">
              <a:rPr lang="en-US" smtClean="0"/>
              <a:t>15</a:t>
            </a:fld>
            <a:endParaRPr lang="en-US"/>
          </a:p>
        </p:txBody>
      </p:sp>
    </p:spTree>
    <p:extLst>
      <p:ext uri="{BB962C8B-B14F-4D97-AF65-F5344CB8AC3E}">
        <p14:creationId xmlns:p14="http://schemas.microsoft.com/office/powerpoint/2010/main" val="296010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pitchFamily="2" charset="77"/>
                <a:ea typeface="Palatino" pitchFamily="2" charset="77"/>
              </a:rPr>
              <a:t>How to develop an algorithm balancing scalability and efficiency on downstream tasks?</a:t>
            </a:r>
            <a:endParaRPr lang="en-US" sz="1200" dirty="0">
              <a:solidFill>
                <a:schemeClr val="accent2">
                  <a:lumMod val="75000"/>
                </a:schemeClr>
              </a:solidFill>
              <a:latin typeface="Palatino" pitchFamily="2" charset="77"/>
              <a:ea typeface="Palatino" pitchFamily="2" charset="77"/>
            </a:endParaRPr>
          </a:p>
        </p:txBody>
      </p:sp>
      <p:sp>
        <p:nvSpPr>
          <p:cNvPr id="4" name="Slide Number Placeholder 3"/>
          <p:cNvSpPr>
            <a:spLocks noGrp="1"/>
          </p:cNvSpPr>
          <p:nvPr>
            <p:ph type="sldNum" sz="quarter" idx="5"/>
          </p:nvPr>
        </p:nvSpPr>
        <p:spPr/>
        <p:txBody>
          <a:bodyPr/>
          <a:lstStyle/>
          <a:p>
            <a:fld id="{C50636CC-54F0-8A49-BD87-2DAC4E8692E2}" type="slidenum">
              <a:rPr lang="en-US" smtClean="0"/>
              <a:t>16</a:t>
            </a:fld>
            <a:endParaRPr lang="en-US"/>
          </a:p>
        </p:txBody>
      </p:sp>
    </p:spTree>
    <p:extLst>
      <p:ext uri="{BB962C8B-B14F-4D97-AF65-F5344CB8AC3E}">
        <p14:creationId xmlns:p14="http://schemas.microsoft.com/office/powerpoint/2010/main" val="84342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approach, we will see TNE, which is a topic-aware latent model</a:t>
            </a:r>
          </a:p>
        </p:txBody>
      </p:sp>
      <p:sp>
        <p:nvSpPr>
          <p:cNvPr id="4" name="Slide Number Placeholder 3"/>
          <p:cNvSpPr>
            <a:spLocks noGrp="1"/>
          </p:cNvSpPr>
          <p:nvPr>
            <p:ph type="sldNum" sz="quarter" idx="5"/>
          </p:nvPr>
        </p:nvSpPr>
        <p:spPr/>
        <p:txBody>
          <a:bodyPr/>
          <a:lstStyle/>
          <a:p>
            <a:fld id="{C50636CC-54F0-8A49-BD87-2DAC4E8692E2}" type="slidenum">
              <a:rPr lang="en-US" smtClean="0"/>
              <a:t>17</a:t>
            </a:fld>
            <a:endParaRPr lang="en-US"/>
          </a:p>
        </p:txBody>
      </p:sp>
    </p:spTree>
    <p:extLst>
      <p:ext uri="{BB962C8B-B14F-4D97-AF65-F5344CB8AC3E}">
        <p14:creationId xmlns:p14="http://schemas.microsoft.com/office/powerpoint/2010/main" val="2015958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Although random walk-based approaches are strong enough to capture local connectivity patterns, they mainly suffer to sufficiently convey information about more global structural properties.</a:t>
            </a:r>
          </a:p>
          <a:p>
            <a:r>
              <a:rPr lang="en-US" sz="1200" kern="1200" dirty="0">
                <a:solidFill>
                  <a:schemeClr val="tx1"/>
                </a:solidFill>
                <a:effectLst/>
                <a:latin typeface="+mn-lt"/>
                <a:ea typeface="+mn-ea"/>
                <a:cs typeface="+mn-cs"/>
              </a:rPr>
              <a:t>- 2. Real-world networks have an inherent clustering (or community) structure, which can be utilized to further improve the predictive capabilities of node embeddings</a:t>
            </a:r>
          </a:p>
          <a:p>
            <a:pPr marL="171450" indent="-171450">
              <a:buFontTx/>
              <a:buChar char="-"/>
            </a:pPr>
            <a:r>
              <a:rPr lang="en-US" sz="1200" kern="1200" dirty="0">
                <a:solidFill>
                  <a:schemeClr val="tx1"/>
                </a:solidFill>
                <a:effectLst/>
                <a:latin typeface="+mn-lt"/>
                <a:ea typeface="+mn-ea"/>
                <a:cs typeface="+mn-cs"/>
              </a:rPr>
              <a:t>3. Here, we aim to empower node embeddings by employing information with the community-based 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Palatino" pitchFamily="2" charset="77"/>
                <a:ea typeface="Palatino" pitchFamily="2" charset="77"/>
              </a:rPr>
              <a:t>4. There can be multiple ways to extract the community structure. Here, we adopt two approaches, random walk-based and network structure-based models.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18</a:t>
            </a:fld>
            <a:endParaRPr lang="en-US"/>
          </a:p>
        </p:txBody>
      </p:sp>
    </p:spTree>
    <p:extLst>
      <p:ext uri="{BB962C8B-B14F-4D97-AF65-F5344CB8AC3E}">
        <p14:creationId xmlns:p14="http://schemas.microsoft.com/office/powerpoint/2010/main" val="230831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consider each random walk as a document, and each community as topic, we can see that this model corresponds to the well-know Latent Dirichlet allocation model.</a:t>
            </a:r>
          </a:p>
        </p:txBody>
      </p:sp>
      <p:sp>
        <p:nvSpPr>
          <p:cNvPr id="4" name="Slide Number Placeholder 3"/>
          <p:cNvSpPr>
            <a:spLocks noGrp="1"/>
          </p:cNvSpPr>
          <p:nvPr>
            <p:ph type="sldNum" sz="quarter" idx="5"/>
          </p:nvPr>
        </p:nvSpPr>
        <p:spPr/>
        <p:txBody>
          <a:bodyPr/>
          <a:lstStyle/>
          <a:p>
            <a:fld id="{C50636CC-54F0-8A49-BD87-2DAC4E8692E2}" type="slidenum">
              <a:rPr lang="en-US" smtClean="0"/>
              <a:t>20</a:t>
            </a:fld>
            <a:endParaRPr lang="en-US"/>
          </a:p>
        </p:txBody>
      </p:sp>
    </p:spTree>
    <p:extLst>
      <p:ext uri="{BB962C8B-B14F-4D97-AF65-F5344CB8AC3E}">
        <p14:creationId xmlns:p14="http://schemas.microsoft.com/office/powerpoint/2010/main" val="703391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don’t consider the order of the nodes in the TNE-LDA model</a:t>
            </a:r>
          </a:p>
          <a:p>
            <a:pPr marL="171450" indent="-171450">
              <a:buFontTx/>
              <a:buChar char="-"/>
            </a:pPr>
            <a:r>
              <a:rPr lang="en-US" dirty="0"/>
              <a:t>The community </a:t>
            </a:r>
            <a:r>
              <a:rPr lang="en-US" dirty="0" err="1"/>
              <a:t>assigment</a:t>
            </a:r>
            <a:r>
              <a:rPr lang="en-US" dirty="0"/>
              <a:t> of a node might also affect the community label of the next node.</a:t>
            </a:r>
          </a:p>
        </p:txBody>
      </p:sp>
      <p:sp>
        <p:nvSpPr>
          <p:cNvPr id="4" name="Slide Number Placeholder 3"/>
          <p:cNvSpPr>
            <a:spLocks noGrp="1"/>
          </p:cNvSpPr>
          <p:nvPr>
            <p:ph type="sldNum" sz="quarter" idx="5"/>
          </p:nvPr>
        </p:nvSpPr>
        <p:spPr/>
        <p:txBody>
          <a:bodyPr/>
          <a:lstStyle/>
          <a:p>
            <a:fld id="{C50636CC-54F0-8A49-BD87-2DAC4E8692E2}" type="slidenum">
              <a:rPr lang="en-US" smtClean="0"/>
              <a:t>21</a:t>
            </a:fld>
            <a:endParaRPr lang="en-US"/>
          </a:p>
        </p:txBody>
      </p:sp>
    </p:spTree>
    <p:extLst>
      <p:ext uri="{BB962C8B-B14F-4D97-AF65-F5344CB8AC3E}">
        <p14:creationId xmlns:p14="http://schemas.microsoft.com/office/powerpoint/2010/main" val="20924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have seen two models relying on on random walks to infer latent community assignments. </a:t>
            </a:r>
          </a:p>
          <a:p>
            <a:pPr marL="171450" indent="-171450">
              <a:buFontTx/>
              <a:buChar char="-"/>
            </a:pPr>
            <a:r>
              <a:rPr lang="en-US" sz="1200" kern="1200" dirty="0">
                <a:solidFill>
                  <a:schemeClr val="tx1"/>
                </a:solidFill>
                <a:effectLst/>
                <a:latin typeface="+mn-lt"/>
                <a:ea typeface="+mn-ea"/>
                <a:cs typeface="+mn-cs"/>
              </a:rPr>
              <a:t>The same random walks will be also used for learning the community and node embeddings.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We can also use the network structure to infer the community labels of nodes.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Modularity is a metric measuring the quality of a division.</a:t>
            </a:r>
          </a:p>
          <a:p>
            <a:pPr marL="171450" indent="-171450">
              <a:buFontTx/>
              <a:buChar char="-"/>
            </a:pPr>
            <a:r>
              <a:rPr lang="en-US" sz="1200" kern="1200" dirty="0">
                <a:solidFill>
                  <a:schemeClr val="tx1"/>
                </a:solidFill>
                <a:effectLst/>
                <a:latin typeface="+mn-lt"/>
                <a:ea typeface="+mn-ea"/>
                <a:cs typeface="+mn-cs"/>
              </a:rPr>
              <a:t>Louvain algorithms learn community assignments by optimizing the modularity.</a:t>
            </a:r>
          </a:p>
          <a:p>
            <a:pPr marL="171450" indent="-171450">
              <a:buFontTx/>
              <a:buChar char="-"/>
            </a:pPr>
            <a:r>
              <a:rPr lang="en-US" sz="1200" kern="1200" dirty="0">
                <a:solidFill>
                  <a:schemeClr val="tx1"/>
                </a:solidFill>
                <a:effectLst/>
                <a:latin typeface="+mn-lt"/>
                <a:ea typeface="+mn-ea"/>
                <a:cs typeface="+mn-cs"/>
              </a:rPr>
              <a:t>Here, we adopt Louvain algorithm to infer the community assignments.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Real-world networks might also have an overlapping community structure and a node might be a member of multiple communities. So we also apply an overlapping community detection algorithm, </a:t>
            </a:r>
            <a:r>
              <a:rPr lang="en-US" sz="1200" kern="1200" dirty="0" err="1">
                <a:solidFill>
                  <a:schemeClr val="tx1"/>
                </a:solidFill>
                <a:effectLst/>
                <a:latin typeface="+mn-lt"/>
                <a:ea typeface="+mn-ea"/>
                <a:cs typeface="+mn-cs"/>
              </a:rPr>
              <a:t>BigClam</a:t>
            </a:r>
            <a:r>
              <a:rPr lang="en-US" sz="1200" kern="1200" dirty="0">
                <a:solidFill>
                  <a:schemeClr val="tx1"/>
                </a:solidFill>
                <a:effectLst/>
                <a:latin typeface="+mn-lt"/>
                <a:ea typeface="+mn-ea"/>
                <a:cs typeface="+mn-cs"/>
              </a:rPr>
              <a:t> to detect the communities.</a:t>
            </a: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22</a:t>
            </a:fld>
            <a:endParaRPr lang="en-US"/>
          </a:p>
        </p:txBody>
      </p:sp>
    </p:spTree>
    <p:extLst>
      <p:ext uri="{BB962C8B-B14F-4D97-AF65-F5344CB8AC3E}">
        <p14:creationId xmlns:p14="http://schemas.microsoft.com/office/powerpoint/2010/main" val="171881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Graphs naturally emerge in many disciplines from physics, to biology, to social sciences with examples such as protein-</a:t>
            </a:r>
            <a:r>
              <a:rPr lang="en-US" sz="1200" kern="1200" dirty="0" err="1">
                <a:solidFill>
                  <a:schemeClr val="tx1"/>
                </a:solidFill>
                <a:effectLst/>
                <a:latin typeface="+mn-lt"/>
                <a:ea typeface="+mn-ea"/>
                <a:cs typeface="+mn-cs"/>
              </a:rPr>
              <a:t>proten</a:t>
            </a:r>
            <a:r>
              <a:rPr lang="en-US" sz="1200" kern="1200" dirty="0">
                <a:solidFill>
                  <a:schemeClr val="tx1"/>
                </a:solidFill>
                <a:effectLst/>
                <a:latin typeface="+mn-lt"/>
                <a:ea typeface="+mn-ea"/>
                <a:cs typeface="+mn-cs"/>
              </a:rPr>
              <a:t> networks, friendship networks  and collaboration networks.</a:t>
            </a:r>
          </a:p>
          <a:p>
            <a:r>
              <a:rPr lang="en-US" sz="1200" kern="1200" dirty="0">
                <a:solidFill>
                  <a:schemeClr val="tx1"/>
                </a:solidFill>
                <a:effectLst/>
                <a:latin typeface="+mn-lt"/>
                <a:ea typeface="+mn-ea"/>
                <a:cs typeface="+mn-cs"/>
              </a:rPr>
              <a:t>For example, in the </a:t>
            </a:r>
            <a:r>
              <a:rPr lang="en-US" sz="1200" kern="1200" dirty="0" err="1">
                <a:solidFill>
                  <a:schemeClr val="tx1"/>
                </a:solidFill>
                <a:effectLst/>
                <a:latin typeface="+mn-lt"/>
                <a:ea typeface="+mn-ea"/>
                <a:cs typeface="+mn-cs"/>
              </a:rPr>
              <a:t>colloboration</a:t>
            </a:r>
            <a:r>
              <a:rPr lang="en-US" sz="1200" kern="1200" dirty="0">
                <a:solidFill>
                  <a:schemeClr val="tx1"/>
                </a:solidFill>
                <a:effectLst/>
                <a:latin typeface="+mn-lt"/>
                <a:ea typeface="+mn-ea"/>
                <a:cs typeface="+mn-cs"/>
              </a:rPr>
              <a:t> network, the nodes indicate the author,  there is an edge between a pair of nodes f they have a common work.</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a:t>
            </a:fld>
            <a:endParaRPr lang="en-US"/>
          </a:p>
        </p:txBody>
      </p:sp>
    </p:spTree>
    <p:extLst>
      <p:ext uri="{BB962C8B-B14F-4D97-AF65-F5344CB8AC3E}">
        <p14:creationId xmlns:p14="http://schemas.microsoft.com/office/powerpoint/2010/main" val="1797390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inferring the community assignments, now we can use them to learn the community-topic embeddings.</a:t>
            </a:r>
          </a:p>
          <a:p>
            <a:endParaRPr lang="en-US" dirty="0"/>
          </a:p>
          <a:p>
            <a:r>
              <a:rPr lang="en-US" dirty="0"/>
              <a:t>We apply a similar objective function to </a:t>
            </a:r>
            <a:r>
              <a:rPr lang="en-US" dirty="0" err="1"/>
              <a:t>skipgram</a:t>
            </a:r>
            <a:r>
              <a:rPr lang="en-US" dirty="0"/>
              <a:t> but we replace the center node with its community assignment.</a:t>
            </a:r>
          </a:p>
          <a:p>
            <a:endParaRPr lang="en-US" dirty="0"/>
          </a:p>
          <a:p>
            <a:r>
              <a:rPr lang="en-US" dirty="0"/>
              <a:t>By optimizing the co-occurrence probabilities of context and the label of center node, we learn the community representations.</a:t>
            </a:r>
          </a:p>
        </p:txBody>
      </p:sp>
      <p:sp>
        <p:nvSpPr>
          <p:cNvPr id="4" name="Slide Number Placeholder 3"/>
          <p:cNvSpPr>
            <a:spLocks noGrp="1"/>
          </p:cNvSpPr>
          <p:nvPr>
            <p:ph type="sldNum" sz="quarter" idx="5"/>
          </p:nvPr>
        </p:nvSpPr>
        <p:spPr/>
        <p:txBody>
          <a:bodyPr/>
          <a:lstStyle/>
          <a:p>
            <a:fld id="{C50636CC-54F0-8A49-BD87-2DAC4E8692E2}" type="slidenum">
              <a:rPr lang="en-US" smtClean="0"/>
              <a:t>23</a:t>
            </a:fld>
            <a:endParaRPr lang="en-US"/>
          </a:p>
        </p:txBody>
      </p:sp>
    </p:spTree>
    <p:extLst>
      <p:ext uri="{BB962C8B-B14F-4D97-AF65-F5344CB8AC3E}">
        <p14:creationId xmlns:p14="http://schemas.microsoft.com/office/powerpoint/2010/main" val="193291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a general overview of the approach, firstly we adopt uniform random walk strategy to generate random walks.</a:t>
            </a:r>
          </a:p>
          <a:p>
            <a:pPr marL="171450" indent="-171450">
              <a:buFontTx/>
              <a:buChar char="-"/>
            </a:pPr>
            <a:r>
              <a:rPr lang="en-US" dirty="0"/>
              <a:t>Then we learn embeddings by maximizing the log probability that we defined previously.</a:t>
            </a:r>
          </a:p>
          <a:p>
            <a:pPr marL="171450" indent="-171450">
              <a:buFontTx/>
              <a:buChar char="-"/>
            </a:pPr>
            <a:r>
              <a:rPr lang="en-US" dirty="0"/>
              <a:t>Later, we extract topic/community assignments by using statistical models or the community detection algorithms.</a:t>
            </a:r>
          </a:p>
          <a:p>
            <a:pPr marL="171450" indent="-171450">
              <a:buFontTx/>
              <a:buChar char="-"/>
            </a:pPr>
            <a:r>
              <a:rPr lang="en-US" dirty="0"/>
              <a:t>Here, B of v indicate the node embedding and b tilde shows the embedding of community label k so we concatenate this node embedding with the weighted average of community representation to obtain our final representation.</a:t>
            </a:r>
          </a:p>
          <a:p>
            <a:pPr marL="171450" indent="-171450">
              <a:buFontTx/>
              <a:buChar char="-"/>
            </a:pPr>
            <a:endParaRPr lang="en-US" dirty="0"/>
          </a:p>
          <a:p>
            <a:pPr marL="171450" indent="-171450">
              <a:buFontTx/>
              <a:buChar char="-"/>
            </a:pPr>
            <a:r>
              <a:rPr lang="en-US" dirty="0"/>
              <a:t>This is main formulation of the TNE approach and we use this final embedding in the experiments. In the next part, we will evaluate the performance of the method in the downstream tasks.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24</a:t>
            </a:fld>
            <a:endParaRPr lang="en-US"/>
          </a:p>
        </p:txBody>
      </p:sp>
    </p:spTree>
    <p:extLst>
      <p:ext uri="{BB962C8B-B14F-4D97-AF65-F5344CB8AC3E}">
        <p14:creationId xmlns:p14="http://schemas.microsoft.com/office/powerpoint/2010/main" val="2674856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experimental evaluation,</a:t>
            </a:r>
          </a:p>
          <a:p>
            <a:pPr marL="171450" indent="-171450">
              <a:buFontTx/>
              <a:buChar char="-"/>
            </a:pPr>
            <a:r>
              <a:rPr lang="en-US" dirty="0"/>
              <a:t>We use eight datasets of varying sizes and types in the experiments.</a:t>
            </a:r>
          </a:p>
          <a:p>
            <a:pPr marL="171450" indent="-171450">
              <a:buFontTx/>
              <a:buChar char="-"/>
            </a:pPr>
            <a:r>
              <a:rPr lang="en-US" dirty="0"/>
              <a:t>The first four networks have node labels so they are used in the node classification experiments.</a:t>
            </a:r>
          </a:p>
          <a:p>
            <a:pPr marL="171450" indent="-171450">
              <a:buFontTx/>
              <a:buChar char="-"/>
            </a:pPr>
            <a:r>
              <a:rPr lang="en-US" dirty="0"/>
              <a:t>Here, </a:t>
            </a:r>
            <a:r>
              <a:rPr lang="en-US" dirty="0" err="1"/>
              <a:t>Citeseer</a:t>
            </a:r>
            <a:r>
              <a:rPr lang="en-US" dirty="0"/>
              <a:t> and </a:t>
            </a:r>
            <a:r>
              <a:rPr lang="en-US" dirty="0" err="1"/>
              <a:t>cora</a:t>
            </a:r>
            <a:r>
              <a:rPr lang="en-US" dirty="0"/>
              <a:t> are the citation network, </a:t>
            </a:r>
            <a:r>
              <a:rPr lang="en-US" dirty="0" err="1"/>
              <a:t>dblp</a:t>
            </a:r>
            <a:r>
              <a:rPr lang="en-US" dirty="0"/>
              <a:t>, </a:t>
            </a:r>
            <a:r>
              <a:rPr lang="en-US" dirty="0" err="1"/>
              <a:t>astroph</a:t>
            </a:r>
            <a:r>
              <a:rPr lang="en-US" dirty="0"/>
              <a:t> and </a:t>
            </a:r>
            <a:r>
              <a:rPr lang="en-US" dirty="0" err="1"/>
              <a:t>hepth</a:t>
            </a:r>
            <a:r>
              <a:rPr lang="en-US" dirty="0"/>
              <a:t> are the collaboration networks.</a:t>
            </a:r>
          </a:p>
          <a:p>
            <a:pPr marL="171450" indent="-171450">
              <a:buFontTx/>
              <a:buChar char="-"/>
            </a:pPr>
            <a:r>
              <a:rPr lang="en-US" dirty="0"/>
              <a:t>For example, in the </a:t>
            </a:r>
            <a:r>
              <a:rPr lang="en-US" dirty="0" err="1"/>
              <a:t>citeseer</a:t>
            </a:r>
            <a:r>
              <a:rPr lang="en-US" dirty="0"/>
              <a:t> network, each paper is represented by a paper and there is a link if one the papers cited the other 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the experiments, we consider each network as undirected and </a:t>
            </a:r>
            <a:r>
              <a:rPr lang="en-US" sz="1200" kern="1200" dirty="0" err="1">
                <a:solidFill>
                  <a:schemeClr val="tx1"/>
                </a:solidFill>
                <a:effectLst/>
                <a:latin typeface="+mn-lt"/>
                <a:ea typeface="+mn-ea"/>
                <a:cs typeface="+mn-cs"/>
              </a:rPr>
              <a:t>unwieghed</a:t>
            </a:r>
            <a:r>
              <a:rPr lang="en-US" sz="1200" kern="1200" dirty="0">
                <a:solidFill>
                  <a:schemeClr val="tx1"/>
                </a:solidFill>
                <a:effectLst/>
                <a:latin typeface="+mn-lt"/>
                <a:ea typeface="+mn-ea"/>
                <a:cs typeface="+mn-cs"/>
              </a:rPr>
              <a:t>.</a:t>
            </a:r>
            <a:endParaRPr lang="en-US" dirty="0"/>
          </a:p>
          <a:p>
            <a:pPr marL="171450" indent="-171450">
              <a:buFontTx/>
              <a:buChar char="-"/>
            </a:pPr>
            <a:endParaRPr lang="en-US" dirty="0"/>
          </a:p>
          <a:p>
            <a:pPr marL="171450" indent="-171450">
              <a:buFontTx/>
              <a:buChar char="-"/>
            </a:pPr>
            <a:r>
              <a:rPr lang="en-US" dirty="0"/>
              <a:t>The first four networks has node labels so they are used for node classification experiments.</a:t>
            </a:r>
          </a:p>
          <a:p>
            <a:pPr marL="171450" indent="-171450">
              <a:buFontTx/>
              <a:buChar char="-"/>
            </a:pPr>
            <a:r>
              <a:rPr lang="en-US" dirty="0"/>
              <a:t> DBLP, </a:t>
            </a:r>
            <a:r>
              <a:rPr lang="en-US" dirty="0" err="1"/>
              <a:t>AstroPh</a:t>
            </a:r>
            <a:r>
              <a:rPr lang="en-US" dirty="0"/>
              <a:t> and </a:t>
            </a:r>
            <a:r>
              <a:rPr lang="en-US" dirty="0" err="1"/>
              <a:t>HepTh</a:t>
            </a:r>
            <a:r>
              <a:rPr lang="en-US" dirty="0"/>
              <a:t> are the collaboration and node labels indicate the networks. There is an edge if two nodes have a common paper. The node labels of DBLP represent the research areas.</a:t>
            </a:r>
          </a:p>
          <a:p>
            <a:pPr marL="171450" indent="-171450">
              <a:buFontTx/>
              <a:buChar char="-"/>
            </a:pPr>
            <a:r>
              <a:rPr lang="en-US" dirty="0" err="1"/>
              <a:t>Citeseer</a:t>
            </a:r>
            <a:r>
              <a:rPr lang="en-US" dirty="0"/>
              <a:t> and Cora are the citation networks. Node labels indicate the subjects of the paper.</a:t>
            </a:r>
          </a:p>
          <a:p>
            <a:pPr marL="171450" indent="-171450">
              <a:buFontTx/>
              <a:buChar char="-"/>
            </a:pPr>
            <a:r>
              <a:rPr lang="en-US" dirty="0"/>
              <a:t>PPI is </a:t>
            </a:r>
            <a:r>
              <a:rPr lang="en-US" sz="1200" kern="1200" dirty="0">
                <a:solidFill>
                  <a:schemeClr val="tx1"/>
                </a:solidFill>
                <a:effectLst/>
                <a:latin typeface="+mn-lt"/>
                <a:ea typeface="+mn-ea"/>
                <a:cs typeface="+mn-cs"/>
              </a:rPr>
              <a:t>the protein-protein interaction network for Homo Sapiens in which biological states are used as labels of nodes.</a:t>
            </a:r>
          </a:p>
          <a:p>
            <a:r>
              <a:rPr lang="en-US" sz="1200" kern="1200" dirty="0">
                <a:solidFill>
                  <a:schemeClr val="tx1"/>
                </a:solidFill>
                <a:effectLst/>
                <a:latin typeface="+mn-lt"/>
                <a:ea typeface="+mn-ea"/>
                <a:cs typeface="+mn-cs"/>
              </a:rPr>
              <a:t>- Facebook is a social network extracted from a survey conducted via a Facebook application.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Gnutella is the peer-to-peer file-sharing network, hosts are the nodes and the edges indicate the connections.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25</a:t>
            </a:fld>
            <a:endParaRPr lang="en-US"/>
          </a:p>
        </p:txBody>
      </p:sp>
    </p:spTree>
    <p:extLst>
      <p:ext uri="{BB962C8B-B14F-4D97-AF65-F5344CB8AC3E}">
        <p14:creationId xmlns:p14="http://schemas.microsoft.com/office/powerpoint/2010/main" val="1762566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To evaluate the performance of our approaches,</a:t>
            </a:r>
          </a:p>
          <a:p>
            <a:pPr marL="171450" indent="-171450">
              <a:buFontTx/>
              <a:buChar char="-"/>
            </a:pPr>
            <a:r>
              <a:rPr lang="en-US" sz="1200" kern="1200" dirty="0">
                <a:solidFill>
                  <a:schemeClr val="tx1"/>
                </a:solidFill>
                <a:effectLst/>
                <a:latin typeface="+mn-lt"/>
                <a:ea typeface="+mn-ea"/>
                <a:cs typeface="+mn-cs"/>
              </a:rPr>
              <a:t>We use seven baseline methods.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DeepWalk</a:t>
            </a:r>
            <a:r>
              <a:rPr lang="en-US" sz="1200" kern="1200" dirty="0">
                <a:solidFill>
                  <a:schemeClr val="tx1"/>
                </a:solidFill>
                <a:effectLst/>
                <a:latin typeface="+mn-lt"/>
                <a:ea typeface="+mn-ea"/>
                <a:cs typeface="+mn-cs"/>
              </a:rPr>
              <a:t> performs uniform random walks to generate the set of node sequences; then, the </a:t>
            </a:r>
            <a:r>
              <a:rPr lang="en-US" sz="1200" kern="1200" dirty="0" err="1">
                <a:solidFill>
                  <a:schemeClr val="tx1"/>
                </a:solidFill>
                <a:effectLst/>
                <a:latin typeface="+mn-lt"/>
                <a:ea typeface="+mn-ea"/>
                <a:cs typeface="+mn-cs"/>
              </a:rPr>
              <a:t>SkipGram</a:t>
            </a:r>
            <a:r>
              <a:rPr lang="en-US" sz="1200" kern="1200" dirty="0">
                <a:solidFill>
                  <a:schemeClr val="tx1"/>
                </a:solidFill>
                <a:effectLst/>
                <a:latin typeface="+mn-lt"/>
                <a:ea typeface="+mn-ea"/>
                <a:cs typeface="+mn-cs"/>
              </a:rPr>
              <a:t> model is used to learn node representations.</a:t>
            </a:r>
          </a:p>
          <a:p>
            <a:pPr marL="171450" indent="-171450">
              <a:buFontTx/>
              <a:buChar char="-"/>
            </a:pPr>
            <a:r>
              <a:rPr lang="en-US" sz="1200" kern="1200" dirty="0">
                <a:solidFill>
                  <a:schemeClr val="tx1"/>
                </a:solidFill>
                <a:effectLst/>
                <a:latin typeface="+mn-lt"/>
                <a:ea typeface="+mn-ea"/>
                <a:cs typeface="+mn-cs"/>
              </a:rPr>
              <a:t>Node2Vec has additional two extra parameters that control the walk in order to simulate a BFS or DFS exploration.</a:t>
            </a:r>
          </a:p>
          <a:p>
            <a:pPr marL="171450" indent="-171450">
              <a:buFontTx/>
              <a:buChar char="-"/>
            </a:pPr>
            <a:r>
              <a:rPr lang="en-US" sz="1200" kern="1200" dirty="0">
                <a:solidFill>
                  <a:schemeClr val="tx1"/>
                </a:solidFill>
                <a:effectLst/>
                <a:latin typeface="+mn-lt"/>
                <a:ea typeface="+mn-ea"/>
                <a:cs typeface="+mn-cs"/>
              </a:rPr>
              <a:t>LINE learns nodes embeddings relying on first- and second order proximity information of nodes.</a:t>
            </a:r>
          </a:p>
          <a:p>
            <a:r>
              <a:rPr lang="en-US" sz="1200" kern="1200" dirty="0">
                <a:solidFill>
                  <a:schemeClr val="tx1"/>
                </a:solidFill>
                <a:effectLst/>
                <a:latin typeface="+mn-lt"/>
                <a:ea typeface="+mn-ea"/>
                <a:cs typeface="+mn-cs"/>
              </a:rPr>
              <a:t>- HOPE is a matrix factorization approach aiming at capturing similarity patterns based on a higher-order node similarity measure. In the experiments, we consider the Katz index, since it demonstrates the best performance among other proximity indices.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NetMF</a:t>
            </a:r>
            <a:r>
              <a:rPr lang="en-US" sz="1200" kern="1200" dirty="0">
                <a:solidFill>
                  <a:schemeClr val="tx1"/>
                </a:solidFill>
                <a:effectLst/>
                <a:latin typeface="+mn-lt"/>
                <a:ea typeface="+mn-ea"/>
                <a:cs typeface="+mn-cs"/>
              </a:rPr>
              <a:t> targets to factorize the matrix approximated by the pointwise mutual information of center and context pairs.</a:t>
            </a:r>
          </a:p>
          <a:p>
            <a:pPr marL="171450" indent="-171450">
              <a:buFontTx/>
              <a:buChar char="-"/>
            </a:pPr>
            <a:r>
              <a:rPr lang="en-US" sz="1200" kern="1200" dirty="0">
                <a:solidFill>
                  <a:schemeClr val="tx1"/>
                </a:solidFill>
                <a:effectLst/>
                <a:latin typeface="+mn-lt"/>
                <a:ea typeface="+mn-ea"/>
                <a:cs typeface="+mn-cs"/>
              </a:rPr>
              <a:t>GEMSEC leverages the community structure of real-world graphs, learning node embeddings and the cluster assignments simultaneously.</a:t>
            </a:r>
          </a:p>
          <a:p>
            <a:r>
              <a:rPr lang="en-US" sz="1200" kern="1200" dirty="0">
                <a:solidFill>
                  <a:schemeClr val="tx1"/>
                </a:solidFill>
                <a:effectLst/>
                <a:latin typeface="+mn-lt"/>
                <a:ea typeface="+mn-ea"/>
                <a:cs typeface="+mn-cs"/>
              </a:rPr>
              <a:t>- M-NMF extracts node embeddings under a modularity based community detection framework based on non-negative matrix factorization</a:t>
            </a:r>
          </a:p>
          <a:p>
            <a:pPr marL="171450" indent="-171450">
              <a:buFontTx/>
              <a:buChar cha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26</a:t>
            </a:fld>
            <a:endParaRPr lang="en-US"/>
          </a:p>
        </p:txBody>
      </p:sp>
    </p:spTree>
    <p:extLst>
      <p:ext uri="{BB962C8B-B14F-4D97-AF65-F5344CB8AC3E}">
        <p14:creationId xmlns:p14="http://schemas.microsoft.com/office/powerpoint/2010/main" val="4194979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latin typeface="Palatino" pitchFamily="2" charset="77"/>
                <a:ea typeface="Palatino" pitchFamily="2" charset="77"/>
              </a:rPr>
              <a:t>For the node classification task, nodes have labels.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Palatino" pitchFamily="2" charset="77"/>
                <a:ea typeface="Palatino" pitchFamily="2" charset="77"/>
              </a:rPr>
              <a:t>Our goal is to predict the labels of the nodes in the test set.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Palatino" pitchFamily="2" charset="77"/>
                <a:ea typeface="Palatino" pitchFamily="2" charset="77"/>
              </a:rPr>
              <a:t>After learning the embeddings, we split the set into various training and testing sets.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Palatino" pitchFamily="2" charset="77"/>
                <a:ea typeface="Palatino" pitchFamily="2" charset="77"/>
              </a:rPr>
              <a:t>The we run logistic regression with l2 regularization to predict the node labels.</a:t>
            </a: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27</a:t>
            </a:fld>
            <a:endParaRPr lang="en-US"/>
          </a:p>
        </p:txBody>
      </p:sp>
    </p:spTree>
    <p:extLst>
      <p:ext uri="{BB962C8B-B14F-4D97-AF65-F5344CB8AC3E}">
        <p14:creationId xmlns:p14="http://schemas.microsoft.com/office/powerpoint/2010/main" val="3272363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show only Micro F1 scores for 10, 50 and 90% training ratios.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Because of space and time constraints, here we report a subset of the results for the </a:t>
            </a:r>
            <a:r>
              <a:rPr lang="en-US" dirty="0" err="1"/>
              <a:t>citeseer</a:t>
            </a:r>
            <a:r>
              <a:rPr lang="en-US" dirty="0"/>
              <a:t> and </a:t>
            </a:r>
            <a:r>
              <a:rPr lang="en-US" dirty="0" err="1"/>
              <a:t>dblp</a:t>
            </a:r>
            <a:r>
              <a:rPr lang="en-US" dirty="0"/>
              <a:t> network </a:t>
            </a:r>
          </a:p>
          <a:p>
            <a:pPr marL="171450" indent="-171450">
              <a:buFontTx/>
              <a:buChar char="-"/>
            </a:pPr>
            <a:r>
              <a:rPr lang="en-US" dirty="0"/>
              <a:t>As we have seen before, the-</a:t>
            </a:r>
            <a:r>
              <a:rPr lang="en-US" dirty="0" err="1"/>
              <a:t>glda</a:t>
            </a:r>
            <a:r>
              <a:rPr lang="en-US" dirty="0"/>
              <a:t> and </a:t>
            </a:r>
            <a:r>
              <a:rPr lang="en-US" dirty="0" err="1"/>
              <a:t>tne-ghmm</a:t>
            </a:r>
            <a:r>
              <a:rPr lang="en-US" dirty="0"/>
              <a:t> models uses random walks to find community assignments and they shod comparable performances. </a:t>
            </a:r>
          </a:p>
          <a:p>
            <a:pPr marL="171450" indent="-171450">
              <a:buFontTx/>
              <a:buChar char="-"/>
            </a:pPr>
            <a:r>
              <a:rPr lang="en-US" dirty="0"/>
              <a:t>We observe that on these networks, the network structure based models are better at </a:t>
            </a:r>
            <a:r>
              <a:rPr lang="en-US" dirty="0" err="1"/>
              <a:t>decting</a:t>
            </a:r>
            <a:r>
              <a:rPr lang="en-US" dirty="0"/>
              <a:t> the latent </a:t>
            </a:r>
            <a:r>
              <a:rPr lang="en-US" dirty="0" err="1"/>
              <a:t>comunities</a:t>
            </a:r>
            <a:r>
              <a:rPr lang="en-US" dirty="0"/>
              <a:t> and so they obtain higher accuracy in the experiments. </a:t>
            </a:r>
          </a:p>
        </p:txBody>
      </p:sp>
      <p:sp>
        <p:nvSpPr>
          <p:cNvPr id="4" name="Slide Number Placeholder 3"/>
          <p:cNvSpPr>
            <a:spLocks noGrp="1"/>
          </p:cNvSpPr>
          <p:nvPr>
            <p:ph type="sldNum" sz="quarter" idx="5"/>
          </p:nvPr>
        </p:nvSpPr>
        <p:spPr/>
        <p:txBody>
          <a:bodyPr/>
          <a:lstStyle/>
          <a:p>
            <a:fld id="{C50636CC-54F0-8A49-BD87-2DAC4E8692E2}" type="slidenum">
              <a:rPr lang="en-US" smtClean="0"/>
              <a:t>28</a:t>
            </a:fld>
            <a:endParaRPr lang="en-US"/>
          </a:p>
        </p:txBody>
      </p:sp>
    </p:spTree>
    <p:extLst>
      <p:ext uri="{BB962C8B-B14F-4D97-AF65-F5344CB8AC3E}">
        <p14:creationId xmlns:p14="http://schemas.microsoft.com/office/powerpoint/2010/main" val="4114847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link prediction task,</a:t>
            </a:r>
          </a:p>
          <a:p>
            <a:pPr marL="171450" indent="-171450">
              <a:buFontTx/>
              <a:buChar char="-"/>
            </a:pPr>
            <a:r>
              <a:rPr lang="en-US" dirty="0"/>
              <a:t>We hide the half of edges of a give network and the removed edges </a:t>
            </a:r>
            <a:r>
              <a:rPr lang="en-US" dirty="0" err="1"/>
              <a:t>contruct</a:t>
            </a:r>
            <a:r>
              <a:rPr lang="en-US" dirty="0"/>
              <a:t> the positive samples for testing set.</a:t>
            </a:r>
          </a:p>
          <a:p>
            <a:pPr marL="171450" indent="-171450">
              <a:buFontTx/>
              <a:buChar char="-"/>
            </a:pPr>
            <a:r>
              <a:rPr lang="en-US" dirty="0"/>
              <a:t>We sample the same number of node pair which do not exist in the given network, and they construct the negative samples.</a:t>
            </a:r>
          </a:p>
          <a:p>
            <a:pPr marL="171450" indent="-171450">
              <a:buFontTx/>
              <a:buChar char="-"/>
            </a:pPr>
            <a:r>
              <a:rPr lang="en-US" dirty="0"/>
              <a:t>We apply the operators shown in the table to construct the edge features</a:t>
            </a:r>
          </a:p>
          <a:p>
            <a:r>
              <a:rPr lang="en-US" dirty="0"/>
              <a:t>For each model, we use the operator giving the highest score.</a:t>
            </a:r>
          </a:p>
        </p:txBody>
      </p:sp>
      <p:sp>
        <p:nvSpPr>
          <p:cNvPr id="4" name="Slide Number Placeholder 3"/>
          <p:cNvSpPr>
            <a:spLocks noGrp="1"/>
          </p:cNvSpPr>
          <p:nvPr>
            <p:ph type="sldNum" sz="quarter" idx="5"/>
          </p:nvPr>
        </p:nvSpPr>
        <p:spPr/>
        <p:txBody>
          <a:bodyPr/>
          <a:lstStyle/>
          <a:p>
            <a:fld id="{C50636CC-54F0-8A49-BD87-2DAC4E8692E2}" type="slidenum">
              <a:rPr lang="en-US" smtClean="0"/>
              <a:t>29</a:t>
            </a:fld>
            <a:endParaRPr lang="en-US"/>
          </a:p>
        </p:txBody>
      </p:sp>
    </p:spTree>
    <p:extLst>
      <p:ext uri="{BB962C8B-B14F-4D97-AF65-F5344CB8AC3E}">
        <p14:creationId xmlns:p14="http://schemas.microsoft.com/office/powerpoint/2010/main" val="2783540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report the AUC scores.</a:t>
            </a:r>
          </a:p>
          <a:p>
            <a:pPr marL="171450" indent="-171450">
              <a:buFontTx/>
              <a:buChar char="-"/>
            </a:pPr>
            <a:r>
              <a:rPr lang="en-US" sz="1200" kern="1200" dirty="0">
                <a:solidFill>
                  <a:schemeClr val="tx1"/>
                </a:solidFill>
                <a:effectLst/>
                <a:latin typeface="+mn-lt"/>
                <a:ea typeface="+mn-ea"/>
                <a:cs typeface="+mn-cs"/>
              </a:rPr>
              <a:t>TNE-</a:t>
            </a:r>
            <a:r>
              <a:rPr lang="en-US" sz="1200" kern="1200" dirty="0" err="1">
                <a:solidFill>
                  <a:schemeClr val="tx1"/>
                </a:solidFill>
                <a:effectLst/>
                <a:latin typeface="+mn-lt"/>
                <a:ea typeface="+mn-ea"/>
                <a:cs typeface="+mn-cs"/>
              </a:rPr>
              <a:t>Ghmm</a:t>
            </a:r>
            <a:r>
              <a:rPr lang="en-US" sz="1200" kern="1200" dirty="0">
                <a:solidFill>
                  <a:schemeClr val="tx1"/>
                </a:solidFill>
                <a:effectLst/>
                <a:latin typeface="+mn-lt"/>
                <a:ea typeface="+mn-ea"/>
                <a:cs typeface="+mn-cs"/>
              </a:rPr>
              <a:t> model shows better performance than the others</a:t>
            </a:r>
          </a:p>
          <a:p>
            <a:r>
              <a:rPr lang="en-US" sz="1200" kern="1200" dirty="0">
                <a:solidFill>
                  <a:schemeClr val="tx1"/>
                </a:solidFill>
                <a:effectLst/>
                <a:latin typeface="+mn-lt"/>
                <a:ea typeface="+mn-ea"/>
                <a:cs typeface="+mn-cs"/>
              </a:rPr>
              <a:t>- TNE-Louvain and TNE-</a:t>
            </a:r>
            <a:r>
              <a:rPr lang="en-US" sz="1200" kern="1200" dirty="0" err="1">
                <a:solidFill>
                  <a:schemeClr val="tx1"/>
                </a:solidFill>
                <a:effectLst/>
                <a:latin typeface="+mn-lt"/>
                <a:ea typeface="+mn-ea"/>
                <a:cs typeface="+mn-cs"/>
              </a:rPr>
              <a:t>BigClam</a:t>
            </a:r>
            <a:r>
              <a:rPr lang="en-US" sz="1200" kern="1200" dirty="0">
                <a:solidFill>
                  <a:schemeClr val="tx1"/>
                </a:solidFill>
                <a:effectLst/>
                <a:latin typeface="+mn-lt"/>
                <a:ea typeface="+mn-ea"/>
                <a:cs typeface="+mn-cs"/>
              </a:rPr>
              <a:t> also demonstrate very close and comparable achievements to TNE-</a:t>
            </a:r>
            <a:r>
              <a:rPr lang="en-US" sz="1200" kern="1200" dirty="0" err="1">
                <a:solidFill>
                  <a:schemeClr val="tx1"/>
                </a:solidFill>
                <a:effectLst/>
                <a:latin typeface="+mn-lt"/>
                <a:ea typeface="+mn-ea"/>
                <a:cs typeface="+mn-cs"/>
              </a:rPr>
              <a:t>Ghmm</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Since we consider node order in learning community representations, </a:t>
            </a:r>
            <a:r>
              <a:rPr lang="en-US" sz="1200" kern="1200" dirty="0" err="1">
                <a:solidFill>
                  <a:schemeClr val="tx1"/>
                </a:solidFill>
                <a:effectLst/>
                <a:latin typeface="+mn-lt"/>
                <a:ea typeface="+mn-ea"/>
                <a:cs typeface="+mn-cs"/>
              </a:rPr>
              <a:t>tne-Ghmm</a:t>
            </a:r>
            <a:r>
              <a:rPr lang="en-US" sz="1200" kern="1200" dirty="0">
                <a:solidFill>
                  <a:schemeClr val="tx1"/>
                </a:solidFill>
                <a:effectLst/>
                <a:latin typeface="+mn-lt"/>
                <a:ea typeface="+mn-ea"/>
                <a:cs typeface="+mn-cs"/>
              </a:rPr>
              <a:t> is better at capturing network structure.</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30</a:t>
            </a:fld>
            <a:endParaRPr lang="en-US"/>
          </a:p>
        </p:txBody>
      </p:sp>
    </p:spTree>
    <p:extLst>
      <p:ext uri="{BB962C8B-B14F-4D97-AF65-F5344CB8AC3E}">
        <p14:creationId xmlns:p14="http://schemas.microsoft.com/office/powerpoint/2010/main" val="121798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have also performed parameter </a:t>
            </a:r>
            <a:r>
              <a:rPr lang="en-US" dirty="0" err="1"/>
              <a:t>sensitiviy</a:t>
            </a:r>
            <a:r>
              <a:rPr lang="en-US" dirty="0"/>
              <a: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Here, we study the influence of the embedding size for </a:t>
            </a:r>
            <a:r>
              <a:rPr lang="en-US" dirty="0" err="1"/>
              <a:t>Tne</a:t>
            </a:r>
            <a:r>
              <a:rPr lang="en-US" dirty="0"/>
              <a:t>-Louvain instance on the </a:t>
            </a:r>
            <a:r>
              <a:rPr lang="en-US" dirty="0" err="1"/>
              <a:t>citeseer</a:t>
            </a:r>
            <a:r>
              <a:rPr lang="en-US" dirty="0"/>
              <a:t> network for the classification.</a:t>
            </a:r>
          </a:p>
          <a:p>
            <a:endParaRPr lang="en-US" dirty="0"/>
          </a:p>
          <a:p>
            <a:r>
              <a:rPr lang="en-US" dirty="0"/>
              <a:t>We set the node representation size as 128 in our all experiments so the sum node and embedding sizes should be 128.</a:t>
            </a:r>
          </a:p>
          <a:p>
            <a:pPr marL="171450" indent="-171450">
              <a:buFontTx/>
              <a:buChar char="-"/>
            </a:pPr>
            <a:r>
              <a:rPr lang="en-US" dirty="0"/>
              <a:t>As you can see, when we increase community embedding size, the accuracy of the approach increase up to the community embedding size 48. Then we observe a drop in the performance after this value because we also lose the information preserved in the node embeddings.</a:t>
            </a:r>
          </a:p>
          <a:p>
            <a:pPr marL="171450" indent="-171450">
              <a:buFontTx/>
              <a:buChar char="-"/>
            </a:pPr>
            <a:endParaRPr lang="en-US" dirty="0"/>
          </a:p>
          <a:p>
            <a:pPr marL="171450" indent="-171450">
              <a:buFontTx/>
              <a:buChar char="-"/>
            </a:pPr>
            <a:r>
              <a:rPr lang="en-US" dirty="0"/>
              <a:t>We presented more sensitivity analysis experiment in the thesis.</a:t>
            </a:r>
          </a:p>
        </p:txBody>
      </p:sp>
      <p:sp>
        <p:nvSpPr>
          <p:cNvPr id="4" name="Slide Number Placeholder 3"/>
          <p:cNvSpPr>
            <a:spLocks noGrp="1"/>
          </p:cNvSpPr>
          <p:nvPr>
            <p:ph type="sldNum" sz="quarter" idx="5"/>
          </p:nvPr>
        </p:nvSpPr>
        <p:spPr/>
        <p:txBody>
          <a:bodyPr/>
          <a:lstStyle/>
          <a:p>
            <a:fld id="{C50636CC-54F0-8A49-BD87-2DAC4E8692E2}" type="slidenum">
              <a:rPr lang="en-US" smtClean="0"/>
              <a:t>31</a:t>
            </a:fld>
            <a:endParaRPr lang="en-US"/>
          </a:p>
        </p:txBody>
      </p:sp>
    </p:spTree>
    <p:extLst>
      <p:ext uri="{BB962C8B-B14F-4D97-AF65-F5344CB8AC3E}">
        <p14:creationId xmlns:p14="http://schemas.microsoft.com/office/powerpoint/2010/main" val="4186910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We have proposed TNE, a topic-aware family of models for GRL and studied its four instances.</a:t>
            </a:r>
          </a:p>
          <a:p>
            <a:r>
              <a:rPr lang="en-US" sz="1200" kern="1200" dirty="0">
                <a:solidFill>
                  <a:schemeClr val="tx1"/>
                </a:solidFill>
                <a:effectLst/>
                <a:latin typeface="+mn-lt"/>
                <a:ea typeface="+mn-ea"/>
                <a:cs typeface="+mn-cs"/>
              </a:rPr>
              <a:t>- We learn community representations by either using random walks to infer the community labels or using the community detection algorithms.</a:t>
            </a:r>
          </a:p>
          <a:p>
            <a:r>
              <a:rPr lang="en-US" sz="1200" kern="1200" dirty="0">
                <a:solidFill>
                  <a:schemeClr val="tx1"/>
                </a:solidFill>
                <a:effectLst/>
                <a:latin typeface="+mn-lt"/>
                <a:ea typeface="+mn-ea"/>
                <a:cs typeface="+mn-cs"/>
              </a:rPr>
              <a:t>- The experimental evaluation shows that TNE shows competitive performance with enriched representations in node classification and link prediction.</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32</a:t>
            </a:fld>
            <a:endParaRPr lang="en-US"/>
          </a:p>
        </p:txBody>
      </p:sp>
    </p:spTree>
    <p:extLst>
      <p:ext uri="{BB962C8B-B14F-4D97-AF65-F5344CB8AC3E}">
        <p14:creationId xmlns:p14="http://schemas.microsoft.com/office/powerpoint/2010/main" val="421823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Graph analysis is important to gain insights into the network’s hidden patterns and perform various predictive tasks. For example, one might wish to estimate the protein function in a biological network, recommend new products to a customer, and find a community of people sharing the same particular hobby in a social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Traditional MACHINE LEARNING techniques aim to carefully design feature vectors concerning the task of interest by choosing essential graph measures, such as clustering coefficient and core number.</a:t>
            </a:r>
          </a:p>
          <a:p>
            <a:r>
              <a:rPr lang="en-US" sz="1200" kern="1200" dirty="0">
                <a:solidFill>
                  <a:schemeClr val="tx1"/>
                </a:solidFill>
                <a:effectLst/>
                <a:latin typeface="+mn-lt"/>
                <a:ea typeface="+mn-ea"/>
                <a:cs typeface="+mn-cs"/>
              </a:rPr>
              <a:t>2- Although these graph measures provide information about the various properties of a node, they are unable to capture the underlying pattern of the network.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Such features are often limited to specific networks or downstream tasks and they might require high space and computational cost.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3-Therefore, classical machine learning techniques on graphs relying on handcrafted features are not effective in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The research community have inclined to alternative learnable approaches which can these features or representations automatically. So the GRL topic has attracted great interest in recent year.</a:t>
            </a: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5</a:t>
            </a:fld>
            <a:endParaRPr lang="en-US"/>
          </a:p>
        </p:txBody>
      </p:sp>
    </p:spTree>
    <p:extLst>
      <p:ext uri="{BB962C8B-B14F-4D97-AF65-F5344CB8AC3E}">
        <p14:creationId xmlns:p14="http://schemas.microsoft.com/office/powerpoint/2010/main" val="3472477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next approach, we will see </a:t>
            </a:r>
            <a:r>
              <a:rPr lang="en-US" sz="1200" dirty="0">
                <a:latin typeface="Palatino" pitchFamily="2" charset="77"/>
                <a:ea typeface="Palatino" pitchFamily="2" charset="77"/>
              </a:rPr>
              <a:t>how can we model and capture the underlying pattern of node pairs properly within random walks sequences. </a:t>
            </a:r>
            <a:endParaRPr lang="en-US" dirty="0"/>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33</a:t>
            </a:fld>
            <a:endParaRPr lang="en-US"/>
          </a:p>
        </p:txBody>
      </p:sp>
    </p:spTree>
    <p:extLst>
      <p:ext uri="{BB962C8B-B14F-4D97-AF65-F5344CB8AC3E}">
        <p14:creationId xmlns:p14="http://schemas.microsoft.com/office/powerpoint/2010/main" val="2590826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As we have seen in the previous parts, the RW-based approaches define the objective function as follows</a:t>
            </a:r>
          </a:p>
          <a:p>
            <a:pPr marL="171450" indent="-171450">
              <a:buFontTx/>
              <a:buChar char="-"/>
            </a:pPr>
            <a:r>
              <a:rPr lang="en-US" sz="1200" kern="1200" dirty="0">
                <a:solidFill>
                  <a:schemeClr val="tx1"/>
                </a:solidFill>
                <a:effectLst/>
                <a:latin typeface="+mn-lt"/>
                <a:ea typeface="+mn-ea"/>
                <a:cs typeface="+mn-cs"/>
              </a:rPr>
              <a:t>The context set </a:t>
            </a:r>
            <a:r>
              <a:rPr lang="en-US" sz="1200" kern="1200" dirty="0" err="1">
                <a:solidFill>
                  <a:schemeClr val="tx1"/>
                </a:solidFill>
                <a:effectLst/>
                <a:latin typeface="+mn-lt"/>
                <a:ea typeface="+mn-ea"/>
                <a:cs typeface="+mn-cs"/>
              </a:rPr>
              <a:t>C_gamma</a:t>
            </a:r>
            <a:r>
              <a:rPr lang="en-US" sz="1200" kern="1200" dirty="0">
                <a:solidFill>
                  <a:schemeClr val="tx1"/>
                </a:solidFill>
                <a:effectLst/>
                <a:latin typeface="+mn-lt"/>
                <a:ea typeface="+mn-ea"/>
                <a:cs typeface="+mn-cs"/>
              </a:rPr>
              <a:t> indicates the context set of node </a:t>
            </a:r>
            <a:r>
              <a:rPr lang="en-US" sz="1200" kern="1200" dirty="0" err="1">
                <a:solidFill>
                  <a:schemeClr val="tx1"/>
                </a:solidFill>
                <a:effectLst/>
                <a:latin typeface="+mn-lt"/>
                <a:ea typeface="+mn-ea"/>
                <a:cs typeface="+mn-cs"/>
              </a:rPr>
              <a:t>w_l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RW-based graph representation learning methods can use different approaches to sample the context set. While </a:t>
            </a:r>
            <a:r>
              <a:rPr lang="en-US" sz="1200" kern="1200" dirty="0" err="1">
                <a:solidFill>
                  <a:schemeClr val="tx1"/>
                </a:solidFill>
                <a:effectLst/>
                <a:latin typeface="+mn-lt"/>
                <a:ea typeface="+mn-ea"/>
                <a:cs typeface="+mn-cs"/>
              </a:rPr>
              <a:t>Deepwalk</a:t>
            </a:r>
            <a:r>
              <a:rPr lang="en-US" sz="1200" kern="1200" dirty="0">
                <a:solidFill>
                  <a:schemeClr val="tx1"/>
                </a:solidFill>
                <a:effectLst/>
                <a:latin typeface="+mn-lt"/>
                <a:ea typeface="+mn-ea"/>
                <a:cs typeface="+mn-cs"/>
              </a:rPr>
              <a:t> uses uniform random walk strategy, Node2vec applies biased walk</a:t>
            </a:r>
          </a:p>
          <a:p>
            <a:pPr marL="171450" indent="-171450">
              <a:buFontTx/>
              <a:buChar char="-"/>
            </a:pPr>
            <a:r>
              <a:rPr lang="en-US" sz="1200" kern="1200" dirty="0">
                <a:solidFill>
                  <a:schemeClr val="tx1"/>
                </a:solidFill>
                <a:effectLst/>
                <a:latin typeface="+mn-lt"/>
                <a:ea typeface="+mn-ea"/>
                <a:cs typeface="+mn-cs"/>
              </a:rPr>
              <a:t>But they similarly model the node interactions by either choosing sigmoid or </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 function.</a:t>
            </a:r>
          </a:p>
          <a:p>
            <a:pPr marL="171450" indent="-171450">
              <a:buFontTx/>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Using </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 or sigmoid has some limitations in the modeling the interaction between the nodes. As we will present in the following part, we rely on exponential family distributions to further extend and generalize random-walk GRL models to capture richer types of node interaction patterns.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34</a:t>
            </a:fld>
            <a:endParaRPr lang="en-US"/>
          </a:p>
        </p:txBody>
      </p:sp>
    </p:spTree>
    <p:extLst>
      <p:ext uri="{BB962C8B-B14F-4D97-AF65-F5344CB8AC3E}">
        <p14:creationId xmlns:p14="http://schemas.microsoft.com/office/powerpoint/2010/main" val="2081520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exponential family is a set of probability distr. satisfying certain form.</a:t>
            </a:r>
          </a:p>
          <a:p>
            <a:pPr marL="171450" indent="-171450">
              <a:buFontTx/>
              <a:buChar char="-"/>
            </a:pPr>
            <a:r>
              <a:rPr lang="en-US" dirty="0"/>
              <a:t>We define the eta as the function of embeddings.</a:t>
            </a:r>
          </a:p>
          <a:p>
            <a:pPr marL="171450" indent="-171450">
              <a:buFontTx/>
              <a:buChar char="-"/>
            </a:pPr>
            <a:endParaRPr lang="en-US" dirty="0"/>
          </a:p>
          <a:p>
            <a:pPr marL="171450" indent="-171450">
              <a:buFontTx/>
              <a:buChar char="-"/>
            </a:pPr>
            <a:r>
              <a:rPr lang="en-US" dirty="0"/>
              <a:t>Many common probability distributions such Bernoulli, </a:t>
            </a:r>
            <a:r>
              <a:rPr lang="en-US" dirty="0" err="1"/>
              <a:t>poisson</a:t>
            </a:r>
            <a:r>
              <a:rPr lang="en-US" dirty="0"/>
              <a:t> or normal distribution can be written in the exponential form. </a:t>
            </a:r>
          </a:p>
        </p:txBody>
      </p:sp>
      <p:sp>
        <p:nvSpPr>
          <p:cNvPr id="4" name="Slide Number Placeholder 3"/>
          <p:cNvSpPr>
            <a:spLocks noGrp="1"/>
          </p:cNvSpPr>
          <p:nvPr>
            <p:ph type="sldNum" sz="quarter" idx="5"/>
          </p:nvPr>
        </p:nvSpPr>
        <p:spPr/>
        <p:txBody>
          <a:bodyPr/>
          <a:lstStyle/>
          <a:p>
            <a:fld id="{C50636CC-54F0-8A49-BD87-2DAC4E8692E2}" type="slidenum">
              <a:rPr lang="en-US" smtClean="0"/>
              <a:t>35</a:t>
            </a:fld>
            <a:endParaRPr lang="en-US"/>
          </a:p>
        </p:txBody>
      </p:sp>
    </p:spTree>
    <p:extLst>
      <p:ext uri="{BB962C8B-B14F-4D97-AF65-F5344CB8AC3E}">
        <p14:creationId xmlns:p14="http://schemas.microsoft.com/office/powerpoint/2010/main" val="2221625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define a similar objective function to the other random walk based GRL models</a:t>
            </a:r>
          </a:p>
          <a:p>
            <a:pPr marL="171450" indent="-171450">
              <a:buFontTx/>
              <a:buChar char="-"/>
            </a:pPr>
            <a:r>
              <a:rPr lang="en-US" dirty="0"/>
              <a:t>But here, we adopt a quadratic regularization term and we maximize log-likelihood function not only for context nodes, we also maximize it for the non-context ones.</a:t>
            </a:r>
          </a:p>
          <a:p>
            <a:pPr marL="171450" indent="-171450">
              <a:buFontTx/>
              <a:buChar char="-"/>
            </a:pPr>
            <a:r>
              <a:rPr lang="en-US" dirty="0"/>
              <a:t>The random variable Y indicates the relationship between nodes </a:t>
            </a:r>
            <a:r>
              <a:rPr lang="en-US" dirty="0" err="1"/>
              <a:t>w_l</a:t>
            </a:r>
            <a:r>
              <a:rPr lang="en-US" dirty="0"/>
              <a:t> and v.</a:t>
            </a:r>
          </a:p>
          <a:p>
            <a:pPr marL="171450" indent="-171450">
              <a:buFontTx/>
              <a:buChar char="-"/>
            </a:pPr>
            <a:endParaRPr lang="en-US" dirty="0"/>
          </a:p>
          <a:p>
            <a:pPr marL="171450" indent="-171450">
              <a:buFontTx/>
              <a:buChar char="-"/>
            </a:pPr>
            <a:r>
              <a:rPr lang="en-US" dirty="0"/>
              <a:t>After plugging the exponential form into the objective function, we can write the objective as follow</a:t>
            </a:r>
          </a:p>
          <a:p>
            <a:pPr marL="171450" indent="-171450">
              <a:buFontTx/>
              <a:buChar char="-"/>
            </a:pP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The model has a flexibility to utilize a wide range of exponential distributions, which allows it to capture more complex types of node interactions beyond simple co-occurrence relationships.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36</a:t>
            </a:fld>
            <a:endParaRPr lang="en-US"/>
          </a:p>
        </p:txBody>
      </p:sp>
    </p:spTree>
    <p:extLst>
      <p:ext uri="{BB962C8B-B14F-4D97-AF65-F5344CB8AC3E}">
        <p14:creationId xmlns:p14="http://schemas.microsoft.com/office/powerpoint/2010/main" val="4162801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In the first approach, we adopt the Bernoulli distribution and we model if a node appears in the context or not.</a:t>
            </a:r>
          </a:p>
          <a:p>
            <a:pPr marL="171450" indent="-171450">
              <a:buFontTx/>
              <a:buChar char="-"/>
            </a:pPr>
            <a:r>
              <a:rPr lang="en-US" sz="1200" kern="1200" dirty="0">
                <a:solidFill>
                  <a:schemeClr val="tx1"/>
                </a:solidFill>
                <a:effectLst/>
                <a:latin typeface="+mn-lt"/>
                <a:ea typeface="+mn-ea"/>
                <a:cs typeface="+mn-cs"/>
              </a:rPr>
              <a:t>Here, for example node v_4 belongs to the context set of v_5 but v_2 does not.</a:t>
            </a:r>
          </a:p>
          <a:p>
            <a:pPr marL="171450" indent="-171450">
              <a:buFontTx/>
              <a:buChar char="-"/>
            </a:pPr>
            <a:r>
              <a:rPr lang="en-US" dirty="0"/>
              <a:t>We</a:t>
            </a:r>
            <a:r>
              <a:rPr lang="en-US" sz="1200" kern="1200" dirty="0">
                <a:solidFill>
                  <a:schemeClr val="tx1"/>
                </a:solidFill>
                <a:effectLst/>
                <a:latin typeface="+mn-lt"/>
                <a:ea typeface="+mn-ea"/>
                <a:cs typeface="+mn-cs"/>
              </a:rPr>
              <a:t> can split the objective function of the approach </a:t>
            </a:r>
            <a:r>
              <a:rPr lang="en-US" sz="1200" kern="1200" dirty="0" err="1">
                <a:solidFill>
                  <a:schemeClr val="tx1"/>
                </a:solidFill>
                <a:effectLst/>
                <a:latin typeface="+mn-lt"/>
                <a:ea typeface="+mn-ea"/>
                <a:cs typeface="+mn-cs"/>
              </a:rPr>
              <a:t>w.r.t</a:t>
            </a:r>
            <a:r>
              <a:rPr lang="en-US" sz="1200" kern="1200" dirty="0">
                <a:solidFill>
                  <a:schemeClr val="tx1"/>
                </a:solidFill>
                <a:effectLst/>
                <a:latin typeface="+mn-lt"/>
                <a:ea typeface="+mn-ea"/>
                <a:cs typeface="+mn-cs"/>
              </a:rPr>
              <a:t> the values of Y as the nodes belong to the context set and the ones don’t</a:t>
            </a:r>
          </a:p>
          <a:p>
            <a:pPr marL="171450" indent="-171450">
              <a:buFontTx/>
              <a:buChar char="-"/>
            </a:pPr>
            <a:r>
              <a:rPr lang="en-US" sz="1200" kern="1200" dirty="0">
                <a:solidFill>
                  <a:schemeClr val="tx1"/>
                </a:solidFill>
                <a:effectLst/>
                <a:latin typeface="+mn-lt"/>
                <a:ea typeface="+mn-ea"/>
                <a:cs typeface="+mn-cs"/>
              </a:rPr>
              <a:t>We show that the log likelihood function of the EFGE-Bern model in fact can approximated by the negative sampling. </a:t>
            </a:r>
          </a:p>
          <a:p>
            <a:pPr marL="171450" indent="-171450">
              <a:buFontTx/>
              <a:buChar char="-"/>
            </a:pPr>
            <a:r>
              <a:rPr lang="en-US" sz="1200" kern="1200" dirty="0">
                <a:solidFill>
                  <a:schemeClr val="tx1"/>
                </a:solidFill>
                <a:effectLst/>
                <a:latin typeface="+mn-lt"/>
                <a:ea typeface="+mn-ea"/>
                <a:cs typeface="+mn-cs"/>
              </a:rPr>
              <a:t>So instead of summing over all non-context nodes, we can approximate the objective by sampling k negative </a:t>
            </a:r>
            <a:r>
              <a:rPr lang="en-US" sz="1200" kern="1200" dirty="0" err="1">
                <a:solidFill>
                  <a:schemeClr val="tx1"/>
                </a:solidFill>
                <a:effectLst/>
                <a:latin typeface="+mn-lt"/>
                <a:ea typeface="+mn-ea"/>
                <a:cs typeface="+mn-cs"/>
              </a:rPr>
              <a:t>insatcnes</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37</a:t>
            </a:fld>
            <a:endParaRPr lang="en-US"/>
          </a:p>
        </p:txBody>
      </p:sp>
    </p:spTree>
    <p:extLst>
      <p:ext uri="{BB962C8B-B14F-4D97-AF65-F5344CB8AC3E}">
        <p14:creationId xmlns:p14="http://schemas.microsoft.com/office/powerpoint/2010/main" val="1735584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In the next approach we examine Poisson </a:t>
            </a:r>
            <a:r>
              <a:rPr lang="en-US" sz="1200" kern="1200" dirty="0" err="1">
                <a:solidFill>
                  <a:schemeClr val="tx1"/>
                </a:solidFill>
                <a:effectLst/>
                <a:latin typeface="+mn-lt"/>
                <a:ea typeface="+mn-ea"/>
                <a:cs typeface="+mn-cs"/>
              </a:rPr>
              <a:t>distirubtion</a:t>
            </a:r>
            <a:r>
              <a:rPr lang="en-US" sz="1200" kern="1200" dirty="0">
                <a:solidFill>
                  <a:schemeClr val="tx1"/>
                </a:solidFill>
                <a:effectLst/>
                <a:latin typeface="+mn-lt"/>
                <a:ea typeface="+mn-ea"/>
                <a:cs typeface="+mn-cs"/>
              </a:rPr>
              <a:t>. </a:t>
            </a:r>
          </a:p>
          <a:p>
            <a:pPr marL="171450" indent="-171450">
              <a:buFontTx/>
              <a:buChar char="-"/>
            </a:pPr>
            <a:r>
              <a:rPr lang="en-US" sz="1200" kern="1200" dirty="0">
                <a:solidFill>
                  <a:schemeClr val="tx1"/>
                </a:solidFill>
                <a:effectLst/>
                <a:latin typeface="+mn-lt"/>
                <a:ea typeface="+mn-ea"/>
                <a:cs typeface="+mn-cs"/>
              </a:rPr>
              <a:t>we models how many times a node appears in the context.</a:t>
            </a:r>
          </a:p>
          <a:p>
            <a:pPr marL="171450" indent="-171450">
              <a:buFontTx/>
              <a:buChar char="-"/>
            </a:pPr>
            <a:r>
              <a:rPr lang="en-US" sz="1200" kern="1200" dirty="0">
                <a:solidFill>
                  <a:schemeClr val="tx1"/>
                </a:solidFill>
                <a:effectLst/>
                <a:latin typeface="+mn-lt"/>
                <a:ea typeface="+mn-ea"/>
                <a:cs typeface="+mn-cs"/>
              </a:rPr>
              <a:t>Here, for example node v_6 two times in the context of node v_5.</a:t>
            </a:r>
          </a:p>
          <a:p>
            <a:pPr marL="171450" indent="-171450">
              <a:buFontTx/>
              <a:buChar char="-"/>
            </a:pPr>
            <a:r>
              <a:rPr lang="en-US" dirty="0"/>
              <a:t>We</a:t>
            </a:r>
            <a:r>
              <a:rPr lang="en-US" sz="1200" kern="1200" dirty="0">
                <a:solidFill>
                  <a:schemeClr val="tx1"/>
                </a:solidFill>
                <a:effectLst/>
                <a:latin typeface="+mn-lt"/>
                <a:ea typeface="+mn-ea"/>
                <a:cs typeface="+mn-cs"/>
              </a:rPr>
              <a:t> show that we can approximate the objective function the negative sampling strategy</a:t>
            </a:r>
          </a:p>
          <a:p>
            <a:pPr marL="171450" indent="-171450">
              <a:buFontTx/>
              <a:buChar char="-"/>
            </a:pPr>
            <a:r>
              <a:rPr lang="en-US" sz="1200" kern="1200" dirty="0">
                <a:solidFill>
                  <a:schemeClr val="tx1"/>
                </a:solidFill>
                <a:effectLst/>
                <a:latin typeface="+mn-lt"/>
                <a:ea typeface="+mn-ea"/>
                <a:cs typeface="+mn-cs"/>
              </a:rPr>
              <a:t>We show that the objective function similar to </a:t>
            </a:r>
            <a:r>
              <a:rPr lang="en-US" sz="1200" kern="1200" dirty="0" err="1">
                <a:solidFill>
                  <a:schemeClr val="tx1"/>
                </a:solidFill>
                <a:effectLst/>
                <a:latin typeface="+mn-lt"/>
                <a:ea typeface="+mn-ea"/>
                <a:cs typeface="+mn-cs"/>
              </a:rPr>
              <a:t>BigClam</a:t>
            </a:r>
            <a:r>
              <a:rPr lang="en-US" sz="1200" kern="1200" dirty="0">
                <a:solidFill>
                  <a:schemeClr val="tx1"/>
                </a:solidFill>
                <a:effectLst/>
                <a:latin typeface="+mn-lt"/>
                <a:ea typeface="+mn-ea"/>
                <a:cs typeface="+mn-cs"/>
              </a:rPr>
              <a:t> can be obtained by unifying the objectives of the EFGE-Bern and EFGE-Pois models. In that case we can see the each entry of the node embedding vector can be considered as a coefficient indicating the node’s membership strength to the corresponding community</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38</a:t>
            </a:fld>
            <a:endParaRPr lang="en-US"/>
          </a:p>
        </p:txBody>
      </p:sp>
    </p:spTree>
    <p:extLst>
      <p:ext uri="{BB962C8B-B14F-4D97-AF65-F5344CB8AC3E}">
        <p14:creationId xmlns:p14="http://schemas.microsoft.com/office/powerpoint/2010/main" val="2853219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In the last approach, we adopt normal </a:t>
                </a:r>
                <a:r>
                  <a:rPr lang="en-US" sz="1200" kern="1200" dirty="0" err="1">
                    <a:solidFill>
                      <a:schemeClr val="tx1"/>
                    </a:solidFill>
                    <a:effectLst/>
                    <a:latin typeface="+mn-lt"/>
                    <a:ea typeface="+mn-ea"/>
                    <a:cs typeface="+mn-cs"/>
                  </a:rPr>
                  <a:t>distirubiton</a:t>
                </a: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We assume that Y is normally distributed with mean 1 if the node y belongs to the context set otherwise distributed with mean 0.</a:t>
                </a:r>
              </a:p>
              <a:p>
                <a:pPr marL="171450" indent="-171450">
                  <a:buFontTx/>
                  <a:buChar char="-"/>
                </a:pPr>
                <a:r>
                  <a:rPr lang="en-US" sz="1200" kern="1200" dirty="0">
                    <a:solidFill>
                      <a:schemeClr val="tx1"/>
                    </a:solidFill>
                    <a:effectLst/>
                    <a:latin typeface="+mn-lt"/>
                    <a:ea typeface="+mn-ea"/>
                    <a:cs typeface="+mn-cs"/>
                  </a:rPr>
                  <a:t>We assume that the random variables indicate the </a:t>
                </a:r>
                <a:r>
                  <a:rPr lang="en-US" sz="1200" dirty="0">
                    <a:latin typeface="Palatino" pitchFamily="2" charset="77"/>
                    <a:ea typeface="Palatino" pitchFamily="2" charset="77"/>
                  </a:rPr>
                  <a:t>interaction weight between node v and the context node </a:t>
                </a:r>
                <a14:m>
                  <m:oMath xmlns:m="http://schemas.openxmlformats.org/officeDocument/2006/math">
                    <m:sSub>
                      <m:sSubPr>
                        <m:ctrlPr>
                          <a:rPr lang="en-US" sz="1200" i="1" smtClean="0">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𝑤</m:t>
                        </m:r>
                      </m:e>
                      <m:sub>
                        <m:r>
                          <a:rPr lang="en-US" sz="1200" i="1">
                            <a:solidFill>
                              <a:schemeClr val="tx1"/>
                            </a:solidFill>
                            <a:latin typeface="Cambria Math" panose="02040503050406030204" pitchFamily="18" charset="0"/>
                          </a:rPr>
                          <m:t>𝑙</m:t>
                        </m:r>
                      </m:sub>
                    </m:sSub>
                  </m:oMath>
                </a14:m>
                <a:endParaRPr lang="en-US" dirty="0"/>
              </a:p>
              <a:p>
                <a:pPr marL="171450" indent="-171450">
                  <a:buFontTx/>
                  <a:buChar char="-"/>
                </a:pPr>
                <a:r>
                  <a:rPr lang="en-US" dirty="0"/>
                  <a:t>We choose a link function different from the identity map.</a:t>
                </a:r>
              </a:p>
              <a:p>
                <a:pPr marL="171450" indent="-171450">
                  <a:buFontTx/>
                  <a:buChar char="-"/>
                </a:pPr>
                <a:endParaRPr lang="en-US" dirty="0"/>
              </a:p>
              <a:p>
                <a:pPr marL="171450" indent="-171450">
                  <a:buFontTx/>
                  <a:buChar char="-"/>
                </a:pPr>
                <a:r>
                  <a:rPr lang="en-US" dirty="0"/>
                  <a:t>Now, these are our three instances of the model and we will examine their performance in the node classification and link prediction experiments in the next part.</a:t>
                </a:r>
              </a:p>
              <a:p>
                <a:pPr marL="171450" indent="-171450">
                  <a:buFontTx/>
                  <a:buChar char="-"/>
                </a:pPr>
                <a:endParaRPr lang="en-US" dirty="0"/>
              </a:p>
            </p:txBody>
          </p:sp>
        </mc:Choice>
        <mc:Fallback xmlns="">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assume that Y is normally distributed with mean 1 if the node y belongs to the context set otherwise distributed with mean 0.</a:t>
                </a:r>
              </a:p>
              <a:p>
                <a:pPr marL="171450" indent="-171450">
                  <a:buFontTx/>
                  <a:buChar char="-"/>
                </a:pPr>
                <a:r>
                  <a:rPr lang="en-US" sz="1200" kern="1200" dirty="0">
                    <a:solidFill>
                      <a:schemeClr val="tx1"/>
                    </a:solidFill>
                    <a:effectLst/>
                    <a:latin typeface="+mn-lt"/>
                    <a:ea typeface="+mn-ea"/>
                    <a:cs typeface="+mn-cs"/>
                  </a:rPr>
                  <a:t>We assume that the random variables indicate the </a:t>
                </a:r>
                <a:r>
                  <a:rPr lang="en-US" sz="1200" dirty="0">
                    <a:latin typeface="Palatino" pitchFamily="2" charset="77"/>
                    <a:ea typeface="Palatino" pitchFamily="2" charset="77"/>
                  </a:rPr>
                  <a:t>interaction weight between node v and the context node </a:t>
                </a:r>
                <a:r>
                  <a:rPr lang="en-US" sz="1200" i="0">
                    <a:solidFill>
                      <a:schemeClr val="tx1"/>
                    </a:solidFill>
                    <a:latin typeface="Cambria Math" panose="02040503050406030204" pitchFamily="18" charset="0"/>
                  </a:rPr>
                  <a:t>𝑤_𝑙</a:t>
                </a:r>
                <a:endParaRPr lang="en-US" dirty="0"/>
              </a:p>
              <a:p>
                <a:pPr marL="171450" indent="-171450">
                  <a:buFontTx/>
                  <a:buChar char="-"/>
                </a:pPr>
                <a:r>
                  <a:rPr lang="en-US" dirty="0"/>
                  <a:t>We choose a link function different from the identity map.</a:t>
                </a:r>
              </a:p>
            </p:txBody>
          </p:sp>
        </mc:Fallback>
      </mc:AlternateContent>
      <p:sp>
        <p:nvSpPr>
          <p:cNvPr id="4" name="Slide Number Placeholder 3"/>
          <p:cNvSpPr>
            <a:spLocks noGrp="1"/>
          </p:cNvSpPr>
          <p:nvPr>
            <p:ph type="sldNum" sz="quarter" idx="5"/>
          </p:nvPr>
        </p:nvSpPr>
        <p:spPr/>
        <p:txBody>
          <a:bodyPr/>
          <a:lstStyle/>
          <a:p>
            <a:fld id="{C50636CC-54F0-8A49-BD87-2DAC4E8692E2}" type="slidenum">
              <a:rPr lang="en-US" smtClean="0"/>
              <a:t>39</a:t>
            </a:fld>
            <a:endParaRPr lang="en-US"/>
          </a:p>
        </p:txBody>
      </p:sp>
    </p:spTree>
    <p:extLst>
      <p:ext uri="{BB962C8B-B14F-4D97-AF65-F5344CB8AC3E}">
        <p14:creationId xmlns:p14="http://schemas.microsoft.com/office/powerpoint/2010/main" val="3810138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a:t>
            </a:r>
            <a:r>
              <a:rPr lang="en-US" dirty="0" err="1"/>
              <a:t>poisson</a:t>
            </a:r>
            <a:r>
              <a:rPr lang="en-US" dirty="0"/>
              <a:t> model shows quite good performance. Since it models the number of occurrences of a node in the context, it is better at capturing the node label information. </a:t>
            </a:r>
          </a:p>
        </p:txBody>
      </p:sp>
      <p:sp>
        <p:nvSpPr>
          <p:cNvPr id="4" name="Slide Number Placeholder 3"/>
          <p:cNvSpPr>
            <a:spLocks noGrp="1"/>
          </p:cNvSpPr>
          <p:nvPr>
            <p:ph type="sldNum" sz="quarter" idx="5"/>
          </p:nvPr>
        </p:nvSpPr>
        <p:spPr/>
        <p:txBody>
          <a:bodyPr/>
          <a:lstStyle/>
          <a:p>
            <a:fld id="{C50636CC-54F0-8A49-BD87-2DAC4E8692E2}" type="slidenum">
              <a:rPr lang="en-US" smtClean="0"/>
              <a:t>40</a:t>
            </a:fld>
            <a:endParaRPr lang="en-US"/>
          </a:p>
        </p:txBody>
      </p:sp>
    </p:spTree>
    <p:extLst>
      <p:ext uri="{BB962C8B-B14F-4D97-AF65-F5344CB8AC3E}">
        <p14:creationId xmlns:p14="http://schemas.microsoft.com/office/powerpoint/2010/main" val="1514646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The performances of EFGE variants are distinctive for the networks such as DBLP, </a:t>
            </a:r>
            <a:r>
              <a:rPr lang="en-US" sz="1200" kern="1200" dirty="0" err="1">
                <a:solidFill>
                  <a:schemeClr val="tx1"/>
                </a:solidFill>
                <a:effectLst/>
                <a:latin typeface="+mn-lt"/>
                <a:ea typeface="+mn-ea"/>
                <a:cs typeface="+mn-cs"/>
              </a:rPr>
              <a:t>AstroPh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HepTh</a:t>
            </a:r>
            <a:r>
              <a:rPr lang="en-US" sz="1200" kern="1200" dirty="0">
                <a:solidFill>
                  <a:schemeClr val="tx1"/>
                </a:solidFill>
                <a:effectLst/>
                <a:latin typeface="+mn-lt"/>
                <a:ea typeface="+mn-ea"/>
                <a:cs typeface="+mn-cs"/>
              </a:rPr>
              <a:t> and Facebook</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Since we use the walks produced by Node2Vec, the performance of the EFGE instances highly affected by these generated walks; this can be especially seen over Gnutella network.</a:t>
            </a: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41</a:t>
            </a:fld>
            <a:endParaRPr lang="en-US"/>
          </a:p>
        </p:txBody>
      </p:sp>
    </p:spTree>
    <p:extLst>
      <p:ext uri="{BB962C8B-B14F-4D97-AF65-F5344CB8AC3E}">
        <p14:creationId xmlns:p14="http://schemas.microsoft.com/office/powerpoint/2010/main" val="620451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To conclude this part, we introduce a novel representation learning model, called EFGE, which generalizes classical random walk-based approaches to exponential family distributions, towards more expressive GRL. We study EFGE-Bern, EFGE-Pois, and EFGE-Norm variants.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have shown </a:t>
            </a:r>
            <a:r>
              <a:rPr lang="en-US" sz="1200" kern="1200" dirty="0">
                <a:solidFill>
                  <a:schemeClr val="tx1"/>
                </a:solidFill>
                <a:effectLst/>
                <a:latin typeface="Palatino" pitchFamily="2" charset="77"/>
                <a:ea typeface="Palatino" pitchFamily="2" charset="77"/>
                <a:cs typeface="+mn-cs"/>
              </a:rPr>
              <a:t>t</a:t>
            </a:r>
            <a:r>
              <a:rPr lang="en-US" sz="1200" dirty="0">
                <a:latin typeface="Palatino" pitchFamily="2" charset="77"/>
                <a:ea typeface="Palatino" pitchFamily="2" charset="77"/>
              </a:rPr>
              <a:t>he connection between the objective function of EFGE-Bern model and the negative sampling strategy.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We have shown that the objective function of an overlapping community detection </a:t>
            </a:r>
            <a:r>
              <a:rPr lang="en-US" sz="1200" kern="1200" dirty="0" err="1">
                <a:solidFill>
                  <a:schemeClr val="tx1"/>
                </a:solidFill>
                <a:effectLst/>
                <a:latin typeface="+mn-lt"/>
                <a:ea typeface="+mn-ea"/>
                <a:cs typeface="+mn-cs"/>
              </a:rPr>
              <a:t>BigClam</a:t>
            </a:r>
            <a:r>
              <a:rPr lang="en-US" sz="1200" kern="1200" dirty="0">
                <a:solidFill>
                  <a:schemeClr val="tx1"/>
                </a:solidFill>
                <a:effectLst/>
                <a:latin typeface="+mn-lt"/>
                <a:ea typeface="+mn-ea"/>
                <a:cs typeface="+mn-cs"/>
              </a:rPr>
              <a:t> can be re-interpreted under the variants of EFGE model.</a:t>
            </a:r>
          </a:p>
          <a:p>
            <a:r>
              <a:rPr lang="en-US" sz="1200" kern="1200" dirty="0">
                <a:solidFill>
                  <a:schemeClr val="tx1"/>
                </a:solidFill>
                <a:effectLst/>
                <a:latin typeface="+mn-lt"/>
                <a:ea typeface="+mn-ea"/>
                <a:cs typeface="+mn-cs"/>
              </a:rPr>
              <a:t>- We demonstrate that the proposed exponential family graph embedding models generally outperform</a:t>
            </a:r>
          </a:p>
          <a:p>
            <a:r>
              <a:rPr lang="en-US" sz="1200" kern="1200" dirty="0">
                <a:solidFill>
                  <a:schemeClr val="tx1"/>
                </a:solidFill>
                <a:effectLst/>
                <a:latin typeface="+mn-lt"/>
                <a:ea typeface="+mn-ea"/>
                <a:cs typeface="+mn-cs"/>
              </a:rPr>
              <a:t>widely used baseline approaches in various learning tasks</a:t>
            </a: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42</a:t>
            </a:fld>
            <a:endParaRPr lang="en-US"/>
          </a:p>
        </p:txBody>
      </p:sp>
    </p:spTree>
    <p:extLst>
      <p:ext uri="{BB962C8B-B14F-4D97-AF65-F5344CB8AC3E}">
        <p14:creationId xmlns:p14="http://schemas.microsoft.com/office/powerpoint/2010/main" val="134413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Roughly, GRL methods aim to map every node of a given network into a lower dimensional space by preserving some properties of interest.</a:t>
            </a:r>
          </a:p>
          <a:p>
            <a:r>
              <a:rPr lang="en-US" dirty="0"/>
              <a:t>- For example, we have two clusters in this figure and we map the nodes of the same clusters to the close representations.</a:t>
            </a:r>
          </a:p>
        </p:txBody>
      </p:sp>
      <p:sp>
        <p:nvSpPr>
          <p:cNvPr id="4" name="Slide Number Placeholder 3"/>
          <p:cNvSpPr>
            <a:spLocks noGrp="1"/>
          </p:cNvSpPr>
          <p:nvPr>
            <p:ph type="sldNum" sz="quarter" idx="5"/>
          </p:nvPr>
        </p:nvSpPr>
        <p:spPr/>
        <p:txBody>
          <a:bodyPr/>
          <a:lstStyle/>
          <a:p>
            <a:fld id="{C50636CC-54F0-8A49-BD87-2DAC4E8692E2}" type="slidenum">
              <a:rPr lang="en-US" smtClean="0"/>
              <a:t>6</a:t>
            </a:fld>
            <a:endParaRPr lang="en-US"/>
          </a:p>
        </p:txBody>
      </p:sp>
    </p:spTree>
    <p:extLst>
      <p:ext uri="{BB962C8B-B14F-4D97-AF65-F5344CB8AC3E}">
        <p14:creationId xmlns:p14="http://schemas.microsoft.com/office/powerpoint/2010/main" val="1538602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Palatino" pitchFamily="2" charset="77"/>
                <a:ea typeface="Palatino" pitchFamily="2" charset="77"/>
              </a:rPr>
              <a:t>in the 4rd part of the thesis we aim at studying how can we augment the predictive capacity of random walk-based matrix factorization methods with kernel functions. </a:t>
            </a:r>
            <a:endParaRPr lang="en-US" sz="1200" dirty="0">
              <a:solidFill>
                <a:schemeClr val="accent2">
                  <a:lumMod val="75000"/>
                </a:schemeClr>
              </a:solidFill>
              <a:latin typeface="Palatino" pitchFamily="2" charset="77"/>
              <a:ea typeface="Palatino" pitchFamily="2" charset="77"/>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43</a:t>
            </a:fld>
            <a:endParaRPr lang="en-US"/>
          </a:p>
        </p:txBody>
      </p:sp>
    </p:spTree>
    <p:extLst>
      <p:ext uri="{BB962C8B-B14F-4D97-AF65-F5344CB8AC3E}">
        <p14:creationId xmlns:p14="http://schemas.microsoft.com/office/powerpoint/2010/main" val="2159313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will examine how kernel functions can be used to further enhance node embeddings</a:t>
            </a:r>
          </a:p>
          <a:p>
            <a:pPr marL="171450" indent="-171450">
              <a:buFontTx/>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We aim to combine matrix factorization and random walks in a kernelized model for learning node embedding. </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Furthermore, we introduce a multiple kernel learning formulation of the model, which extends the framework by learning a linear combination of a predefined set of kernels.</a:t>
            </a:r>
          </a:p>
          <a:p>
            <a:pPr marL="171450" indent="-171450">
              <a:buFontTx/>
              <a:buChar cha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44</a:t>
            </a:fld>
            <a:endParaRPr lang="en-US"/>
          </a:p>
        </p:txBody>
      </p:sp>
    </p:spTree>
    <p:extLst>
      <p:ext uri="{BB962C8B-B14F-4D97-AF65-F5344CB8AC3E}">
        <p14:creationId xmlns:p14="http://schemas.microsoft.com/office/powerpoint/2010/main" val="746227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More formally, we define the general objective function of our problem as a weighted matrix factorization</a:t>
            </a:r>
          </a:p>
          <a:p>
            <a:r>
              <a:rPr lang="en-US" sz="1200" kern="1200" dirty="0">
                <a:solidFill>
                  <a:schemeClr val="tx1"/>
                </a:solidFill>
                <a:effectLst/>
                <a:latin typeface="+mn-lt"/>
                <a:ea typeface="+mn-ea"/>
                <a:cs typeface="+mn-cs"/>
              </a:rPr>
              <a:t>- Each element W(</a:t>
            </a:r>
            <a:r>
              <a:rPr lang="en-US" sz="1200" kern="1200" dirty="0" err="1">
                <a:solidFill>
                  <a:schemeClr val="tx1"/>
                </a:solidFill>
                <a:effectLst/>
                <a:latin typeface="+mn-lt"/>
                <a:ea typeface="+mn-ea"/>
                <a:cs typeface="+mn-cs"/>
              </a:rPr>
              <a:t>v,u</a:t>
            </a:r>
            <a:r>
              <a:rPr lang="en-US" sz="1200" kern="1200" dirty="0">
                <a:solidFill>
                  <a:schemeClr val="tx1"/>
                </a:solidFill>
                <a:effectLst/>
                <a:latin typeface="+mn-lt"/>
                <a:ea typeface="+mn-ea"/>
                <a:cs typeface="+mn-cs"/>
              </a:rPr>
              <a:t>) of the weight matrix W captures the importance of the approximation error between nodes v and u</a:t>
            </a: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45</a:t>
            </a:fld>
            <a:endParaRPr lang="en-US"/>
          </a:p>
        </p:txBody>
      </p:sp>
    </p:spTree>
    <p:extLst>
      <p:ext uri="{BB962C8B-B14F-4D97-AF65-F5344CB8AC3E}">
        <p14:creationId xmlns:p14="http://schemas.microsoft.com/office/powerpoint/2010/main" val="2895541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generate a set of fixed length walks</a:t>
            </a:r>
          </a:p>
          <a:p>
            <a:pPr marL="171450" indent="-171450">
              <a:buFontTx/>
              <a:buChar char="-"/>
            </a:pPr>
            <a:endParaRPr lang="en-US" dirty="0"/>
          </a:p>
          <a:p>
            <a:pPr marL="171450" indent="-171450">
              <a:buFontTx/>
              <a:buChar char="-"/>
            </a:pPr>
            <a:r>
              <a:rPr lang="en-US" dirty="0"/>
              <a:t>We define the matrix F as the number of occurrences of node times the window size</a:t>
            </a:r>
          </a:p>
          <a:p>
            <a:pPr marL="171450" indent="-171450">
              <a:buFontTx/>
              <a:buChar char="-"/>
            </a:pPr>
            <a:endParaRPr lang="en-US" dirty="0"/>
          </a:p>
          <a:p>
            <a:pPr marL="171450" indent="-171450">
              <a:buFontTx/>
              <a:buChar char="-"/>
            </a:pPr>
            <a:r>
              <a:rPr lang="en-US" dirty="0"/>
              <a:t>By setting each term of W as the square root of F, we can re-express the objective function with random walks</a:t>
            </a:r>
          </a:p>
          <a:p>
            <a:pPr marL="171450" indent="-171450">
              <a:buFontTx/>
              <a:buChar char="-"/>
            </a:pPr>
            <a:r>
              <a:rPr lang="en-US" dirty="0"/>
              <a:t>So we don’t need the exact realization of the target matrix M, we can learn the embeddings A,B without it. </a:t>
            </a:r>
          </a:p>
          <a:p>
            <a:pPr marL="171450" indent="-171450">
              <a:buFontTx/>
              <a:buChar char="-"/>
            </a:pPr>
            <a:r>
              <a:rPr lang="en-US" dirty="0"/>
              <a:t>||</a:t>
            </a:r>
          </a:p>
          <a:p>
            <a:r>
              <a:rPr lang="en-US" sz="1200" kern="1200" dirty="0">
                <a:solidFill>
                  <a:schemeClr val="tx1"/>
                </a:solidFill>
                <a:effectLst/>
                <a:latin typeface="+mn-lt"/>
                <a:ea typeface="+mn-ea"/>
                <a:cs typeface="+mn-cs"/>
              </a:rPr>
              <a:t>- Our motivation is to move the inner product from the input space to possibly higher dimensional space by reformulating the equation to obtain more expressive/discriminative embeddings.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46</a:t>
            </a:fld>
            <a:endParaRPr lang="en-US"/>
          </a:p>
        </p:txBody>
      </p:sp>
    </p:spTree>
    <p:extLst>
      <p:ext uri="{BB962C8B-B14F-4D97-AF65-F5344CB8AC3E}">
        <p14:creationId xmlns:p14="http://schemas.microsoft.com/office/powerpoint/2010/main" val="3875646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a:t>
            </a:r>
            <a:r>
              <a:rPr lang="en-US" dirty="0" err="1"/>
              <a:t>incorparate</a:t>
            </a:r>
            <a:r>
              <a:rPr lang="en-US" dirty="0"/>
              <a:t> the kernels with the objective function. Here, phi indicates the feature map of the corresponding kernel.</a:t>
            </a:r>
          </a:p>
          <a:p>
            <a:r>
              <a:rPr lang="en-US" dirty="0"/>
              <a:t>- Our formulation is completely different from the existing approaches using kernels. </a:t>
            </a:r>
            <a:r>
              <a:rPr lang="en-US" sz="1200" kern="1200" dirty="0">
                <a:solidFill>
                  <a:schemeClr val="tx1"/>
                </a:solidFill>
                <a:effectLst/>
                <a:latin typeface="+mn-lt"/>
                <a:ea typeface="+mn-ea"/>
                <a:cs typeface="+mn-cs"/>
              </a:rPr>
              <a:t>Kernel methods or tricks are generally used to map the non-linearly separable data points to a higher-dimensional space. Conversely, h</a:t>
            </a:r>
            <a:r>
              <a:rPr lang="en-US" dirty="0"/>
              <a:t>ere, we perform the optimization in the feature space, and use the preimage of the feature maps as the embeddings.</a:t>
            </a:r>
          </a:p>
        </p:txBody>
      </p:sp>
      <p:sp>
        <p:nvSpPr>
          <p:cNvPr id="4" name="Slide Number Placeholder 3"/>
          <p:cNvSpPr>
            <a:spLocks noGrp="1"/>
          </p:cNvSpPr>
          <p:nvPr>
            <p:ph type="sldNum" sz="quarter" idx="5"/>
          </p:nvPr>
        </p:nvSpPr>
        <p:spPr/>
        <p:txBody>
          <a:bodyPr/>
          <a:lstStyle/>
          <a:p>
            <a:fld id="{C50636CC-54F0-8A49-BD87-2DAC4E8692E2}" type="slidenum">
              <a:rPr lang="en-US" smtClean="0"/>
              <a:t>47</a:t>
            </a:fld>
            <a:endParaRPr lang="en-US"/>
          </a:p>
        </p:txBody>
      </p:sp>
    </p:spTree>
    <p:extLst>
      <p:ext uri="{BB962C8B-B14F-4D97-AF65-F5344CB8AC3E}">
        <p14:creationId xmlns:p14="http://schemas.microsoft.com/office/powerpoint/2010/main" val="3418522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Since we sum over all nodes in the graph, the objective function can be divided into two parts as context and non-context nodes. </a:t>
            </a:r>
          </a:p>
          <a:p>
            <a:pPr marL="171450" indent="-171450">
              <a:buFontTx/>
              <a:buChar char="-"/>
            </a:pPr>
            <a:r>
              <a:rPr lang="en-US" dirty="0"/>
              <a:t>Then, we can apply negative sampling strategy as we did in EFGE model, which provides an advantage for us in the optimization step of the algorithm.</a:t>
            </a:r>
          </a:p>
          <a:p>
            <a:pPr marL="171450" indent="-171450">
              <a:buFontTx/>
              <a:buChar char="-"/>
            </a:pPr>
            <a:endParaRPr lang="en-US" dirty="0"/>
          </a:p>
          <a:p>
            <a:pPr marL="171450" indent="-171450">
              <a:buFontTx/>
              <a:buChar char="-"/>
            </a:pPr>
            <a:r>
              <a:rPr lang="en-US" dirty="0"/>
              <a:t>We can apply negative sampling strategy so Instead of summing all non-context nodes,  we can only sample k negative samples in learning the </a:t>
            </a:r>
            <a:r>
              <a:rPr lang="en-US" dirty="0" err="1"/>
              <a:t>emebddings</a:t>
            </a:r>
            <a:r>
              <a:rPr lang="en-US" dirty="0"/>
              <a:t>.</a:t>
            </a:r>
          </a:p>
          <a:p>
            <a:pPr marL="171450" indent="-171450">
              <a:buFontTx/>
              <a:buChar char="-"/>
            </a:pPr>
            <a:endParaRPr lang="en-US" dirty="0"/>
          </a:p>
          <a:p>
            <a:pPr marL="171450" indent="-171450">
              <a:buFontTx/>
              <a:buChar char="-"/>
            </a:pPr>
            <a:r>
              <a:rPr lang="en-US" dirty="0"/>
              <a:t>In brief, the approach combines random walks and kernels in a MF framework, and we call it as </a:t>
            </a:r>
            <a:r>
              <a:rPr lang="en-US" dirty="0" err="1"/>
              <a:t>KernelNE</a:t>
            </a:r>
            <a:r>
              <a:rPr lang="en-US" dirty="0"/>
              <a:t>.</a:t>
            </a:r>
          </a:p>
        </p:txBody>
      </p:sp>
      <p:sp>
        <p:nvSpPr>
          <p:cNvPr id="4" name="Slide Number Placeholder 3"/>
          <p:cNvSpPr>
            <a:spLocks noGrp="1"/>
          </p:cNvSpPr>
          <p:nvPr>
            <p:ph type="sldNum" sz="quarter" idx="5"/>
          </p:nvPr>
        </p:nvSpPr>
        <p:spPr/>
        <p:txBody>
          <a:bodyPr/>
          <a:lstStyle/>
          <a:p>
            <a:fld id="{C50636CC-54F0-8A49-BD87-2DAC4E8692E2}" type="slidenum">
              <a:rPr lang="en-US" smtClean="0"/>
              <a:t>48</a:t>
            </a:fld>
            <a:endParaRPr lang="en-US"/>
          </a:p>
        </p:txBody>
      </p:sp>
    </p:spTree>
    <p:extLst>
      <p:ext uri="{BB962C8B-B14F-4D97-AF65-F5344CB8AC3E}">
        <p14:creationId xmlns:p14="http://schemas.microsoft.com/office/powerpoint/2010/main" val="3950639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Choosing a single kernel function might impose potential bias, and cause limitations on the performance of the model.</a:t>
            </a:r>
          </a:p>
          <a:p>
            <a:r>
              <a:rPr lang="en-US" sz="1200" kern="1200" dirty="0">
                <a:solidFill>
                  <a:schemeClr val="tx1"/>
                </a:solidFill>
                <a:effectLst/>
                <a:latin typeface="+mn-lt"/>
                <a:ea typeface="+mn-ea"/>
                <a:cs typeface="+mn-cs"/>
              </a:rPr>
              <a:t>- So we might utilize multiple kernels to increase the expressiveness of the model, to capture different notions of similarity.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We use the same obj function and we just integrate with the linear combination of multiple kernels.</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coefficients c represent the contribution of the corresponding kernel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call </a:t>
            </a:r>
            <a:r>
              <a:rPr lang="en-US" sz="1200" kern="1200" dirty="0" err="1">
                <a:solidFill>
                  <a:schemeClr val="tx1"/>
                </a:solidFill>
                <a:effectLst/>
                <a:latin typeface="+mn-lt"/>
                <a:ea typeface="+mn-ea"/>
                <a:cs typeface="+mn-cs"/>
              </a:rPr>
              <a:t>MKernelNE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49</a:t>
            </a:fld>
            <a:endParaRPr lang="en-US"/>
          </a:p>
        </p:txBody>
      </p:sp>
    </p:spTree>
    <p:extLst>
      <p:ext uri="{BB962C8B-B14F-4D97-AF65-F5344CB8AC3E}">
        <p14:creationId xmlns:p14="http://schemas.microsoft.com/office/powerpoint/2010/main" val="2171084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For an illustrative purposes, we have done visualization experiment on dolphins </a:t>
            </a:r>
            <a:r>
              <a:rPr lang="en-US" sz="1200" kern="1200" dirty="0" err="1">
                <a:solidFill>
                  <a:schemeClr val="tx1"/>
                </a:solidFill>
                <a:effectLst/>
                <a:latin typeface="+mn-lt"/>
                <a:ea typeface="+mn-ea"/>
                <a:cs typeface="+mn-cs"/>
              </a:rPr>
              <a:t>netwrok</a:t>
            </a: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We use the Louvain, which is modularity-maximization algorithm, to detect the communities in the network, each color indicates a community found by Louvain</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We adopt two universal universal kernel, gaussian and </a:t>
            </a:r>
            <a:r>
              <a:rPr lang="en-US" sz="1200" kern="1200" dirty="0" err="1">
                <a:solidFill>
                  <a:schemeClr val="tx1"/>
                </a:solidFill>
                <a:effectLst/>
                <a:latin typeface="+mn-lt"/>
                <a:ea typeface="+mn-ea"/>
                <a:cs typeface="+mn-cs"/>
              </a:rPr>
              <a:t>schoenberg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As you can see, the multi-kernel version of the model, nodes of the same community are better distributed in the two-dimensional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0636CC-54F0-8A49-BD87-2DAC4E8692E2}" type="slidenum">
              <a:rPr lang="en-US" smtClean="0"/>
              <a:t>50</a:t>
            </a:fld>
            <a:endParaRPr lang="en-US"/>
          </a:p>
        </p:txBody>
      </p:sp>
    </p:spTree>
    <p:extLst>
      <p:ext uri="{BB962C8B-B14F-4D97-AF65-F5344CB8AC3E}">
        <p14:creationId xmlns:p14="http://schemas.microsoft.com/office/powerpoint/2010/main" val="3808987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perform the classification experiment and report Micro F1 for DBLP and PPI networks.</a:t>
            </a:r>
          </a:p>
          <a:p>
            <a:endParaRPr lang="en-US" dirty="0"/>
          </a:p>
          <a:p>
            <a:r>
              <a:rPr lang="en-US" dirty="0"/>
              <a:t>-Single version shows comparable results</a:t>
            </a:r>
          </a:p>
          <a:p>
            <a:endParaRPr lang="en-US" dirty="0"/>
          </a:p>
          <a:p>
            <a:r>
              <a:rPr lang="en-US" dirty="0"/>
              <a:t>Especially, the multi gaussian kernel version of the model perform better than the single version and it shows the advantage of adapting multi-kernel</a:t>
            </a:r>
          </a:p>
        </p:txBody>
      </p:sp>
      <p:sp>
        <p:nvSpPr>
          <p:cNvPr id="4" name="Slide Number Placeholder 3"/>
          <p:cNvSpPr>
            <a:spLocks noGrp="1"/>
          </p:cNvSpPr>
          <p:nvPr>
            <p:ph type="sldNum" sz="quarter" idx="5"/>
          </p:nvPr>
        </p:nvSpPr>
        <p:spPr/>
        <p:txBody>
          <a:bodyPr/>
          <a:lstStyle/>
          <a:p>
            <a:fld id="{C50636CC-54F0-8A49-BD87-2DAC4E8692E2}" type="slidenum">
              <a:rPr lang="en-US" smtClean="0"/>
              <a:t>51</a:t>
            </a:fld>
            <a:endParaRPr lang="en-US"/>
          </a:p>
        </p:txBody>
      </p:sp>
    </p:spTree>
    <p:extLst>
      <p:ext uri="{BB962C8B-B14F-4D97-AF65-F5344CB8AC3E}">
        <p14:creationId xmlns:p14="http://schemas.microsoft.com/office/powerpoint/2010/main" val="4246758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the link prediction task.</a:t>
            </a:r>
          </a:p>
          <a:p>
            <a:endParaRPr lang="en-US" dirty="0"/>
          </a:p>
          <a:p>
            <a:r>
              <a:rPr lang="en-US" dirty="0"/>
              <a:t>- </a:t>
            </a:r>
            <a:r>
              <a:rPr lang="en-US" sz="1200" kern="1200" dirty="0">
                <a:solidFill>
                  <a:schemeClr val="tx1"/>
                </a:solidFill>
                <a:effectLst/>
                <a:latin typeface="+mn-lt"/>
                <a:ea typeface="+mn-ea"/>
                <a:cs typeface="+mn-cs"/>
              </a:rPr>
              <a:t>In the case of the single kernel model </a:t>
            </a:r>
            <a:r>
              <a:rPr lang="en-US" sz="1200" kern="1200" dirty="0" err="1">
                <a:solidFill>
                  <a:schemeClr val="tx1"/>
                </a:solidFill>
                <a:effectLst/>
                <a:latin typeface="+mn-lt"/>
                <a:ea typeface="+mn-ea"/>
                <a:cs typeface="+mn-cs"/>
              </a:rPr>
              <a:t>KernelNE</a:t>
            </a:r>
            <a:r>
              <a:rPr lang="en-US" sz="1200" kern="1200" dirty="0">
                <a:solidFill>
                  <a:schemeClr val="tx1"/>
                </a:solidFill>
                <a:effectLst/>
                <a:latin typeface="+mn-lt"/>
                <a:ea typeface="+mn-ea"/>
                <a:cs typeface="+mn-cs"/>
              </a:rPr>
              <a:t>, the Schoenberg kernel performs significantly better than the Gaussian one.</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We observe that </a:t>
            </a:r>
            <a:r>
              <a:rPr lang="en-US" sz="1200" kern="1200" dirty="0" err="1">
                <a:solidFill>
                  <a:schemeClr val="tx1"/>
                </a:solidFill>
                <a:effectLst/>
                <a:latin typeface="+mn-lt"/>
                <a:ea typeface="+mn-ea"/>
                <a:cs typeface="+mn-cs"/>
              </a:rPr>
              <a:t>MKernelNE</a:t>
            </a:r>
            <a:r>
              <a:rPr lang="en-US" sz="1200" kern="1200" dirty="0">
                <a:solidFill>
                  <a:schemeClr val="tx1"/>
                </a:solidFill>
                <a:effectLst/>
                <a:latin typeface="+mn-lt"/>
                <a:ea typeface="+mn-ea"/>
                <a:cs typeface="+mn-cs"/>
              </a:rPr>
              <a:t> provides a performance gain.</a:t>
            </a:r>
          </a:p>
          <a:p>
            <a:pPr marL="171450" indent="-171450">
              <a:buFontTx/>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impact of adopting multiple kernels for the Gaussian case is more visible than the Schoenberg kernel.</a:t>
            </a: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52</a:t>
            </a:fld>
            <a:endParaRPr lang="en-US"/>
          </a:p>
        </p:txBody>
      </p:sp>
    </p:spTree>
    <p:extLst>
      <p:ext uri="{BB962C8B-B14F-4D97-AF65-F5344CB8AC3E}">
        <p14:creationId xmlns:p14="http://schemas.microsoft.com/office/powerpoint/2010/main" val="261476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we we would like to obtain embeddings of nodes v and u in such a way that the distance in the embedding space between them should be close the user-specified proximities.</a:t>
            </a:r>
          </a:p>
          <a:p>
            <a:pPr marL="171450" indent="-171450">
              <a:buFontTx/>
              <a:buChar char="-"/>
            </a:pPr>
            <a:r>
              <a:rPr lang="en-US" dirty="0"/>
              <a:t>Here, l indicates the user defined loss function, </a:t>
            </a:r>
            <a:r>
              <a:rPr lang="en-US" dirty="0" err="1"/>
              <a:t>d_x</a:t>
            </a:r>
            <a:r>
              <a:rPr lang="en-US" dirty="0"/>
              <a:t> </a:t>
            </a:r>
            <a:r>
              <a:rPr lang="en-US" dirty="0" err="1"/>
              <a:t>inidicate</a:t>
            </a:r>
            <a:r>
              <a:rPr lang="en-US" dirty="0"/>
              <a:t> the metric embedding space and </a:t>
            </a:r>
            <a:r>
              <a:rPr lang="en-US" dirty="0" err="1"/>
              <a:t>s_g</a:t>
            </a:r>
            <a:r>
              <a:rPr lang="en-US" dirty="0"/>
              <a:t> is the correct pairwise proximities</a:t>
            </a:r>
          </a:p>
          <a:p>
            <a:pPr marL="171450" indent="-171450">
              <a:buFontTx/>
              <a:buChar char="-"/>
            </a:pPr>
            <a:r>
              <a:rPr lang="en-US" dirty="0"/>
              <a:t>So we learn the embeddings E of  node v by optimizing this loss function defined by the user.</a:t>
            </a:r>
          </a:p>
          <a:p>
            <a:pPr marL="171450" indent="-171450">
              <a:buFontTx/>
              <a:buChar char="-"/>
            </a:pPr>
            <a:endParaRPr lang="en-US" dirty="0"/>
          </a:p>
          <a:p>
            <a:pPr marL="171450" indent="-171450">
              <a:buFontTx/>
              <a:buChar char="-"/>
            </a:pPr>
            <a:r>
              <a:rPr lang="en-US" dirty="0"/>
              <a:t>There exit many ways to define these proximities or similarities between the nodes.</a:t>
            </a:r>
          </a:p>
        </p:txBody>
      </p:sp>
      <p:sp>
        <p:nvSpPr>
          <p:cNvPr id="4" name="Slide Number Placeholder 3"/>
          <p:cNvSpPr>
            <a:spLocks noGrp="1"/>
          </p:cNvSpPr>
          <p:nvPr>
            <p:ph type="sldNum" sz="quarter" idx="5"/>
          </p:nvPr>
        </p:nvSpPr>
        <p:spPr/>
        <p:txBody>
          <a:bodyPr/>
          <a:lstStyle/>
          <a:p>
            <a:fld id="{C50636CC-54F0-8A49-BD87-2DAC4E8692E2}" type="slidenum">
              <a:rPr lang="en-US" smtClean="0"/>
              <a:t>7</a:t>
            </a:fld>
            <a:endParaRPr lang="en-US"/>
          </a:p>
        </p:txBody>
      </p:sp>
    </p:spTree>
    <p:extLst>
      <p:ext uri="{BB962C8B-B14F-4D97-AF65-F5344CB8AC3E}">
        <p14:creationId xmlns:p14="http://schemas.microsoft.com/office/powerpoint/2010/main" val="4103345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performed a running time comparison for the baseline approaches. Here, </a:t>
            </a:r>
            <a:r>
              <a:rPr lang="en-US" dirty="0" err="1"/>
              <a:t>kernelne</a:t>
            </a:r>
            <a:r>
              <a:rPr lang="en-US" dirty="0"/>
              <a:t> runs faster than other ML-based approaches such </a:t>
            </a:r>
            <a:r>
              <a:rPr lang="en-US" dirty="0" err="1"/>
              <a:t>netmf</a:t>
            </a:r>
            <a:r>
              <a:rPr lang="en-US" dirty="0"/>
              <a:t> and m-</a:t>
            </a:r>
            <a:r>
              <a:rPr lang="en-US" dirty="0" err="1"/>
              <a:t>nmf</a:t>
            </a:r>
            <a:r>
              <a:rPr lang="en-US" dirty="0"/>
              <a:t> and it shows comparable performance to the methods such node2vec and line.</a:t>
            </a:r>
          </a:p>
        </p:txBody>
      </p:sp>
      <p:sp>
        <p:nvSpPr>
          <p:cNvPr id="4" name="Slide Number Placeholder 3"/>
          <p:cNvSpPr>
            <a:spLocks noGrp="1"/>
          </p:cNvSpPr>
          <p:nvPr>
            <p:ph type="sldNum" sz="quarter" idx="5"/>
          </p:nvPr>
        </p:nvSpPr>
        <p:spPr/>
        <p:txBody>
          <a:bodyPr/>
          <a:lstStyle/>
          <a:p>
            <a:fld id="{C50636CC-54F0-8A49-BD87-2DAC4E8692E2}" type="slidenum">
              <a:rPr lang="en-US" smtClean="0"/>
              <a:t>53</a:t>
            </a:fld>
            <a:endParaRPr lang="en-US"/>
          </a:p>
        </p:txBody>
      </p:sp>
    </p:spTree>
    <p:extLst>
      <p:ext uri="{BB962C8B-B14F-4D97-AF65-F5344CB8AC3E}">
        <p14:creationId xmlns:p14="http://schemas.microsoft.com/office/powerpoint/2010/main" val="2082091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have first introduced </a:t>
            </a:r>
            <a:r>
              <a:rPr lang="en-US" sz="1200" kern="1200" dirty="0" err="1">
                <a:solidFill>
                  <a:schemeClr val="tx1"/>
                </a:solidFill>
                <a:effectLst/>
                <a:latin typeface="+mn-lt"/>
                <a:ea typeface="+mn-ea"/>
                <a:cs typeface="+mn-cs"/>
              </a:rPr>
              <a:t>KernelNE</a:t>
            </a:r>
            <a:r>
              <a:rPr lang="en-US" sz="1200" kern="1200" dirty="0">
                <a:solidFill>
                  <a:schemeClr val="tx1"/>
                </a:solidFill>
                <a:effectLst/>
                <a:latin typeface="+mn-lt"/>
                <a:ea typeface="+mn-ea"/>
                <a:cs typeface="+mn-cs"/>
              </a:rPr>
              <a:t>, a model that aims at interpreting random-walk based node proximity under a weighted matrix factorization framework, allowing to utilize kernel functions.</a:t>
            </a:r>
          </a:p>
          <a:p>
            <a:pPr marL="171450" indent="-171450">
              <a:buFontTx/>
              <a:buChar char="-"/>
            </a:pPr>
            <a:r>
              <a:rPr lang="en-US" sz="1200" kern="1200" dirty="0">
                <a:solidFill>
                  <a:schemeClr val="tx1"/>
                </a:solidFill>
                <a:effectLst/>
                <a:latin typeface="+mn-lt"/>
                <a:ea typeface="+mn-ea"/>
                <a:cs typeface="+mn-cs"/>
              </a:rPr>
              <a:t>We have adapted universal kernels and examined two variants: gaussian and Schoenberg kernels</a:t>
            </a:r>
          </a:p>
          <a:p>
            <a:pPr marL="171450" indent="-171450">
              <a:buFontTx/>
              <a:buChar char="-"/>
            </a:pPr>
            <a:r>
              <a:rPr lang="en-US" sz="1200" kern="1200" dirty="0">
                <a:solidFill>
                  <a:schemeClr val="tx1"/>
                </a:solidFill>
                <a:effectLst/>
                <a:latin typeface="+mn-lt"/>
                <a:ea typeface="+mn-ea"/>
                <a:cs typeface="+mn-cs"/>
              </a:rPr>
              <a:t>To further boost performance, we have introduced </a:t>
            </a:r>
            <a:r>
              <a:rPr lang="en-US" sz="1200" kern="1200" dirty="0" err="1">
                <a:solidFill>
                  <a:schemeClr val="tx1"/>
                </a:solidFill>
                <a:effectLst/>
                <a:latin typeface="+mn-lt"/>
                <a:ea typeface="+mn-ea"/>
                <a:cs typeface="+mn-cs"/>
              </a:rPr>
              <a:t>MKernelNE</a:t>
            </a:r>
            <a:r>
              <a:rPr lang="en-US" sz="1200" kern="1200" dirty="0">
                <a:solidFill>
                  <a:schemeClr val="tx1"/>
                </a:solidFill>
                <a:effectLst/>
                <a:latin typeface="+mn-lt"/>
                <a:ea typeface="+mn-ea"/>
                <a:cs typeface="+mn-cs"/>
              </a:rPr>
              <a:t>, extending the proposed methodology to the multiple kernel learning framework.</a:t>
            </a:r>
          </a:p>
          <a:p>
            <a:r>
              <a:rPr lang="en-US" sz="1200" kern="1200" dirty="0">
                <a:solidFill>
                  <a:schemeClr val="tx1"/>
                </a:solidFill>
                <a:effectLst/>
                <a:latin typeface="+mn-lt"/>
                <a:ea typeface="+mn-ea"/>
                <a:cs typeface="+mn-cs"/>
              </a:rPr>
              <a:t>- Extensive experimental evaluation showed that the proposed kernelized models substantially outperform baseline GRL methods in node classification and link prediction tasks.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54</a:t>
            </a:fld>
            <a:endParaRPr lang="en-US"/>
          </a:p>
        </p:txBody>
      </p:sp>
    </p:spTree>
    <p:extLst>
      <p:ext uri="{BB962C8B-B14F-4D97-AF65-F5344CB8AC3E}">
        <p14:creationId xmlns:p14="http://schemas.microsoft.com/office/powerpoint/2010/main" val="661407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Up to now, we have seen three learnable graph representation models. Now, our next approach will be different than these ones.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have also provided a detailed empirical comparison of the models in the thesis.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55</a:t>
            </a:fld>
            <a:endParaRPr lang="en-US"/>
          </a:p>
        </p:txBody>
      </p:sp>
    </p:spTree>
    <p:extLst>
      <p:ext uri="{BB962C8B-B14F-4D97-AF65-F5344CB8AC3E}">
        <p14:creationId xmlns:p14="http://schemas.microsoft.com/office/powerpoint/2010/main" val="1751062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now target large-scale networks and we need to learn representations fast but the performance on the downstream task shouldn't be low. Therefore, our goal is to design an algorithm balancing the efficiency and the performance. </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56</a:t>
            </a:fld>
            <a:endParaRPr lang="en-US"/>
          </a:p>
        </p:txBody>
      </p:sp>
    </p:spTree>
    <p:extLst>
      <p:ext uri="{BB962C8B-B14F-4D97-AF65-F5344CB8AC3E}">
        <p14:creationId xmlns:p14="http://schemas.microsoft.com/office/powerpoint/2010/main" val="377790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we have discussed in the introduction part, our goal is to map nodes having similar characteristics to close representations.</a:t>
            </a:r>
          </a:p>
          <a:p>
            <a:r>
              <a:rPr lang="en-US" dirty="0"/>
              <a:t>- In this case, we target large scale networks</a:t>
            </a:r>
          </a:p>
          <a:p>
            <a:endParaRPr lang="en-US" dirty="0"/>
          </a:p>
          <a:p>
            <a:pPr marL="171450" indent="-171450">
              <a:buFontTx/>
              <a:buChar char="-"/>
            </a:pPr>
            <a:r>
              <a:rPr lang="en-US" dirty="0"/>
              <a:t>LSH is one of the popular solutions for approximate nearest neighbor search. </a:t>
            </a:r>
          </a:p>
          <a:p>
            <a:pPr marL="171450" indent="-171450">
              <a:buFontTx/>
              <a:buChar char="-"/>
            </a:pPr>
            <a:r>
              <a:rPr lang="en-US" dirty="0"/>
              <a:t>It aims to map </a:t>
            </a:r>
            <a:r>
              <a:rPr lang="en-US" dirty="0">
                <a:latin typeface="Palatino" pitchFamily="2" charset="77"/>
                <a:ea typeface="Palatino" pitchFamily="2" charset="77"/>
              </a:rPr>
              <a:t>similar input items to the same hash code with higher probability than dissimilar ones.</a:t>
            </a:r>
          </a:p>
          <a:p>
            <a:pPr marL="171450" indent="-171450">
              <a:buFontTx/>
              <a:buChar char="-"/>
            </a:pPr>
            <a:r>
              <a:rPr lang="en-US" dirty="0">
                <a:latin typeface="Palatino" pitchFamily="2" charset="77"/>
                <a:ea typeface="Palatino" pitchFamily="2" charset="77"/>
              </a:rPr>
              <a:t>It is a widely used approach such as NLP, Statistics, Computer Vision and used for the tasks such image classification, image matching.</a:t>
            </a:r>
          </a:p>
          <a:p>
            <a:pPr marL="171450" indent="-171450">
              <a:buFontTx/>
              <a:buChar char="-"/>
            </a:pPr>
            <a:r>
              <a:rPr lang="en-US" dirty="0">
                <a:latin typeface="Palatino" pitchFamily="2" charset="77"/>
                <a:ea typeface="Palatino" pitchFamily="2" charset="77"/>
              </a:rPr>
              <a:t>They generate hash codes which might be binary or integer valued.</a:t>
            </a:r>
          </a:p>
          <a:p>
            <a:pPr marL="171450" indent="-171450">
              <a:buFontTx/>
              <a:buChar char="-"/>
            </a:pPr>
            <a:r>
              <a:rPr lang="en-US" dirty="0">
                <a:latin typeface="Palatino" pitchFamily="2" charset="77"/>
                <a:ea typeface="Palatino" pitchFamily="2" charset="77"/>
              </a:rPr>
              <a:t>They learn the hash codes fast and they allow to fast similarity computation for a pair of hash codes.</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57</a:t>
            </a:fld>
            <a:endParaRPr lang="en-US"/>
          </a:p>
        </p:txBody>
      </p:sp>
    </p:spTree>
    <p:extLst>
      <p:ext uri="{BB962C8B-B14F-4D97-AF65-F5344CB8AC3E}">
        <p14:creationId xmlns:p14="http://schemas.microsoft.com/office/powerpoint/2010/main" val="2178451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motivation comes from the hashing techniques and we would like to design an algorithm for large scale networks</a:t>
            </a:r>
          </a:p>
          <a:p>
            <a:endParaRPr lang="en-US" dirty="0"/>
          </a:p>
          <a:p>
            <a:r>
              <a:rPr lang="en-US" dirty="0"/>
              <a:t>- If we are given such a network. Then, we will design features corresponding to the nodes and we need to choose an hashing function suitable to our features. Finally, we learn binary embeddings. </a:t>
            </a:r>
          </a:p>
        </p:txBody>
      </p:sp>
      <p:sp>
        <p:nvSpPr>
          <p:cNvPr id="4" name="Slide Number Placeholder 3"/>
          <p:cNvSpPr>
            <a:spLocks noGrp="1"/>
          </p:cNvSpPr>
          <p:nvPr>
            <p:ph type="sldNum" sz="quarter" idx="5"/>
          </p:nvPr>
        </p:nvSpPr>
        <p:spPr/>
        <p:txBody>
          <a:bodyPr/>
          <a:lstStyle/>
          <a:p>
            <a:fld id="{C50636CC-54F0-8A49-BD87-2DAC4E8692E2}" type="slidenum">
              <a:rPr lang="en-US" smtClean="0"/>
              <a:t>58</a:t>
            </a:fld>
            <a:endParaRPr lang="en-US"/>
          </a:p>
        </p:txBody>
      </p:sp>
    </p:spTree>
    <p:extLst>
      <p:ext uri="{BB962C8B-B14F-4D97-AF65-F5344CB8AC3E}">
        <p14:creationId xmlns:p14="http://schemas.microsoft.com/office/powerpoint/2010/main" val="3339464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node features or the target matrix, we use the sum of the powers of the transition matrix. </a:t>
            </a:r>
          </a:p>
          <a:p>
            <a:pPr marL="171450" indent="-171450">
              <a:buFontTx/>
              <a:buChar char="-"/>
            </a:pPr>
            <a:r>
              <a:rPr lang="en-US" dirty="0"/>
              <a:t>-We might also extend these features by introducing additional parameter alpha.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For example, we can put more emphasize on the nodes appearing in the larger steps for by setting alpha greater than 1.</a:t>
            </a:r>
          </a:p>
        </p:txBody>
      </p:sp>
      <p:sp>
        <p:nvSpPr>
          <p:cNvPr id="4" name="Slide Number Placeholder 3"/>
          <p:cNvSpPr>
            <a:spLocks noGrp="1"/>
          </p:cNvSpPr>
          <p:nvPr>
            <p:ph type="sldNum" sz="quarter" idx="5"/>
          </p:nvPr>
        </p:nvSpPr>
        <p:spPr/>
        <p:txBody>
          <a:bodyPr/>
          <a:lstStyle/>
          <a:p>
            <a:fld id="{C50636CC-54F0-8A49-BD87-2DAC4E8692E2}" type="slidenum">
              <a:rPr lang="en-US" smtClean="0"/>
              <a:t>59</a:t>
            </a:fld>
            <a:endParaRPr lang="en-US"/>
          </a:p>
        </p:txBody>
      </p:sp>
    </p:spTree>
    <p:extLst>
      <p:ext uri="{BB962C8B-B14F-4D97-AF65-F5344CB8AC3E}">
        <p14:creationId xmlns:p14="http://schemas.microsoft.com/office/powerpoint/2010/main" val="256698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approach is again related to the random walks but here, we don’t generate the random walks exactly.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For alpha equal to 1, the entries of M mainly indicate the expected number of seeing a node within a walk of length 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60</a:t>
            </a:fld>
            <a:endParaRPr lang="en-US"/>
          </a:p>
        </p:txBody>
      </p:sp>
    </p:spTree>
    <p:extLst>
      <p:ext uri="{BB962C8B-B14F-4D97-AF65-F5344CB8AC3E}">
        <p14:creationId xmlns:p14="http://schemas.microsoft.com/office/powerpoint/2010/main" val="366815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node features have positive weights.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node features that we have designed are the histogram-type data.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chi-square distance is one of the common choices to compare this data so it is very suitable to our designed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But we will look for  a hashing technique preserving the chi square distance.</a:t>
            </a:r>
          </a:p>
        </p:txBody>
      </p:sp>
      <p:sp>
        <p:nvSpPr>
          <p:cNvPr id="4" name="Slide Number Placeholder 3"/>
          <p:cNvSpPr>
            <a:spLocks noGrp="1"/>
          </p:cNvSpPr>
          <p:nvPr>
            <p:ph type="sldNum" sz="quarter" idx="5"/>
          </p:nvPr>
        </p:nvSpPr>
        <p:spPr/>
        <p:txBody>
          <a:bodyPr/>
          <a:lstStyle/>
          <a:p>
            <a:fld id="{C50636CC-54F0-8A49-BD87-2DAC4E8692E2}" type="slidenum">
              <a:rPr lang="en-US" smtClean="0"/>
              <a:t>61</a:t>
            </a:fld>
            <a:endParaRPr lang="en-US"/>
          </a:p>
        </p:txBody>
      </p:sp>
    </p:spTree>
    <p:extLst>
      <p:ext uri="{BB962C8B-B14F-4D97-AF65-F5344CB8AC3E}">
        <p14:creationId xmlns:p14="http://schemas.microsoft.com/office/powerpoint/2010/main" val="3324371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define the hash function as the sign of the random projection. </a:t>
            </a:r>
          </a:p>
          <a:p>
            <a:pPr marL="171450" indent="-171450">
              <a:buFontTx/>
              <a:buChar char="-"/>
            </a:pPr>
            <a:r>
              <a:rPr lang="en-US" dirty="0"/>
              <a:t>We project a vector on the hyperplane and use the sign of the output values. </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 project a pair of vectors on a hyperplane whose weights sampled from normal distribution, and then take their signs, the probability of obtaining different values is proportional to the angular distance between the vectors. But the angular distance is not suitable to our designed feature vectors.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 we sample the weights from alpha-stable distribution, we can derive an upper bound for the probability of obtaining different values.</a:t>
            </a:r>
          </a:p>
          <a:p>
            <a:pPr marL="171450" indent="-171450">
              <a:buFontTx/>
              <a:buChar char="-"/>
            </a:pPr>
            <a:r>
              <a:rPr lang="en-US" dirty="0"/>
              <a:t>For example, for sigma value equal to 2, it corresponds to the normal distribution and we have the equality above.</a:t>
            </a:r>
          </a:p>
          <a:p>
            <a:pPr marL="171450" indent="-171450">
              <a:buFontTx/>
              <a:buChar char="-"/>
            </a:pPr>
            <a:r>
              <a:rPr lang="en-US" dirty="0"/>
              <a:t>For alpha=1, we sample the weights from Cauchy distribution and it provides us a motivation for designing our hash technique.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62</a:t>
            </a:fld>
            <a:endParaRPr lang="en-US"/>
          </a:p>
        </p:txBody>
      </p:sp>
    </p:spTree>
    <p:extLst>
      <p:ext uri="{BB962C8B-B14F-4D97-AF65-F5344CB8AC3E}">
        <p14:creationId xmlns:p14="http://schemas.microsoft.com/office/powerpoint/2010/main" val="273601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For ex, we might want to have close representations for a pair of nodes if they share many </a:t>
            </a:r>
            <a:r>
              <a:rPr lang="en-US" sz="2000" dirty="0">
                <a:latin typeface="Palatino" pitchFamily="2" charset="77"/>
                <a:ea typeface="Palatino" pitchFamily="2" charset="77"/>
              </a:rPr>
              <a:t>common neighbors, have the same structural roles in the network or if they share similar context.</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Palatino" pitchFamily="2" charset="77"/>
                <a:ea typeface="Palatino" pitchFamily="2" charset="77"/>
              </a:rPr>
              <a:t>Random walks are used for defining the context set of nodes.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Palatino" pitchFamily="2" charset="77"/>
                <a:ea typeface="Palatino" pitchFamily="2" charset="77"/>
              </a:rPr>
              <a:t>- A random walk is basically a node sequence. It is generated by starting from an initial node and then we follow a neighbor by following a strategy.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They are flexible, we can choose a different random walk strategy such as uniform or biased.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They are computationally more efficient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8</a:t>
            </a:fld>
            <a:endParaRPr lang="en-US"/>
          </a:p>
        </p:txBody>
      </p:sp>
    </p:spTree>
    <p:extLst>
      <p:ext uri="{BB962C8B-B14F-4D97-AF65-F5344CB8AC3E}">
        <p14:creationId xmlns:p14="http://schemas.microsoft.com/office/powerpoint/2010/main" val="2488658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has been experimentally showed that we can approximate the chi similarity by sampling the weights of projection matrix from  Cauchy </a:t>
            </a:r>
            <a:r>
              <a:rPr lang="en-US" dirty="0" err="1"/>
              <a:t>distriubitons</a:t>
            </a:r>
            <a:r>
              <a:rPr lang="en-US" dirty="0"/>
              <a:t>. </a:t>
            </a:r>
          </a:p>
          <a:p>
            <a:endParaRPr lang="en-US" dirty="0"/>
          </a:p>
          <a:p>
            <a:r>
              <a:rPr lang="en-US" dirty="0"/>
              <a:t>For our approach, we adopt the sign Cauchy random projection.</a:t>
            </a:r>
          </a:p>
          <a:p>
            <a:r>
              <a:rPr lang="en-US" dirty="0"/>
              <a:t>-. After the projection of the designed feature vectors, we take the sign of the signs of the </a:t>
            </a:r>
            <a:r>
              <a:rPr lang="en-US" dirty="0" err="1"/>
              <a:t>values.and</a:t>
            </a:r>
            <a:r>
              <a:rPr lang="en-US" dirty="0"/>
              <a:t> get the embeddings</a:t>
            </a:r>
          </a:p>
          <a:p>
            <a:r>
              <a:rPr lang="en-US" dirty="0"/>
              <a:t>-We can approximate the chi similarity between the features by using the hamming distance in the embedding space.</a:t>
            </a:r>
          </a:p>
        </p:txBody>
      </p:sp>
      <p:sp>
        <p:nvSpPr>
          <p:cNvPr id="4" name="Slide Number Placeholder 3"/>
          <p:cNvSpPr>
            <a:spLocks noGrp="1"/>
          </p:cNvSpPr>
          <p:nvPr>
            <p:ph type="sldNum" sz="quarter" idx="5"/>
          </p:nvPr>
        </p:nvSpPr>
        <p:spPr/>
        <p:txBody>
          <a:bodyPr/>
          <a:lstStyle/>
          <a:p>
            <a:fld id="{C50636CC-54F0-8A49-BD87-2DAC4E8692E2}" type="slidenum">
              <a:rPr lang="en-US" smtClean="0"/>
              <a:t>63</a:t>
            </a:fld>
            <a:endParaRPr lang="en-US"/>
          </a:p>
        </p:txBody>
      </p:sp>
    </p:spTree>
    <p:extLst>
      <p:ext uri="{BB962C8B-B14F-4D97-AF65-F5344CB8AC3E}">
        <p14:creationId xmlns:p14="http://schemas.microsoft.com/office/powerpoint/2010/main" val="3482065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general overview of the approach is as follows:</a:t>
            </a:r>
          </a:p>
          <a:p>
            <a:r>
              <a:rPr lang="en-US" dirty="0"/>
              <a:t>- We are a given a network,</a:t>
            </a:r>
          </a:p>
          <a:p>
            <a:r>
              <a:rPr lang="en-US" dirty="0"/>
              <a:t>- We sample weights from </a:t>
            </a:r>
            <a:r>
              <a:rPr lang="en-US" dirty="0" err="1"/>
              <a:t>cauchy</a:t>
            </a:r>
            <a:r>
              <a:rPr lang="en-US" dirty="0"/>
              <a:t> distributions.</a:t>
            </a:r>
          </a:p>
        </p:txBody>
      </p:sp>
      <p:sp>
        <p:nvSpPr>
          <p:cNvPr id="4" name="Slide Number Placeholder 3"/>
          <p:cNvSpPr>
            <a:spLocks noGrp="1"/>
          </p:cNvSpPr>
          <p:nvPr>
            <p:ph type="sldNum" sz="quarter" idx="5"/>
          </p:nvPr>
        </p:nvSpPr>
        <p:spPr/>
        <p:txBody>
          <a:bodyPr/>
          <a:lstStyle/>
          <a:p>
            <a:fld id="{C50636CC-54F0-8A49-BD87-2DAC4E8692E2}" type="slidenum">
              <a:rPr lang="en-US" smtClean="0"/>
              <a:t>64</a:t>
            </a:fld>
            <a:endParaRPr lang="en-US"/>
          </a:p>
        </p:txBody>
      </p:sp>
    </p:spTree>
    <p:extLst>
      <p:ext uri="{BB962C8B-B14F-4D97-AF65-F5344CB8AC3E}">
        <p14:creationId xmlns:p14="http://schemas.microsoft.com/office/powerpoint/2010/main" val="7622918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Then we need to compute the feature </a:t>
            </a:r>
            <a:r>
              <a:rPr lang="en-US" dirty="0" err="1"/>
              <a:t>matirx</a:t>
            </a:r>
            <a:r>
              <a:rPr lang="en-US" dirty="0"/>
              <a:t> and project it. But  our formulation allows us to compute this projection in a recursive way by </a:t>
            </a:r>
            <a:r>
              <a:rPr lang="en-US" dirty="0" err="1"/>
              <a:t>propogating</a:t>
            </a:r>
            <a:r>
              <a:rPr lang="en-US" dirty="0"/>
              <a:t> the weights without exact feature matrix.</a:t>
            </a:r>
          </a:p>
        </p:txBody>
      </p:sp>
      <p:sp>
        <p:nvSpPr>
          <p:cNvPr id="4" name="Slide Number Placeholder 3"/>
          <p:cNvSpPr>
            <a:spLocks noGrp="1"/>
          </p:cNvSpPr>
          <p:nvPr>
            <p:ph type="sldNum" sz="quarter" idx="5"/>
          </p:nvPr>
        </p:nvSpPr>
        <p:spPr/>
        <p:txBody>
          <a:bodyPr/>
          <a:lstStyle/>
          <a:p>
            <a:fld id="{C50636CC-54F0-8A49-BD87-2DAC4E8692E2}" type="slidenum">
              <a:rPr lang="en-US" smtClean="0"/>
              <a:t>65</a:t>
            </a:fld>
            <a:endParaRPr lang="en-US"/>
          </a:p>
        </p:txBody>
      </p:sp>
    </p:spTree>
    <p:extLst>
      <p:ext uri="{BB962C8B-B14F-4D97-AF65-F5344CB8AC3E}">
        <p14:creationId xmlns:p14="http://schemas.microsoft.com/office/powerpoint/2010/main" val="28699590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Finally, we use the signs of the </a:t>
            </a:r>
            <a:r>
              <a:rPr lang="en-US" dirty="0" err="1"/>
              <a:t>projectins</a:t>
            </a:r>
            <a:r>
              <a:rPr lang="en-US" dirty="0"/>
              <a:t> to obtain our final embeddings.</a:t>
            </a:r>
          </a:p>
        </p:txBody>
      </p:sp>
      <p:sp>
        <p:nvSpPr>
          <p:cNvPr id="4" name="Slide Number Placeholder 3"/>
          <p:cNvSpPr>
            <a:spLocks noGrp="1"/>
          </p:cNvSpPr>
          <p:nvPr>
            <p:ph type="sldNum" sz="quarter" idx="5"/>
          </p:nvPr>
        </p:nvSpPr>
        <p:spPr/>
        <p:txBody>
          <a:bodyPr/>
          <a:lstStyle/>
          <a:p>
            <a:fld id="{C50636CC-54F0-8A49-BD87-2DAC4E8692E2}" type="slidenum">
              <a:rPr lang="en-US" smtClean="0"/>
              <a:t>66</a:t>
            </a:fld>
            <a:endParaRPr lang="en-US"/>
          </a:p>
        </p:txBody>
      </p:sp>
    </p:spTree>
    <p:extLst>
      <p:ext uri="{BB962C8B-B14F-4D97-AF65-F5344CB8AC3E}">
        <p14:creationId xmlns:p14="http://schemas.microsoft.com/office/powerpoint/2010/main" val="31791775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the experimental setup, we follow a different strategy proposed by the paper of Yang since we have binary embeddings.</a:t>
            </a:r>
          </a:p>
          <a:p>
            <a:r>
              <a:rPr lang="en-US" dirty="0"/>
              <a:t>For the computation of the kernel matrix, we use cosine similarity for the real-valued embeddings or hamming distance depending the type of embedding vector </a:t>
            </a:r>
          </a:p>
          <a:p>
            <a:r>
              <a:rPr lang="en-US" dirty="0"/>
              <a:t>- We add two large networks</a:t>
            </a:r>
          </a:p>
          <a:p>
            <a:endParaRPr lang="en-US" dirty="0"/>
          </a:p>
          <a:p>
            <a:r>
              <a:rPr lang="en-US" dirty="0"/>
              <a:t>- We add scalable baseline methods such as </a:t>
            </a:r>
            <a:r>
              <a:rPr lang="en-US" dirty="0" err="1"/>
              <a:t>netsmf</a:t>
            </a:r>
            <a:r>
              <a:rPr lang="en-US" dirty="0"/>
              <a:t> and </a:t>
            </a:r>
            <a:r>
              <a:rPr lang="en-US" dirty="0" err="1"/>
              <a:t>LouvainNE</a:t>
            </a:r>
            <a:r>
              <a:rPr lang="en-US" dirty="0"/>
              <a:t> and hashing based algorithms such </a:t>
            </a:r>
            <a:r>
              <a:rPr lang="en-US" dirty="0" err="1"/>
              <a:t>nodesketch</a:t>
            </a:r>
            <a:r>
              <a:rPr lang="en-US" dirty="0"/>
              <a:t> and </a:t>
            </a:r>
            <a:r>
              <a:rPr lang="en-US" dirty="0" err="1"/>
              <a:t>randne</a:t>
            </a: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67</a:t>
            </a:fld>
            <a:endParaRPr lang="en-US"/>
          </a:p>
        </p:txBody>
      </p:sp>
    </p:spTree>
    <p:extLst>
      <p:ext uri="{BB962C8B-B14F-4D97-AF65-F5344CB8AC3E}">
        <p14:creationId xmlns:p14="http://schemas.microsoft.com/office/powerpoint/2010/main" val="2042995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Again, we report Micro F_1 results for </a:t>
            </a:r>
            <a:r>
              <a:rPr lang="en-US" dirty="0" err="1"/>
              <a:t>Blogcatlog</a:t>
            </a:r>
            <a:r>
              <a:rPr lang="en-US" dirty="0"/>
              <a:t>, PPI and </a:t>
            </a:r>
            <a:r>
              <a:rPr lang="en-US" dirty="0" err="1"/>
              <a:t>Youtube</a:t>
            </a:r>
            <a:r>
              <a:rPr lang="en-US" dirty="0"/>
              <a:t> network</a:t>
            </a:r>
          </a:p>
          <a:p>
            <a:r>
              <a:rPr lang="en-US" dirty="0"/>
              <a:t>+ As you see </a:t>
            </a:r>
            <a:r>
              <a:rPr lang="en-US" dirty="0" err="1"/>
              <a:t>NodeSig</a:t>
            </a:r>
            <a:r>
              <a:rPr lang="en-US" dirty="0"/>
              <a:t> outperforms the baselined in most cases.</a:t>
            </a:r>
          </a:p>
          <a:p>
            <a:r>
              <a:rPr lang="en-US" dirty="0"/>
              <a:t>+ </a:t>
            </a:r>
            <a:r>
              <a:rPr lang="en-US" dirty="0" err="1"/>
              <a:t>Nodesketch</a:t>
            </a:r>
            <a:r>
              <a:rPr lang="en-US" dirty="0"/>
              <a:t> and </a:t>
            </a:r>
            <a:r>
              <a:rPr lang="en-US" dirty="0" err="1"/>
              <a:t>NetSMF</a:t>
            </a:r>
            <a:r>
              <a:rPr lang="en-US" dirty="0"/>
              <a:t> also behave very well too. And </a:t>
            </a:r>
            <a:r>
              <a:rPr lang="en-US" dirty="0" err="1"/>
              <a:t>Nodesig</a:t>
            </a:r>
            <a:r>
              <a:rPr lang="en-US" dirty="0"/>
              <a:t> shows comparable performance to them.</a:t>
            </a:r>
          </a:p>
        </p:txBody>
      </p:sp>
      <p:sp>
        <p:nvSpPr>
          <p:cNvPr id="4" name="Slide Number Placeholder 3"/>
          <p:cNvSpPr>
            <a:spLocks noGrp="1"/>
          </p:cNvSpPr>
          <p:nvPr>
            <p:ph type="sldNum" sz="quarter" idx="5"/>
          </p:nvPr>
        </p:nvSpPr>
        <p:spPr/>
        <p:txBody>
          <a:bodyPr/>
          <a:lstStyle/>
          <a:p>
            <a:fld id="{C50636CC-54F0-8A49-BD87-2DAC4E8692E2}" type="slidenum">
              <a:rPr lang="en-US" smtClean="0"/>
              <a:t>68</a:t>
            </a:fld>
            <a:endParaRPr lang="en-US"/>
          </a:p>
        </p:txBody>
      </p:sp>
    </p:spTree>
    <p:extLst>
      <p:ext uri="{BB962C8B-B14F-4D97-AF65-F5344CB8AC3E}">
        <p14:creationId xmlns:p14="http://schemas.microsoft.com/office/powerpoint/2010/main" val="3692870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link prediction </a:t>
            </a:r>
            <a:r>
              <a:rPr lang="en-US" dirty="0" err="1"/>
              <a:t>taks</a:t>
            </a:r>
            <a:r>
              <a:rPr lang="en-US" dirty="0"/>
              <a:t>, we have also </a:t>
            </a:r>
            <a:r>
              <a:rPr lang="en-US" dirty="0" err="1"/>
              <a:t>cora</a:t>
            </a:r>
            <a:r>
              <a:rPr lang="en-US" dirty="0"/>
              <a:t> and </a:t>
            </a:r>
            <a:r>
              <a:rPr lang="en-US" dirty="0" err="1"/>
              <a:t>dblp</a:t>
            </a:r>
            <a:r>
              <a:rPr lang="en-US" dirty="0"/>
              <a:t> networks.</a:t>
            </a:r>
          </a:p>
          <a:p>
            <a:r>
              <a:rPr lang="en-US" dirty="0" err="1"/>
              <a:t>Nodesig</a:t>
            </a:r>
            <a:r>
              <a:rPr lang="en-US" dirty="0"/>
              <a:t> outperforms the baselines on </a:t>
            </a:r>
            <a:r>
              <a:rPr lang="en-US" dirty="0" err="1"/>
              <a:t>Blogcatalog</a:t>
            </a:r>
            <a:r>
              <a:rPr lang="en-US" dirty="0"/>
              <a:t> </a:t>
            </a:r>
            <a:r>
              <a:rPr lang="en-US" dirty="0" err="1"/>
              <a:t>dblp</a:t>
            </a:r>
            <a:r>
              <a:rPr lang="en-US" dirty="0"/>
              <a:t> and </a:t>
            </a:r>
            <a:r>
              <a:rPr lang="en-US" dirty="0" err="1"/>
              <a:t>youtube</a:t>
            </a:r>
            <a:r>
              <a:rPr lang="en-US" dirty="0"/>
              <a:t> networks.</a:t>
            </a:r>
          </a:p>
          <a:p>
            <a:r>
              <a:rPr lang="en-US" dirty="0" err="1"/>
              <a:t>NetSmf</a:t>
            </a:r>
            <a:r>
              <a:rPr lang="en-US" dirty="0"/>
              <a:t> shows good accuracy on </a:t>
            </a:r>
            <a:r>
              <a:rPr lang="en-US" dirty="0" err="1"/>
              <a:t>youtube</a:t>
            </a:r>
            <a:r>
              <a:rPr lang="en-US" dirty="0"/>
              <a:t> dataset and </a:t>
            </a:r>
            <a:r>
              <a:rPr lang="en-US" dirty="0" err="1"/>
              <a:t>nodesig</a:t>
            </a:r>
            <a:r>
              <a:rPr lang="en-US" dirty="0"/>
              <a:t> shows very close performance to it on </a:t>
            </a:r>
            <a:r>
              <a:rPr lang="en-US" dirty="0" err="1"/>
              <a:t>youtube</a:t>
            </a:r>
            <a:r>
              <a:rPr lang="en-US" dirty="0"/>
              <a:t>.</a:t>
            </a:r>
          </a:p>
        </p:txBody>
      </p:sp>
      <p:sp>
        <p:nvSpPr>
          <p:cNvPr id="4" name="Slide Number Placeholder 3"/>
          <p:cNvSpPr>
            <a:spLocks noGrp="1"/>
          </p:cNvSpPr>
          <p:nvPr>
            <p:ph type="sldNum" sz="quarter" idx="5"/>
          </p:nvPr>
        </p:nvSpPr>
        <p:spPr/>
        <p:txBody>
          <a:bodyPr/>
          <a:lstStyle/>
          <a:p>
            <a:fld id="{C50636CC-54F0-8A49-BD87-2DAC4E8692E2}" type="slidenum">
              <a:rPr lang="en-US" smtClean="0"/>
              <a:t>69</a:t>
            </a:fld>
            <a:endParaRPr lang="en-US"/>
          </a:p>
        </p:txBody>
      </p:sp>
    </p:spTree>
    <p:extLst>
      <p:ext uri="{BB962C8B-B14F-4D97-AF65-F5344CB8AC3E}">
        <p14:creationId xmlns:p14="http://schemas.microsoft.com/office/powerpoint/2010/main" val="3124126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we also compare the running time and average speed-up of the algorithm. The time is given in seconds.</a:t>
            </a:r>
          </a:p>
          <a:p>
            <a:r>
              <a:rPr lang="en-US" dirty="0"/>
              <a:t>- Random network indicates the graph generated </a:t>
            </a:r>
            <a:r>
              <a:rPr lang="en-US" dirty="0" err="1"/>
              <a:t>erdos</a:t>
            </a:r>
            <a:r>
              <a:rPr lang="en-US" dirty="0"/>
              <a:t> </a:t>
            </a:r>
            <a:r>
              <a:rPr lang="en-US" dirty="0" err="1"/>
              <a:t>renyi</a:t>
            </a:r>
            <a:r>
              <a:rPr lang="en-US" dirty="0"/>
              <a:t> model.</a:t>
            </a:r>
          </a:p>
          <a:p>
            <a:r>
              <a:rPr lang="en-US" dirty="0"/>
              <a:t>As you can see our approach runs faster than the classical graph representation learning approaches.</a:t>
            </a:r>
          </a:p>
          <a:p>
            <a:r>
              <a:rPr lang="en-US" dirty="0"/>
              <a:t>It is slower than some scalable algorithms but it shows better performance in many cases.</a:t>
            </a:r>
          </a:p>
          <a:p>
            <a:endParaRPr lang="en-US" dirty="0"/>
          </a:p>
          <a:p>
            <a:r>
              <a:rPr lang="en-US" dirty="0"/>
              <a:t>In the figure on the right side, the x-axis shows the running time and y-axis indicate the Micro F_1 score for DBLP network. As you can see, </a:t>
            </a:r>
            <a:r>
              <a:rPr lang="en-US" dirty="0" err="1"/>
              <a:t>nodesig</a:t>
            </a:r>
            <a:r>
              <a:rPr lang="en-US" dirty="0"/>
              <a:t> balances the accuracy and running and the running time</a:t>
            </a:r>
          </a:p>
        </p:txBody>
      </p:sp>
      <p:sp>
        <p:nvSpPr>
          <p:cNvPr id="4" name="Slide Number Placeholder 3"/>
          <p:cNvSpPr>
            <a:spLocks noGrp="1"/>
          </p:cNvSpPr>
          <p:nvPr>
            <p:ph type="sldNum" sz="quarter" idx="5"/>
          </p:nvPr>
        </p:nvSpPr>
        <p:spPr/>
        <p:txBody>
          <a:bodyPr/>
          <a:lstStyle/>
          <a:p>
            <a:fld id="{C50636CC-54F0-8A49-BD87-2DAC4E8692E2}" type="slidenum">
              <a:rPr lang="en-US" smtClean="0"/>
              <a:t>70</a:t>
            </a:fld>
            <a:endParaRPr lang="en-US"/>
          </a:p>
        </p:txBody>
      </p:sp>
    </p:spTree>
    <p:extLst>
      <p:ext uri="{BB962C8B-B14F-4D97-AF65-F5344CB8AC3E}">
        <p14:creationId xmlns:p14="http://schemas.microsoft.com/office/powerpoint/2010/main" val="3775704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have introduced </a:t>
            </a:r>
            <a:r>
              <a:rPr lang="en-US" sz="1200" kern="1200" dirty="0" err="1">
                <a:solidFill>
                  <a:schemeClr val="tx1"/>
                </a:solidFill>
                <a:effectLst/>
                <a:latin typeface="+mn-lt"/>
                <a:ea typeface="+mn-ea"/>
                <a:cs typeface="+mn-cs"/>
              </a:rPr>
              <a:t>NodeSig</a:t>
            </a:r>
            <a:r>
              <a:rPr lang="en-US" sz="1200" kern="1200" dirty="0">
                <a:solidFill>
                  <a:schemeClr val="tx1"/>
                </a:solidFill>
                <a:effectLst/>
                <a:latin typeface="+mn-lt"/>
                <a:ea typeface="+mn-ea"/>
                <a:cs typeface="+mn-cs"/>
              </a:rPr>
              <a:t>, an efficient binary node embedding model. </a:t>
            </a:r>
          </a:p>
          <a:p>
            <a:pPr marL="171450" indent="-171450">
              <a:buFontTx/>
              <a:buChar char="-"/>
            </a:pPr>
            <a:r>
              <a:rPr lang="en-US" sz="1200" kern="1200" dirty="0" err="1">
                <a:solidFill>
                  <a:schemeClr val="tx1"/>
                </a:solidFill>
                <a:effectLst/>
                <a:latin typeface="+mn-lt"/>
                <a:ea typeface="+mn-ea"/>
                <a:cs typeface="+mn-cs"/>
              </a:rPr>
              <a:t>NodeSig</a:t>
            </a:r>
            <a:r>
              <a:rPr lang="en-US" sz="1200" kern="1200" dirty="0">
                <a:solidFill>
                  <a:schemeClr val="tx1"/>
                </a:solidFill>
                <a:effectLst/>
                <a:latin typeface="+mn-lt"/>
                <a:ea typeface="+mn-ea"/>
                <a:cs typeface="+mn-cs"/>
              </a:rPr>
              <a:t> exploits random walk diffusion probabilities via stable random projection hashing, towards efficiently computing the representations in the Hamming space.</a:t>
            </a:r>
          </a:p>
          <a:p>
            <a:pPr marL="171450" indent="-171450">
              <a:buFontTx/>
              <a:buChar char="-"/>
            </a:pPr>
            <a:r>
              <a:rPr lang="en-US" sz="1200" kern="1200" dirty="0">
                <a:solidFill>
                  <a:schemeClr val="tx1"/>
                </a:solidFill>
                <a:effectLst/>
                <a:latin typeface="+mn-lt"/>
                <a:ea typeface="+mn-ea"/>
                <a:cs typeface="+mn-cs"/>
              </a:rPr>
              <a:t>We can approximate the chi similarity of the designed feature vectors by the hamming distance. </a:t>
            </a:r>
          </a:p>
          <a:p>
            <a:pPr marL="171450" indent="-171450">
              <a:buFontTx/>
              <a:buChar char="-"/>
            </a:pPr>
            <a:r>
              <a:rPr lang="en-US" sz="1200" kern="1200" dirty="0">
                <a:solidFill>
                  <a:schemeClr val="tx1"/>
                </a:solidFill>
                <a:effectLst/>
                <a:latin typeface="+mn-lt"/>
                <a:ea typeface="+mn-ea"/>
                <a:cs typeface="+mn-cs"/>
              </a:rPr>
              <a:t>We demonstrate that the proposed binary embeddings achieve superior performance compared to various baseline models on two downstream tasks. </a:t>
            </a:r>
          </a:p>
          <a:p>
            <a:pPr marL="171450" indent="-171450">
              <a:buFontTx/>
              <a:buChar char="-"/>
            </a:pPr>
            <a:r>
              <a:rPr lang="en-US" sz="1200" kern="1200" dirty="0">
                <a:solidFill>
                  <a:schemeClr val="tx1"/>
                </a:solidFill>
                <a:effectLst/>
                <a:latin typeface="+mn-lt"/>
                <a:ea typeface="+mn-ea"/>
                <a:cs typeface="+mn-cs"/>
              </a:rPr>
              <a:t>- At the same time, the running time required to compute node signatures allows the model to scale on large graphs.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71</a:t>
            </a:fld>
            <a:endParaRPr lang="en-US"/>
          </a:p>
        </p:txBody>
      </p:sp>
    </p:spTree>
    <p:extLst>
      <p:ext uri="{BB962C8B-B14F-4D97-AF65-F5344CB8AC3E}">
        <p14:creationId xmlns:p14="http://schemas.microsoft.com/office/powerpoint/2010/main" val="2107434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To summarize the contributions of the thesis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have proposed four different approaches based on random walks.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have proposed four different approaches based on random walks.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Firstly, we have seen TNE model, which leverages community 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learn community embeddings by applying statistical and community detection algorithms.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a:t>
            </a:r>
            <a:r>
              <a:rPr lang="en-US" dirty="0" err="1"/>
              <a:t>exper</a:t>
            </a:r>
            <a:r>
              <a:rPr lang="en-US" dirty="0"/>
              <a:t>. evaluation shows that TNE model outperforms the baselines in most of the cases.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Firstly, we aim to explicitly integrate the community information </a:t>
            </a:r>
            <a:r>
              <a:rPr lang="en-US" sz="1200" dirty="0">
                <a:latin typeface="Palatino" pitchFamily="2" charset="77"/>
                <a:ea typeface="Palatino" pitchFamily="2" charset="77"/>
              </a:rPr>
              <a:t>in the representation learning process so we proposed a novel framework, TNE, which explicitly incorporates the underlying community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Palatino" pitchFamily="2" charset="77"/>
                <a:ea typeface="Palatino" pitchFamily="2" charset="77"/>
              </a:rPr>
              <a:t>TNE extracts the latent node community assignments with various community detection methods and statistical models relying on random walks.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Palatino" pitchFamily="2" charset="77"/>
                <a:ea typeface="Palatino" pitchFamily="2" charset="77"/>
              </a:rPr>
              <a:t>The experimental evaluation has showed that the integration of community information in learning embeddings enhances the node representations’ performance in downstream tasks.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latin typeface="Palatino" pitchFamily="2" charset="77"/>
              <a:ea typeface="Palatino" pitchFamily="2" charset="77"/>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Palatino" pitchFamily="2" charset="77"/>
                <a:ea typeface="Palatino" pitchFamily="2" charset="77"/>
              </a:rPr>
              <a:t>EFGE</a:t>
            </a:r>
          </a:p>
          <a:p>
            <a:r>
              <a:rPr lang="en-US" sz="1200" dirty="0">
                <a:latin typeface="Palatino" pitchFamily="2" charset="77"/>
                <a:ea typeface="Palatino" pitchFamily="2" charset="77"/>
              </a:rPr>
              <a:t>- The existing random walk-based models rely on the </a:t>
            </a:r>
            <a:r>
              <a:rPr lang="en-US" sz="1200" dirty="0" err="1">
                <a:latin typeface="Palatino" pitchFamily="2" charset="77"/>
                <a:ea typeface="Palatino" pitchFamily="2" charset="77"/>
              </a:rPr>
              <a:t>SkipGram</a:t>
            </a:r>
            <a:r>
              <a:rPr lang="en-US" sz="1200" dirty="0">
                <a:latin typeface="Palatino" pitchFamily="2" charset="77"/>
                <a:ea typeface="Palatino" pitchFamily="2" charset="77"/>
              </a:rPr>
              <a:t> model so it c</a:t>
            </a:r>
            <a:r>
              <a:rPr lang="en-US" sz="1200" kern="1200" dirty="0">
                <a:solidFill>
                  <a:schemeClr val="tx1"/>
                </a:solidFill>
                <a:effectLst/>
                <a:latin typeface="+mn-lt"/>
                <a:ea typeface="+mn-ea"/>
                <a:cs typeface="+mn-cs"/>
              </a:rPr>
              <a:t>auses limitations concerning the expressiveness of the model. To address this point, we introduced EFGE model which leverages exponential family </a:t>
            </a:r>
            <a:r>
              <a:rPr lang="en-US" sz="1200" kern="1200" dirty="0" err="1">
                <a:solidFill>
                  <a:schemeClr val="tx1"/>
                </a:solidFill>
                <a:effectLst/>
                <a:latin typeface="+mn-lt"/>
                <a:ea typeface="+mn-ea"/>
                <a:cs typeface="+mn-cs"/>
              </a:rPr>
              <a:t>distriubtions</a:t>
            </a: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We have employed three instances of exponential family distributions to represent the interactions among nodes and learn their representations</a:t>
            </a:r>
          </a:p>
          <a:p>
            <a:pPr marL="171450" indent="-171450">
              <a:buFontTx/>
              <a:buChar char="-"/>
            </a:pPr>
            <a:r>
              <a:rPr lang="en-US" sz="2000" dirty="0">
                <a:latin typeface="Palatino" pitchFamily="2" charset="77"/>
                <a:ea typeface="Palatino" pitchFamily="2" charset="77"/>
              </a:rPr>
              <a:t>The connection between the model and the negative sampling strategy</a:t>
            </a:r>
          </a:p>
          <a:p>
            <a:pPr marL="171450" indent="-171450">
              <a:buFontTx/>
              <a:buChar char="-"/>
            </a:pPr>
            <a:r>
              <a:rPr lang="en-US" sz="2000" dirty="0">
                <a:latin typeface="Palatino" pitchFamily="2" charset="77"/>
                <a:ea typeface="Palatino" pitchFamily="2" charset="77"/>
              </a:rPr>
              <a:t>The objective function of  </a:t>
            </a:r>
            <a:r>
              <a:rPr lang="en-US" sz="2000" dirty="0" err="1">
                <a:latin typeface="Palatino" pitchFamily="2" charset="77"/>
                <a:ea typeface="Palatino" pitchFamily="2" charset="77"/>
              </a:rPr>
              <a:t>BigClam</a:t>
            </a:r>
            <a:r>
              <a:rPr lang="en-US" sz="2000" dirty="0">
                <a:latin typeface="Palatino" pitchFamily="2" charset="77"/>
                <a:ea typeface="Palatino" pitchFamily="2" charset="77"/>
              </a:rPr>
              <a:t> can be re-interpreted under the EFGE model</a:t>
            </a:r>
          </a:p>
          <a:p>
            <a:pPr marL="171450" indent="-171450">
              <a:buFontTx/>
              <a:buChar char="-"/>
            </a:pPr>
            <a:r>
              <a:rPr lang="en-US" sz="2000" dirty="0">
                <a:latin typeface="Palatino" pitchFamily="2" charset="77"/>
                <a:ea typeface="Palatino" pitchFamily="2" charset="77"/>
              </a:rPr>
              <a:t>Expressive node embeddings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The experimental evaluation has demonstrated the benefit of exponential family distributions on the performance of downstream tasks.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err="1">
                <a:solidFill>
                  <a:schemeClr val="tx1"/>
                </a:solidFill>
                <a:effectLst/>
                <a:latin typeface="+mn-lt"/>
                <a:ea typeface="+mn-ea"/>
                <a:cs typeface="+mn-cs"/>
              </a:rPr>
              <a:t>KernelNE</a:t>
            </a: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We have first introduced </a:t>
            </a:r>
            <a:r>
              <a:rPr lang="en-US" sz="1200" kern="1200" dirty="0" err="1">
                <a:solidFill>
                  <a:schemeClr val="tx1"/>
                </a:solidFill>
                <a:effectLst/>
                <a:latin typeface="+mn-lt"/>
                <a:ea typeface="+mn-ea"/>
                <a:cs typeface="+mn-cs"/>
              </a:rPr>
              <a:t>KernelNE</a:t>
            </a:r>
            <a:r>
              <a:rPr lang="en-US" sz="1200" kern="1200" dirty="0">
                <a:solidFill>
                  <a:schemeClr val="tx1"/>
                </a:solidFill>
                <a:effectLst/>
                <a:latin typeface="+mn-lt"/>
                <a:ea typeface="+mn-ea"/>
                <a:cs typeface="+mn-cs"/>
              </a:rPr>
              <a:t>, a model that aims at interpreting random-walk based node proximity under a weighted matrix factorization framework, allowing to utilize kernel functions.</a:t>
            </a:r>
          </a:p>
          <a:p>
            <a:pPr marL="171450" indent="-171450">
              <a:buFontTx/>
              <a:buChar char="-"/>
            </a:pPr>
            <a:r>
              <a:rPr lang="en-US" sz="1200" kern="1200" dirty="0">
                <a:solidFill>
                  <a:schemeClr val="tx1"/>
                </a:solidFill>
                <a:effectLst/>
                <a:latin typeface="+mn-lt"/>
                <a:ea typeface="+mn-ea"/>
                <a:cs typeface="+mn-cs"/>
              </a:rPr>
              <a:t>We have adapted universal kernels and examined two variants: gaussian and Schoenberg kernels</a:t>
            </a:r>
          </a:p>
          <a:p>
            <a:pPr marL="171450" indent="-171450">
              <a:buFontTx/>
              <a:buChar char="-"/>
            </a:pPr>
            <a:r>
              <a:rPr lang="en-US" sz="1200" kern="1200" dirty="0">
                <a:solidFill>
                  <a:schemeClr val="tx1"/>
                </a:solidFill>
                <a:effectLst/>
                <a:latin typeface="+mn-lt"/>
                <a:ea typeface="+mn-ea"/>
                <a:cs typeface="+mn-cs"/>
              </a:rPr>
              <a:t>To further boost performance, we have introduced </a:t>
            </a:r>
            <a:r>
              <a:rPr lang="en-US" sz="1200" kern="1200" dirty="0" err="1">
                <a:solidFill>
                  <a:schemeClr val="tx1"/>
                </a:solidFill>
                <a:effectLst/>
                <a:latin typeface="+mn-lt"/>
                <a:ea typeface="+mn-ea"/>
                <a:cs typeface="+mn-cs"/>
              </a:rPr>
              <a:t>MKernelNE</a:t>
            </a:r>
            <a:r>
              <a:rPr lang="en-US" sz="1200" kern="1200" dirty="0">
                <a:solidFill>
                  <a:schemeClr val="tx1"/>
                </a:solidFill>
                <a:effectLst/>
                <a:latin typeface="+mn-lt"/>
                <a:ea typeface="+mn-ea"/>
                <a:cs typeface="+mn-cs"/>
              </a:rPr>
              <a:t>, extending the proposed methodology to the multiple kernel learning framework.</a:t>
            </a:r>
          </a:p>
          <a:p>
            <a:pPr marL="171450" indent="-171450">
              <a:buFontTx/>
              <a:buChar char="-"/>
            </a:pPr>
            <a:r>
              <a:rPr lang="en-US" sz="1200" kern="1200" dirty="0">
                <a:solidFill>
                  <a:schemeClr val="tx1"/>
                </a:solidFill>
                <a:effectLst/>
                <a:latin typeface="+mn-lt"/>
                <a:ea typeface="+mn-ea"/>
                <a:cs typeface="+mn-cs"/>
              </a:rPr>
              <a:t>Extensive experimental evaluation showed that the proposed kernelized models substantially outperform baseline GRL methods in node classification and link prediction tasks.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err="1">
                <a:solidFill>
                  <a:schemeClr val="tx1"/>
                </a:solidFill>
                <a:effectLst/>
                <a:latin typeface="+mn-lt"/>
                <a:ea typeface="+mn-ea"/>
                <a:cs typeface="+mn-cs"/>
              </a:rPr>
              <a:t>NodeSig</a:t>
            </a: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We have introduced </a:t>
            </a:r>
            <a:r>
              <a:rPr lang="en-US" sz="1200" kern="1200" dirty="0" err="1">
                <a:solidFill>
                  <a:schemeClr val="tx1"/>
                </a:solidFill>
                <a:effectLst/>
                <a:latin typeface="+mn-lt"/>
                <a:ea typeface="+mn-ea"/>
                <a:cs typeface="+mn-cs"/>
              </a:rPr>
              <a:t>NodeSig</a:t>
            </a:r>
            <a:r>
              <a:rPr lang="en-US" sz="1200" kern="1200" dirty="0">
                <a:solidFill>
                  <a:schemeClr val="tx1"/>
                </a:solidFill>
                <a:effectLst/>
                <a:latin typeface="+mn-lt"/>
                <a:ea typeface="+mn-ea"/>
                <a:cs typeface="+mn-cs"/>
              </a:rPr>
              <a:t>, an efficient binary node embedding model which efficiently computing the representations in the Hamming space.</a:t>
            </a:r>
          </a:p>
          <a:p>
            <a:pPr marL="171450" indent="-171450">
              <a:buFontTx/>
              <a:buChar char="-"/>
            </a:pPr>
            <a:r>
              <a:rPr lang="en-US" sz="1200" kern="1200" dirty="0">
                <a:solidFill>
                  <a:schemeClr val="tx1"/>
                </a:solidFill>
                <a:effectLst/>
                <a:latin typeface="+mn-lt"/>
                <a:ea typeface="+mn-ea"/>
                <a:cs typeface="+mn-cs"/>
              </a:rPr>
              <a:t>We can approximate the chi similarity of the designed feature vectors by the hamming distance.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err="1">
                <a:solidFill>
                  <a:schemeClr val="tx1"/>
                </a:solidFill>
                <a:effectLst/>
                <a:latin typeface="+mn-lt"/>
                <a:ea typeface="+mn-ea"/>
                <a:cs typeface="+mn-cs"/>
              </a:rPr>
              <a:t>NodeSig</a:t>
            </a:r>
            <a:r>
              <a:rPr lang="en-US" sz="1200" kern="1200" dirty="0">
                <a:solidFill>
                  <a:schemeClr val="tx1"/>
                </a:solidFill>
                <a:effectLst/>
                <a:latin typeface="+mn-lt"/>
                <a:ea typeface="+mn-ea"/>
                <a:cs typeface="+mn-cs"/>
              </a:rPr>
              <a:t> outperformed in accuracy recent highly scalable models, being able to run within reasonable time duration, while at the same time it shows comparable or even better accuracy </a:t>
            </a:r>
            <a:r>
              <a:rPr lang="en-US" sz="1200" kern="1200" dirty="0" err="1">
                <a:solidFill>
                  <a:schemeClr val="tx1"/>
                </a:solidFill>
                <a:effectLst/>
                <a:latin typeface="+mn-lt"/>
                <a:ea typeface="+mn-ea"/>
                <a:cs typeface="+mn-cs"/>
              </a:rPr>
              <a:t>w.r.t</a:t>
            </a:r>
            <a:r>
              <a:rPr lang="en-US" sz="1200" kern="1200" dirty="0">
                <a:solidFill>
                  <a:schemeClr val="tx1"/>
                </a:solidFill>
                <a:effectLst/>
                <a:latin typeface="+mn-lt"/>
                <a:ea typeface="+mn-ea"/>
                <a:cs typeface="+mn-cs"/>
              </a:rPr>
              <a:t> to widely used baseline methods in node classification and link prediction</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latin typeface="Palatino" pitchFamily="2" charset="77"/>
              <a:ea typeface="Palatino" pitchFamily="2" charset="77"/>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73</a:t>
            </a:fld>
            <a:endParaRPr lang="en-US"/>
          </a:p>
        </p:txBody>
      </p:sp>
    </p:spTree>
    <p:extLst>
      <p:ext uri="{BB962C8B-B14F-4D97-AF65-F5344CB8AC3E}">
        <p14:creationId xmlns:p14="http://schemas.microsoft.com/office/powerpoint/2010/main" val="2112774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pitchFamily="2" charset="77"/>
                <a:ea typeface="Palatino" pitchFamily="2" charset="77"/>
              </a:rPr>
              <a:t>The RW-based GRL models generate a set of fixed-length random walks over the networks.</a:t>
            </a:r>
          </a:p>
          <a:p>
            <a:r>
              <a:rPr lang="en-US" dirty="0"/>
              <a:t>Then for each node in the walk,</a:t>
            </a:r>
          </a:p>
        </p:txBody>
      </p:sp>
      <p:sp>
        <p:nvSpPr>
          <p:cNvPr id="4" name="Slide Number Placeholder 3"/>
          <p:cNvSpPr>
            <a:spLocks noGrp="1"/>
          </p:cNvSpPr>
          <p:nvPr>
            <p:ph type="sldNum" sz="quarter" idx="5"/>
          </p:nvPr>
        </p:nvSpPr>
        <p:spPr/>
        <p:txBody>
          <a:bodyPr/>
          <a:lstStyle/>
          <a:p>
            <a:fld id="{C50636CC-54F0-8A49-BD87-2DAC4E8692E2}" type="slidenum">
              <a:rPr lang="en-US" smtClean="0"/>
              <a:t>9</a:t>
            </a:fld>
            <a:endParaRPr lang="en-US"/>
          </a:p>
        </p:txBody>
      </p:sp>
    </p:spTree>
    <p:extLst>
      <p:ext uri="{BB962C8B-B14F-4D97-AF65-F5344CB8AC3E}">
        <p14:creationId xmlns:p14="http://schemas.microsoft.com/office/powerpoint/2010/main" val="5157259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For the further research, a possible direction might be the algorithms for large-scale networks. </a:t>
            </a:r>
          </a:p>
          <a:p>
            <a:pPr marL="171450" indent="-171450">
              <a:buFontTx/>
              <a:buChar char="-"/>
            </a:pPr>
            <a:r>
              <a:rPr lang="en-US" sz="1200" kern="1200" dirty="0">
                <a:solidFill>
                  <a:schemeClr val="tx1"/>
                </a:solidFill>
                <a:effectLst/>
                <a:latin typeface="+mn-lt"/>
                <a:ea typeface="+mn-ea"/>
                <a:cs typeface="+mn-cs"/>
              </a:rPr>
              <a:t>“As we discussed in the last part of this presentation”, LSH techniques promise a quite good direction but their performance is not always good. </a:t>
            </a:r>
          </a:p>
          <a:p>
            <a:pPr marL="171450" indent="-171450">
              <a:buFontTx/>
              <a:buChar char="-"/>
            </a:pPr>
            <a:r>
              <a:rPr lang="en-US" sz="1200" kern="1200" dirty="0">
                <a:solidFill>
                  <a:schemeClr val="tx1"/>
                </a:solidFill>
                <a:effectLst/>
                <a:latin typeface="+mn-lt"/>
                <a:ea typeface="+mn-ea"/>
                <a:cs typeface="+mn-cs"/>
              </a:rPr>
              <a:t>That's why learning-to-hash techniques might be a solution deal with these problems. They mainly aim to learn hash function for a given dataset by minimizing the discrepancy between the similarities in the original space and the embedding space.</a:t>
            </a:r>
          </a:p>
          <a:p>
            <a:r>
              <a:rPr lang="en-US" sz="1200" kern="1200" dirty="0">
                <a:solidFill>
                  <a:schemeClr val="tx1"/>
                </a:solidFill>
                <a:effectLst/>
                <a:latin typeface="+mn-lt"/>
                <a:ea typeface="+mn-ea"/>
                <a:cs typeface="+mn-cs"/>
              </a:rPr>
              <a:t>- So we can for example incorporate kernel functions with the data vectors of nodes in order to learn the projection matrix</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First research direction might be the dynamic networks.</a:t>
            </a:r>
          </a:p>
          <a:p>
            <a:pPr marL="171450" indent="-171450">
              <a:buFontTx/>
              <a:buChar char="-"/>
            </a:pPr>
            <a:r>
              <a:rPr lang="en-US" sz="1200" kern="1200" dirty="0">
                <a:solidFill>
                  <a:schemeClr val="tx1"/>
                </a:solidFill>
                <a:effectLst/>
                <a:latin typeface="+mn-lt"/>
                <a:ea typeface="+mn-ea"/>
                <a:cs typeface="+mn-cs"/>
              </a:rPr>
              <a:t>+ Dynamic networks</a:t>
            </a:r>
          </a:p>
          <a:p>
            <a:pPr marL="171450" indent="-171450">
              <a:buFontTx/>
              <a:buChar char="-"/>
            </a:pPr>
            <a:r>
              <a:rPr lang="en-US" sz="1200" kern="1200" dirty="0">
                <a:solidFill>
                  <a:schemeClr val="tx1"/>
                </a:solidFill>
                <a:effectLst/>
                <a:latin typeface="+mn-lt"/>
                <a:ea typeface="+mn-ea"/>
                <a:cs typeface="+mn-cs"/>
              </a:rPr>
              <a:t>Many real-world networks undergo changes over time so the embedding vectors should be updated concerning the modifications occurring in the network</a:t>
            </a:r>
          </a:p>
          <a:p>
            <a:r>
              <a:rPr lang="en-US" sz="1200" kern="1200" dirty="0">
                <a:solidFill>
                  <a:schemeClr val="tx1"/>
                </a:solidFill>
                <a:effectLst/>
                <a:latin typeface="+mn-lt"/>
                <a:ea typeface="+mn-ea"/>
                <a:cs typeface="+mn-cs"/>
              </a:rPr>
              <a:t>- For instance,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Another direction might be GNNs. They are very powerful methods but they require high </a:t>
            </a:r>
            <a:r>
              <a:rPr lang="en-US" sz="1200" kern="1200" dirty="0" err="1">
                <a:solidFill>
                  <a:schemeClr val="tx1"/>
                </a:solidFill>
                <a:effectLst/>
                <a:latin typeface="+mn-lt"/>
                <a:ea typeface="+mn-ea"/>
                <a:cs typeface="+mn-cs"/>
              </a:rPr>
              <a:t>compututional</a:t>
            </a:r>
            <a:r>
              <a:rPr lang="en-US" sz="1200" kern="1200" dirty="0">
                <a:solidFill>
                  <a:schemeClr val="tx1"/>
                </a:solidFill>
                <a:effectLst/>
                <a:latin typeface="+mn-lt"/>
                <a:ea typeface="+mn-ea"/>
                <a:cs typeface="+mn-cs"/>
              </a:rPr>
              <a:t> cost especially for large scale networks.</a:t>
            </a:r>
          </a:p>
          <a:p>
            <a:r>
              <a:rPr lang="en-US" sz="1200" kern="1200" dirty="0">
                <a:solidFill>
                  <a:schemeClr val="tx1"/>
                </a:solidFill>
                <a:effectLst/>
                <a:latin typeface="+mn-lt"/>
                <a:ea typeface="+mn-ea"/>
                <a:cs typeface="+mn-cs"/>
              </a:rPr>
              <a:t>- For example, GCNs </a:t>
            </a:r>
            <a:r>
              <a:rPr lang="en-US" sz="1200" kern="1200" dirty="0" err="1">
                <a:solidFill>
                  <a:schemeClr val="tx1"/>
                </a:solidFill>
                <a:effectLst/>
                <a:latin typeface="+mn-lt"/>
                <a:ea typeface="+mn-ea"/>
                <a:cs typeface="+mn-cs"/>
              </a:rPr>
              <a:t>agggrate</a:t>
            </a:r>
            <a:r>
              <a:rPr lang="en-US" sz="1200" kern="1200" dirty="0">
                <a:solidFill>
                  <a:schemeClr val="tx1"/>
                </a:solidFill>
                <a:effectLst/>
                <a:latin typeface="+mn-lt"/>
                <a:ea typeface="+mn-ea"/>
                <a:cs typeface="+mn-cs"/>
              </a:rPr>
              <a:t> information from a local </a:t>
            </a:r>
            <a:r>
              <a:rPr lang="en-US" sz="1200" kern="1200" dirty="0" err="1">
                <a:solidFill>
                  <a:schemeClr val="tx1"/>
                </a:solidFill>
                <a:effectLst/>
                <a:latin typeface="+mn-lt"/>
                <a:ea typeface="+mn-ea"/>
                <a:cs typeface="+mn-cs"/>
              </a:rPr>
              <a:t>neighboods</a:t>
            </a:r>
            <a:r>
              <a:rPr lang="en-US" sz="1200" kern="1200" dirty="0">
                <a:solidFill>
                  <a:schemeClr val="tx1"/>
                </a:solidFill>
                <a:effectLst/>
                <a:latin typeface="+mn-lt"/>
                <a:ea typeface="+mn-ea"/>
                <a:cs typeface="+mn-cs"/>
              </a:rPr>
              <a:t>. Some methods use higher order k-hop neighbors or some might have many connections than the other so they sampling methods so the complexity of the algorithm increase. </a:t>
            </a:r>
          </a:p>
          <a:p>
            <a:r>
              <a:rPr lang="en-US" sz="1200" kern="1200" dirty="0">
                <a:solidFill>
                  <a:schemeClr val="tx1"/>
                </a:solidFill>
                <a:effectLst/>
                <a:latin typeface="+mn-lt"/>
                <a:ea typeface="+mn-ea"/>
                <a:cs typeface="+mn-cs"/>
              </a:rPr>
              <a:t>- Here, we can adopt random walks for sampling and </a:t>
            </a:r>
            <a:r>
              <a:rPr lang="en-US" sz="1200" kern="1200" dirty="0" err="1">
                <a:solidFill>
                  <a:schemeClr val="tx1"/>
                </a:solidFill>
                <a:effectLst/>
                <a:latin typeface="+mn-lt"/>
                <a:ea typeface="+mn-ea"/>
                <a:cs typeface="+mn-cs"/>
              </a:rPr>
              <a:t>chosing</a:t>
            </a:r>
            <a:r>
              <a:rPr lang="en-US" sz="1200" kern="1200" dirty="0">
                <a:solidFill>
                  <a:schemeClr val="tx1"/>
                </a:solidFill>
                <a:effectLst/>
                <a:latin typeface="+mn-lt"/>
                <a:ea typeface="+mn-ea"/>
                <a:cs typeface="+mn-cs"/>
              </a:rPr>
              <a:t> the local </a:t>
            </a:r>
            <a:r>
              <a:rPr lang="en-US" sz="1200" kern="1200" dirty="0" err="1">
                <a:solidFill>
                  <a:schemeClr val="tx1"/>
                </a:solidFill>
                <a:effectLst/>
                <a:latin typeface="+mn-lt"/>
                <a:ea typeface="+mn-ea"/>
                <a:cs typeface="+mn-cs"/>
              </a:rPr>
              <a:t>neighbords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-BNN have been also used in other such as computer vision. They learn binary representation and binarize weights of layers to alleviate the </a:t>
            </a:r>
            <a:r>
              <a:rPr lang="en-US" sz="1200" kern="1200" dirty="0" err="1">
                <a:solidFill>
                  <a:schemeClr val="tx1"/>
                </a:solidFill>
                <a:effectLst/>
                <a:latin typeface="+mn-lt"/>
                <a:ea typeface="+mn-ea"/>
                <a:cs typeface="+mn-cs"/>
              </a:rPr>
              <a:t>computional</a:t>
            </a:r>
            <a:r>
              <a:rPr lang="en-US" sz="1200" kern="1200" dirty="0">
                <a:solidFill>
                  <a:schemeClr val="tx1"/>
                </a:solidFill>
                <a:effectLst/>
                <a:latin typeface="+mn-lt"/>
                <a:ea typeface="+mn-ea"/>
                <a:cs typeface="+mn-cs"/>
              </a:rPr>
              <a:t> and space constraints. So we can adopt this type of approaches for GNN.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74</a:t>
            </a:fld>
            <a:endParaRPr lang="en-US"/>
          </a:p>
        </p:txBody>
      </p:sp>
    </p:spTree>
    <p:extLst>
      <p:ext uri="{BB962C8B-B14F-4D97-AF65-F5344CB8AC3E}">
        <p14:creationId xmlns:p14="http://schemas.microsoft.com/office/powerpoint/2010/main" val="13189511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76</a:t>
            </a:fld>
            <a:endParaRPr lang="en-US"/>
          </a:p>
        </p:txBody>
      </p:sp>
    </p:spTree>
    <p:extLst>
      <p:ext uri="{BB962C8B-B14F-4D97-AF65-F5344CB8AC3E}">
        <p14:creationId xmlns:p14="http://schemas.microsoft.com/office/powerpoint/2010/main" val="9626267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77</a:t>
            </a:fld>
            <a:endParaRPr lang="en-US"/>
          </a:p>
        </p:txBody>
      </p:sp>
    </p:spTree>
    <p:extLst>
      <p:ext uri="{BB962C8B-B14F-4D97-AF65-F5344CB8AC3E}">
        <p14:creationId xmlns:p14="http://schemas.microsoft.com/office/powerpoint/2010/main" val="4203433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79</a:t>
            </a:fld>
            <a:endParaRPr lang="en-US"/>
          </a:p>
        </p:txBody>
      </p:sp>
    </p:spTree>
    <p:extLst>
      <p:ext uri="{BB962C8B-B14F-4D97-AF65-F5344CB8AC3E}">
        <p14:creationId xmlns:p14="http://schemas.microsoft.com/office/powerpoint/2010/main" val="41320276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80</a:t>
            </a:fld>
            <a:endParaRPr lang="en-US"/>
          </a:p>
        </p:txBody>
      </p:sp>
    </p:spTree>
    <p:extLst>
      <p:ext uri="{BB962C8B-B14F-4D97-AF65-F5344CB8AC3E}">
        <p14:creationId xmlns:p14="http://schemas.microsoft.com/office/powerpoint/2010/main" val="862303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81</a:t>
            </a:fld>
            <a:endParaRPr lang="en-US"/>
          </a:p>
        </p:txBody>
      </p:sp>
    </p:spTree>
    <p:extLst>
      <p:ext uri="{BB962C8B-B14F-4D97-AF65-F5344CB8AC3E}">
        <p14:creationId xmlns:p14="http://schemas.microsoft.com/office/powerpoint/2010/main" val="3562237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83</a:t>
            </a:fld>
            <a:endParaRPr lang="en-US"/>
          </a:p>
        </p:txBody>
      </p:sp>
    </p:spTree>
    <p:extLst>
      <p:ext uri="{BB962C8B-B14F-4D97-AF65-F5344CB8AC3E}">
        <p14:creationId xmlns:p14="http://schemas.microsoft.com/office/powerpoint/2010/main" val="23722306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84</a:t>
            </a:fld>
            <a:endParaRPr lang="en-US"/>
          </a:p>
        </p:txBody>
      </p:sp>
    </p:spTree>
    <p:extLst>
      <p:ext uri="{BB962C8B-B14F-4D97-AF65-F5344CB8AC3E}">
        <p14:creationId xmlns:p14="http://schemas.microsoft.com/office/powerpoint/2010/main" val="15284187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use the Stochastic Block Model to construct graphs that consist of three clusters A, B and C, each one consists of </a:t>
            </a:r>
            <a:r>
              <a:rPr lang="en-US" sz="1200" kern="1200" dirty="0" err="1">
                <a:solidFill>
                  <a:schemeClr val="tx1"/>
                </a:solidFill>
                <a:effectLst/>
                <a:latin typeface="+mn-lt"/>
                <a:ea typeface="+mn-ea"/>
                <a:cs typeface="+mn-cs"/>
              </a:rPr>
              <a:t>thosound</a:t>
            </a:r>
            <a:r>
              <a:rPr lang="en-US" sz="1200" kern="1200" dirty="0">
                <a:solidFill>
                  <a:schemeClr val="tx1"/>
                </a:solidFill>
                <a:effectLst/>
                <a:latin typeface="+mn-lt"/>
                <a:ea typeface="+mn-ea"/>
                <a:cs typeface="+mn-cs"/>
              </a:rPr>
              <a:t> nodes.</a:t>
            </a:r>
          </a:p>
          <a:p>
            <a:pPr marL="171450" indent="-171450">
              <a:buFontTx/>
              <a:buChar char="-"/>
            </a:pPr>
            <a:r>
              <a:rPr lang="en-US" sz="1200" kern="1200" dirty="0">
                <a:solidFill>
                  <a:schemeClr val="tx1"/>
                </a:solidFill>
                <a:effectLst/>
                <a:latin typeface="+mn-lt"/>
                <a:ea typeface="+mn-ea"/>
                <a:cs typeface="+mn-cs"/>
              </a:rPr>
              <a:t>The cluster structure of G3 is the most obvious one and G2 has clearer clustering structure.</a:t>
            </a:r>
          </a:p>
          <a:p>
            <a:pPr marL="171450" indent="-171450">
              <a:buFontTx/>
              <a:buChar char="-"/>
            </a:pPr>
            <a:r>
              <a:rPr lang="en-US" sz="1200" kern="1200" dirty="0">
                <a:solidFill>
                  <a:schemeClr val="tx1"/>
                </a:solidFill>
                <a:effectLst/>
                <a:latin typeface="+mn-lt"/>
                <a:ea typeface="+mn-ea"/>
                <a:cs typeface="+mn-cs"/>
              </a:rPr>
              <a:t>The table provides the Micro-F1 scores for different walk lengths on the graphs with 40% of the datasets used as training set.</a:t>
            </a:r>
          </a:p>
          <a:p>
            <a:pPr marL="171450" indent="-171450">
              <a:buFontTx/>
              <a:buChar char="-"/>
            </a:pPr>
            <a:r>
              <a:rPr lang="en-US" sz="1200" kern="1200" dirty="0">
                <a:solidFill>
                  <a:schemeClr val="tx1"/>
                </a:solidFill>
                <a:effectLst/>
                <a:latin typeface="+mn-lt"/>
                <a:ea typeface="+mn-ea"/>
                <a:cs typeface="+mn-cs"/>
              </a:rPr>
              <a:t>TNE-Louvain is the best performing instance. It detects good modularity communities from the graph structure itself, and thus, contrary to </a:t>
            </a:r>
            <a:r>
              <a:rPr lang="en-US" sz="1200" kern="1200" dirty="0" err="1">
                <a:solidFill>
                  <a:schemeClr val="tx1"/>
                </a:solidFill>
                <a:effectLst/>
                <a:latin typeface="+mn-lt"/>
                <a:ea typeface="+mn-ea"/>
                <a:cs typeface="+mn-cs"/>
              </a:rPr>
              <a:t>TNEGlda</a:t>
            </a:r>
            <a:r>
              <a:rPr lang="en-US" sz="1200" kern="1200" dirty="0">
                <a:solidFill>
                  <a:schemeClr val="tx1"/>
                </a:solidFill>
                <a:effectLst/>
                <a:latin typeface="+mn-lt"/>
                <a:ea typeface="+mn-ea"/>
                <a:cs typeface="+mn-cs"/>
              </a:rPr>
              <a:t> and TNE-</a:t>
            </a:r>
            <a:r>
              <a:rPr lang="en-US" sz="1200" kern="1200" dirty="0" err="1">
                <a:solidFill>
                  <a:schemeClr val="tx1"/>
                </a:solidFill>
                <a:effectLst/>
                <a:latin typeface="+mn-lt"/>
                <a:ea typeface="+mn-ea"/>
                <a:cs typeface="+mn-cs"/>
              </a:rPr>
              <a:t>Ghmm</a:t>
            </a: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It does not rely on the the generated random walk sequences.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85</a:t>
            </a:fld>
            <a:endParaRPr lang="en-US"/>
          </a:p>
        </p:txBody>
      </p:sp>
    </p:spTree>
    <p:extLst>
      <p:ext uri="{BB962C8B-B14F-4D97-AF65-F5344CB8AC3E}">
        <p14:creationId xmlns:p14="http://schemas.microsoft.com/office/powerpoint/2010/main" val="21914580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86</a:t>
            </a:fld>
            <a:endParaRPr lang="en-US"/>
          </a:p>
        </p:txBody>
      </p:sp>
    </p:spTree>
    <p:extLst>
      <p:ext uri="{BB962C8B-B14F-4D97-AF65-F5344CB8AC3E}">
        <p14:creationId xmlns:p14="http://schemas.microsoft.com/office/powerpoint/2010/main" val="363022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a window</a:t>
            </a:r>
          </a:p>
        </p:txBody>
      </p:sp>
      <p:sp>
        <p:nvSpPr>
          <p:cNvPr id="4" name="Slide Number Placeholder 3"/>
          <p:cNvSpPr>
            <a:spLocks noGrp="1"/>
          </p:cNvSpPr>
          <p:nvPr>
            <p:ph type="sldNum" sz="quarter" idx="5"/>
          </p:nvPr>
        </p:nvSpPr>
        <p:spPr/>
        <p:txBody>
          <a:bodyPr/>
          <a:lstStyle/>
          <a:p>
            <a:fld id="{C50636CC-54F0-8A49-BD87-2DAC4E8692E2}" type="slidenum">
              <a:rPr lang="en-US" smtClean="0"/>
              <a:t>10</a:t>
            </a:fld>
            <a:endParaRPr lang="en-US"/>
          </a:p>
        </p:txBody>
      </p:sp>
    </p:spTree>
    <p:extLst>
      <p:ext uri="{BB962C8B-B14F-4D97-AF65-F5344CB8AC3E}">
        <p14:creationId xmlns:p14="http://schemas.microsoft.com/office/powerpoint/2010/main" val="36152576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study the influence of window size on </a:t>
            </a:r>
            <a:r>
              <a:rPr lang="en-US" dirty="0" err="1"/>
              <a:t>Citesieer</a:t>
            </a:r>
            <a:r>
              <a:rPr lang="en-US" dirty="0"/>
              <a:t> network</a:t>
            </a:r>
          </a:p>
        </p:txBody>
      </p:sp>
      <p:sp>
        <p:nvSpPr>
          <p:cNvPr id="4" name="Slide Number Placeholder 3"/>
          <p:cNvSpPr>
            <a:spLocks noGrp="1"/>
          </p:cNvSpPr>
          <p:nvPr>
            <p:ph type="sldNum" sz="quarter" idx="5"/>
          </p:nvPr>
        </p:nvSpPr>
        <p:spPr/>
        <p:txBody>
          <a:bodyPr/>
          <a:lstStyle/>
          <a:p>
            <a:fld id="{C50636CC-54F0-8A49-BD87-2DAC4E8692E2}" type="slidenum">
              <a:rPr lang="en-US" smtClean="0"/>
              <a:t>88</a:t>
            </a:fld>
            <a:endParaRPr lang="en-US"/>
          </a:p>
        </p:txBody>
      </p:sp>
    </p:spTree>
    <p:extLst>
      <p:ext uri="{BB962C8B-B14F-4D97-AF65-F5344CB8AC3E}">
        <p14:creationId xmlns:p14="http://schemas.microsoft.com/office/powerpoint/2010/main" val="24272550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performed various </a:t>
            </a:r>
            <a:r>
              <a:rPr lang="en-US" dirty="0" err="1"/>
              <a:t>sensitivy</a:t>
            </a:r>
            <a:r>
              <a:rPr lang="en-US" dirty="0"/>
              <a:t> for EFGE instances.</a:t>
            </a:r>
          </a:p>
          <a:p>
            <a:r>
              <a:rPr lang="en-US" dirty="0"/>
              <a:t>In this figure, we examined the influence of the representation size on </a:t>
            </a:r>
            <a:r>
              <a:rPr lang="en-US" dirty="0" err="1"/>
              <a:t>Citeseer</a:t>
            </a:r>
            <a:r>
              <a:rPr lang="en-US" dirty="0"/>
              <a:t> network for varying training ratios.</a:t>
            </a:r>
          </a:p>
          <a:p>
            <a:r>
              <a:rPr lang="en-US" dirty="0"/>
              <a:t>As you see, we have similar trends for all EFGE variants and we observe an increase in the classification performance of the models depending on the </a:t>
            </a:r>
            <a:r>
              <a:rPr lang="en-US" dirty="0" err="1"/>
              <a:t>embdding</a:t>
            </a:r>
            <a:r>
              <a:rPr lang="en-US" dirty="0"/>
              <a:t> size.</a:t>
            </a:r>
          </a:p>
        </p:txBody>
      </p:sp>
      <p:sp>
        <p:nvSpPr>
          <p:cNvPr id="4" name="Slide Number Placeholder 3"/>
          <p:cNvSpPr>
            <a:spLocks noGrp="1"/>
          </p:cNvSpPr>
          <p:nvPr>
            <p:ph type="sldNum" sz="quarter" idx="5"/>
          </p:nvPr>
        </p:nvSpPr>
        <p:spPr/>
        <p:txBody>
          <a:bodyPr/>
          <a:lstStyle/>
          <a:p>
            <a:fld id="{C50636CC-54F0-8A49-BD87-2DAC4E8692E2}" type="slidenum">
              <a:rPr lang="en-US" smtClean="0"/>
              <a:t>89</a:t>
            </a:fld>
            <a:endParaRPr lang="en-US"/>
          </a:p>
        </p:txBody>
      </p:sp>
    </p:spTree>
    <p:extLst>
      <p:ext uri="{BB962C8B-B14F-4D97-AF65-F5344CB8AC3E}">
        <p14:creationId xmlns:p14="http://schemas.microsoft.com/office/powerpoint/2010/main" val="8295549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90</a:t>
            </a:fld>
            <a:endParaRPr lang="en-US"/>
          </a:p>
        </p:txBody>
      </p:sp>
    </p:spTree>
    <p:extLst>
      <p:ext uri="{BB962C8B-B14F-4D97-AF65-F5344CB8AC3E}">
        <p14:creationId xmlns:p14="http://schemas.microsoft.com/office/powerpoint/2010/main" val="38089010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use two universal kernels: gaussian, Schoenberg</a:t>
            </a:r>
          </a:p>
          <a:p>
            <a:pPr marL="171450" indent="-171450">
              <a:buFontTx/>
              <a:buChar char="-"/>
            </a:pPr>
            <a:r>
              <a:rPr lang="en-US" dirty="0"/>
              <a:t>A property of feature maps is that Every feature map of a universal kernel is injective so we can always find a unique element in the input space.</a:t>
            </a:r>
          </a:p>
          <a:p>
            <a:pPr marL="171450" indent="-171450">
              <a:buFontTx/>
              <a:buChar char="-"/>
            </a:pPr>
            <a:r>
              <a:rPr lang="en-US" dirty="0"/>
              <a:t>By proposition proposed by the paper of Ingo </a:t>
            </a:r>
            <a:r>
              <a:rPr lang="en-US" dirty="0" err="1"/>
              <a:t>Steinward</a:t>
            </a:r>
            <a:r>
              <a:rPr lang="en-US" dirty="0"/>
              <a:t>, we can find an approximate decomposition embedding matrices.</a:t>
            </a:r>
          </a:p>
        </p:txBody>
      </p:sp>
      <p:sp>
        <p:nvSpPr>
          <p:cNvPr id="4" name="Slide Number Placeholder 3"/>
          <p:cNvSpPr>
            <a:spLocks noGrp="1"/>
          </p:cNvSpPr>
          <p:nvPr>
            <p:ph type="sldNum" sz="quarter" idx="5"/>
          </p:nvPr>
        </p:nvSpPr>
        <p:spPr/>
        <p:txBody>
          <a:bodyPr/>
          <a:lstStyle/>
          <a:p>
            <a:fld id="{C50636CC-54F0-8A49-BD87-2DAC4E8692E2}" type="slidenum">
              <a:rPr lang="en-US" smtClean="0"/>
              <a:t>91</a:t>
            </a:fld>
            <a:endParaRPr lang="en-US"/>
          </a:p>
        </p:txBody>
      </p:sp>
    </p:spTree>
    <p:extLst>
      <p:ext uri="{BB962C8B-B14F-4D97-AF65-F5344CB8AC3E}">
        <p14:creationId xmlns:p14="http://schemas.microsoft.com/office/powerpoint/2010/main" val="33809519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92</a:t>
            </a:fld>
            <a:endParaRPr lang="en-US"/>
          </a:p>
        </p:txBody>
      </p:sp>
    </p:spTree>
    <p:extLst>
      <p:ext uri="{BB962C8B-B14F-4D97-AF65-F5344CB8AC3E}">
        <p14:creationId xmlns:p14="http://schemas.microsoft.com/office/powerpoint/2010/main" val="11667581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kernel parameters have the parameters sigma, we examine the influence of them on the </a:t>
            </a:r>
            <a:r>
              <a:rPr lang="en-US" dirty="0" err="1"/>
              <a:t>Citeseer</a:t>
            </a:r>
            <a:r>
              <a:rPr lang="en-US" dirty="0"/>
              <a:t> network.</a:t>
            </a:r>
          </a:p>
        </p:txBody>
      </p:sp>
      <p:sp>
        <p:nvSpPr>
          <p:cNvPr id="4" name="Slide Number Placeholder 3"/>
          <p:cNvSpPr>
            <a:spLocks noGrp="1"/>
          </p:cNvSpPr>
          <p:nvPr>
            <p:ph type="sldNum" sz="quarter" idx="5"/>
          </p:nvPr>
        </p:nvSpPr>
        <p:spPr/>
        <p:txBody>
          <a:bodyPr/>
          <a:lstStyle/>
          <a:p>
            <a:fld id="{C50636CC-54F0-8A49-BD87-2DAC4E8692E2}" type="slidenum">
              <a:rPr lang="en-US" smtClean="0"/>
              <a:t>93</a:t>
            </a:fld>
            <a:endParaRPr lang="en-US"/>
          </a:p>
        </p:txBody>
      </p:sp>
    </p:spTree>
    <p:extLst>
      <p:ext uri="{BB962C8B-B14F-4D97-AF65-F5344CB8AC3E}">
        <p14:creationId xmlns:p14="http://schemas.microsoft.com/office/powerpoint/2010/main" val="32524208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94</a:t>
            </a:fld>
            <a:endParaRPr lang="en-US"/>
          </a:p>
        </p:txBody>
      </p:sp>
    </p:spTree>
    <p:extLst>
      <p:ext uri="{BB962C8B-B14F-4D97-AF65-F5344CB8AC3E}">
        <p14:creationId xmlns:p14="http://schemas.microsoft.com/office/powerpoint/2010/main" val="29966826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compare the approaches for 50% training ratios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For each network, we report the score of the baseline method performing the best—so, the chosen baseline model might differ depending on the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a:t>
            </a:r>
            <a:r>
              <a:rPr lang="en-US" sz="1200" kern="1200" dirty="0" err="1">
                <a:solidFill>
                  <a:schemeClr val="tx1"/>
                </a:solidFill>
                <a:effectLst/>
                <a:latin typeface="+mn-lt"/>
                <a:ea typeface="+mn-ea"/>
                <a:cs typeface="+mn-cs"/>
              </a:rPr>
              <a:t>ican</a:t>
            </a:r>
            <a:r>
              <a:rPr lang="en-US" sz="1200" kern="1200" dirty="0">
                <a:solidFill>
                  <a:schemeClr val="tx1"/>
                </a:solidFill>
                <a:effectLst/>
                <a:latin typeface="+mn-lt"/>
                <a:ea typeface="+mn-ea"/>
                <a:cs typeface="+mn-cs"/>
              </a:rPr>
              <a:t> see the variants of the EFGE model is the best performing approach on </a:t>
            </a:r>
            <a:r>
              <a:rPr lang="en-US" sz="1200" kern="1200" dirty="0" err="1">
                <a:solidFill>
                  <a:schemeClr val="tx1"/>
                </a:solidFill>
                <a:effectLst/>
                <a:latin typeface="+mn-lt"/>
                <a:ea typeface="+mn-ea"/>
                <a:cs typeface="+mn-cs"/>
              </a:rPr>
              <a:t>Citeseer</a:t>
            </a:r>
            <a:r>
              <a:rPr lang="en-US" sz="1200" kern="1200" dirty="0">
                <a:solidFill>
                  <a:schemeClr val="tx1"/>
                </a:solidFill>
                <a:effectLst/>
                <a:latin typeface="+mn-lt"/>
                <a:ea typeface="+mn-ea"/>
                <a:cs typeface="+mn-cs"/>
              </a:rPr>
              <a:t> and DBLP and it is the second best for Cora and PPI</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95</a:t>
            </a:fld>
            <a:endParaRPr lang="en-US"/>
          </a:p>
        </p:txBody>
      </p:sp>
    </p:spTree>
    <p:extLst>
      <p:ext uri="{BB962C8B-B14F-4D97-AF65-F5344CB8AC3E}">
        <p14:creationId xmlns:p14="http://schemas.microsoft.com/office/powerpoint/2010/main" val="23370386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compare the approaches for 50% training ratios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For each network, we report the score of the baseline method performing the best—so, the chosen baseline model might differ depending on the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a:t>
            </a:r>
            <a:r>
              <a:rPr lang="en-US" sz="1200" kern="1200" dirty="0" err="1">
                <a:solidFill>
                  <a:schemeClr val="tx1"/>
                </a:solidFill>
                <a:effectLst/>
                <a:latin typeface="+mn-lt"/>
                <a:ea typeface="+mn-ea"/>
                <a:cs typeface="+mn-cs"/>
              </a:rPr>
              <a:t>ican</a:t>
            </a:r>
            <a:r>
              <a:rPr lang="en-US" sz="1200" kern="1200" dirty="0">
                <a:solidFill>
                  <a:schemeClr val="tx1"/>
                </a:solidFill>
                <a:effectLst/>
                <a:latin typeface="+mn-lt"/>
                <a:ea typeface="+mn-ea"/>
                <a:cs typeface="+mn-cs"/>
              </a:rPr>
              <a:t> see the variants of the EFGE model is the best performing approach on </a:t>
            </a:r>
            <a:r>
              <a:rPr lang="en-US" sz="1200" kern="1200" dirty="0" err="1">
                <a:solidFill>
                  <a:schemeClr val="tx1"/>
                </a:solidFill>
                <a:effectLst/>
                <a:latin typeface="+mn-lt"/>
                <a:ea typeface="+mn-ea"/>
                <a:cs typeface="+mn-cs"/>
              </a:rPr>
              <a:t>Citeseer</a:t>
            </a:r>
            <a:r>
              <a:rPr lang="en-US" sz="1200" kern="1200" dirty="0">
                <a:solidFill>
                  <a:schemeClr val="tx1"/>
                </a:solidFill>
                <a:effectLst/>
                <a:latin typeface="+mn-lt"/>
                <a:ea typeface="+mn-ea"/>
                <a:cs typeface="+mn-cs"/>
              </a:rPr>
              <a:t> and DBLP and it is the second best for Cora and PPI</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96</a:t>
            </a:fld>
            <a:endParaRPr lang="en-US"/>
          </a:p>
        </p:txBody>
      </p:sp>
    </p:spTree>
    <p:extLst>
      <p:ext uri="{BB962C8B-B14F-4D97-AF65-F5344CB8AC3E}">
        <p14:creationId xmlns:p14="http://schemas.microsoft.com/office/powerpoint/2010/main" val="11445700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compare the approaches for 50% training ratios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For each network, we report the score of the baseline method performing the best—so, the chosen baseline model might differ depending on the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a:t>
            </a:r>
            <a:r>
              <a:rPr lang="en-US" sz="1200" kern="1200" dirty="0" err="1">
                <a:solidFill>
                  <a:schemeClr val="tx1"/>
                </a:solidFill>
                <a:effectLst/>
                <a:latin typeface="+mn-lt"/>
                <a:ea typeface="+mn-ea"/>
                <a:cs typeface="+mn-cs"/>
              </a:rPr>
              <a:t>ican</a:t>
            </a:r>
            <a:r>
              <a:rPr lang="en-US" sz="1200" kern="1200" dirty="0">
                <a:solidFill>
                  <a:schemeClr val="tx1"/>
                </a:solidFill>
                <a:effectLst/>
                <a:latin typeface="+mn-lt"/>
                <a:ea typeface="+mn-ea"/>
                <a:cs typeface="+mn-cs"/>
              </a:rPr>
              <a:t> see the variants of the EFGE model is the best performing approach on </a:t>
            </a:r>
            <a:r>
              <a:rPr lang="en-US" sz="1200" kern="1200" dirty="0" err="1">
                <a:solidFill>
                  <a:schemeClr val="tx1"/>
                </a:solidFill>
                <a:effectLst/>
                <a:latin typeface="+mn-lt"/>
                <a:ea typeface="+mn-ea"/>
                <a:cs typeface="+mn-cs"/>
              </a:rPr>
              <a:t>Citeseer</a:t>
            </a:r>
            <a:r>
              <a:rPr lang="en-US" sz="1200" kern="1200" dirty="0">
                <a:solidFill>
                  <a:schemeClr val="tx1"/>
                </a:solidFill>
                <a:effectLst/>
                <a:latin typeface="+mn-lt"/>
                <a:ea typeface="+mn-ea"/>
                <a:cs typeface="+mn-cs"/>
              </a:rPr>
              <a:t> and DBLP and it is the second best for Cora and PPI</a:t>
            </a:r>
          </a:p>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97</a:t>
            </a:fld>
            <a:endParaRPr lang="en-US"/>
          </a:p>
        </p:txBody>
      </p:sp>
    </p:spTree>
    <p:extLst>
      <p:ext uri="{BB962C8B-B14F-4D97-AF65-F5344CB8AC3E}">
        <p14:creationId xmlns:p14="http://schemas.microsoft.com/office/powerpoint/2010/main" val="396661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surrounding nodes around the center construct context set of the center node.</a:t>
            </a:r>
          </a:p>
          <a:p>
            <a:endParaRPr lang="en-US" dirty="0"/>
          </a:p>
          <a:p>
            <a:r>
              <a:rPr lang="en-US" dirty="0"/>
              <a:t>+ Then we learn representation by maximizing the co-occurrence probabilities of center and context nodes by inspiring from </a:t>
            </a:r>
            <a:r>
              <a:rPr lang="en-US" dirty="0" err="1"/>
              <a:t>SkipGram</a:t>
            </a:r>
            <a:r>
              <a:rPr lang="en-US" dirty="0"/>
              <a:t>.</a:t>
            </a:r>
          </a:p>
        </p:txBody>
      </p:sp>
      <p:sp>
        <p:nvSpPr>
          <p:cNvPr id="4" name="Slide Number Placeholder 3"/>
          <p:cNvSpPr>
            <a:spLocks noGrp="1"/>
          </p:cNvSpPr>
          <p:nvPr>
            <p:ph type="sldNum" sz="quarter" idx="5"/>
          </p:nvPr>
        </p:nvSpPr>
        <p:spPr/>
        <p:txBody>
          <a:bodyPr/>
          <a:lstStyle/>
          <a:p>
            <a:fld id="{C50636CC-54F0-8A49-BD87-2DAC4E8692E2}" type="slidenum">
              <a:rPr lang="en-US" smtClean="0"/>
              <a:t>11</a:t>
            </a:fld>
            <a:endParaRPr lang="en-US"/>
          </a:p>
        </p:txBody>
      </p:sp>
    </p:spTree>
    <p:extLst>
      <p:ext uri="{BB962C8B-B14F-4D97-AF65-F5344CB8AC3E}">
        <p14:creationId xmlns:p14="http://schemas.microsoft.com/office/powerpoint/2010/main" val="17344693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kern="1200" dirty="0">
                <a:solidFill>
                  <a:schemeClr val="tx1"/>
                </a:solidFill>
                <a:effectLst/>
                <a:latin typeface="+mn-lt"/>
                <a:ea typeface="+mn-ea"/>
                <a:cs typeface="+mn-cs"/>
              </a:rPr>
              <a:t>For each network, we report the score of the baseline method performing the best—so, the chosen baseline model might differ depending on the dataset.</a:t>
            </a:r>
          </a:p>
          <a:p>
            <a:endParaRPr lang="en-US" dirty="0"/>
          </a:p>
          <a:p>
            <a:r>
              <a:rPr lang="en-US" dirty="0"/>
              <a:t>-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KernelNE</a:t>
            </a:r>
            <a:r>
              <a:rPr lang="en-US" sz="1200" kern="1200" dirty="0">
                <a:solidFill>
                  <a:schemeClr val="tx1"/>
                </a:solidFill>
                <a:effectLst/>
                <a:latin typeface="+mn-lt"/>
                <a:ea typeface="+mn-ea"/>
                <a:cs typeface="+mn-cs"/>
              </a:rPr>
              <a:t>-Sch and </a:t>
            </a:r>
            <a:r>
              <a:rPr lang="en-US" sz="1200" kern="1200" dirty="0" err="1">
                <a:solidFill>
                  <a:schemeClr val="tx1"/>
                </a:solidFill>
                <a:effectLst/>
                <a:latin typeface="+mn-lt"/>
                <a:ea typeface="+mn-ea"/>
                <a:cs typeface="+mn-cs"/>
              </a:rPr>
              <a:t>MKernelNE</a:t>
            </a:r>
            <a:r>
              <a:rPr lang="en-US" sz="1200" kern="1200" dirty="0">
                <a:solidFill>
                  <a:schemeClr val="tx1"/>
                </a:solidFill>
                <a:effectLst/>
                <a:latin typeface="+mn-lt"/>
                <a:ea typeface="+mn-ea"/>
                <a:cs typeface="+mn-cs"/>
              </a:rPr>
              <a:t>-Gauss variants show good performance—being the best performing models over the four networks.</a:t>
            </a:r>
          </a:p>
          <a:p>
            <a:r>
              <a:rPr lang="en-US" dirty="0"/>
              <a:t>- </a:t>
            </a:r>
          </a:p>
        </p:txBody>
      </p:sp>
      <p:sp>
        <p:nvSpPr>
          <p:cNvPr id="4" name="Slide Number Placeholder 3"/>
          <p:cNvSpPr>
            <a:spLocks noGrp="1"/>
          </p:cNvSpPr>
          <p:nvPr>
            <p:ph type="sldNum" sz="quarter" idx="5"/>
          </p:nvPr>
        </p:nvSpPr>
        <p:spPr/>
        <p:txBody>
          <a:bodyPr/>
          <a:lstStyle/>
          <a:p>
            <a:fld id="{C50636CC-54F0-8A49-BD87-2DAC4E8692E2}" type="slidenum">
              <a:rPr lang="en-US" smtClean="0"/>
              <a:t>98</a:t>
            </a:fld>
            <a:endParaRPr lang="en-US"/>
          </a:p>
        </p:txBody>
      </p:sp>
    </p:spTree>
    <p:extLst>
      <p:ext uri="{BB962C8B-B14F-4D97-AF65-F5344CB8AC3E}">
        <p14:creationId xmlns:p14="http://schemas.microsoft.com/office/powerpoint/2010/main" val="15104325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99</a:t>
            </a:fld>
            <a:endParaRPr lang="en-US"/>
          </a:p>
        </p:txBody>
      </p:sp>
    </p:spTree>
    <p:extLst>
      <p:ext uri="{BB962C8B-B14F-4D97-AF65-F5344CB8AC3E}">
        <p14:creationId xmlns:p14="http://schemas.microsoft.com/office/powerpoint/2010/main" val="8086405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examined the influence of model parameters on the </a:t>
            </a:r>
            <a:r>
              <a:rPr lang="en-US" dirty="0" err="1"/>
              <a:t>cora</a:t>
            </a:r>
            <a:r>
              <a:rPr lang="en-US" dirty="0"/>
              <a:t> network</a:t>
            </a:r>
          </a:p>
          <a:p>
            <a:pPr marL="171450" indent="-171450">
              <a:buFontTx/>
              <a:buChar char="-"/>
            </a:pPr>
            <a:r>
              <a:rPr lang="en-US" dirty="0"/>
              <a:t>For the walk length size, we observe increase in the performance of the algorithm especially for small training ratios.</a:t>
            </a:r>
          </a:p>
          <a:p>
            <a:pPr marL="171450" indent="-171450">
              <a:buFontTx/>
              <a:buChar char="-"/>
            </a:pPr>
            <a:r>
              <a:rPr lang="en-US" dirty="0"/>
              <a:t>For importance, we have good scores around 2 and in the experiments we set it to 1 for the simplicity.</a:t>
            </a:r>
          </a:p>
          <a:p>
            <a:pPr marL="171450" indent="-171450">
              <a:buFontTx/>
              <a:buChar char="-"/>
            </a:pPr>
            <a:r>
              <a:rPr lang="en-US" dirty="0"/>
              <a:t>For the dimension size, we have high scores for the dimension size around 2 to the power of thirteen.</a:t>
            </a:r>
          </a:p>
        </p:txBody>
      </p:sp>
      <p:sp>
        <p:nvSpPr>
          <p:cNvPr id="4" name="Slide Number Placeholder 3"/>
          <p:cNvSpPr>
            <a:spLocks noGrp="1"/>
          </p:cNvSpPr>
          <p:nvPr>
            <p:ph type="sldNum" sz="quarter" idx="5"/>
          </p:nvPr>
        </p:nvSpPr>
        <p:spPr/>
        <p:txBody>
          <a:bodyPr/>
          <a:lstStyle/>
          <a:p>
            <a:fld id="{C50636CC-54F0-8A49-BD87-2DAC4E8692E2}" type="slidenum">
              <a:rPr lang="en-US" smtClean="0"/>
              <a:t>100</a:t>
            </a:fld>
            <a:endParaRPr lang="en-US"/>
          </a:p>
        </p:txBody>
      </p:sp>
    </p:spTree>
    <p:extLst>
      <p:ext uri="{BB962C8B-B14F-4D97-AF65-F5344CB8AC3E}">
        <p14:creationId xmlns:p14="http://schemas.microsoft.com/office/powerpoint/2010/main" val="15737893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636CC-54F0-8A49-BD87-2DAC4E8692E2}" type="slidenum">
              <a:rPr lang="en-US" smtClean="0"/>
              <a:t>101</a:t>
            </a:fld>
            <a:endParaRPr lang="en-US"/>
          </a:p>
        </p:txBody>
      </p:sp>
    </p:spTree>
    <p:extLst>
      <p:ext uri="{BB962C8B-B14F-4D97-AF65-F5344CB8AC3E}">
        <p14:creationId xmlns:p14="http://schemas.microsoft.com/office/powerpoint/2010/main" val="215372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C3C32D-4903-444E-83B0-AB4B4D5AFE7E}" type="datetime1">
              <a:rPr lang="en-US" smtClean="0"/>
              <a:t>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01782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561DA6-F825-BF41-9965-6385B61B520A}" type="datetime1">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4043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C1736-55E0-494C-8ED9-915EF941490B}" type="datetime1">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0681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3D60C-EF67-E44E-A855-FEC211CD7154}" type="datetime1">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057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CC6C79-39DF-904C-8AAF-EDAF6E71AE80}" type="datetime1">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5835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FECDFB-9139-DD44-9911-9FD4CF3707C0}" type="datetime1">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405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04F7F7-EB0C-7641-9EEA-D3E796D4FE6D}" type="datetime1">
              <a:rPr lang="en-US" smtClean="0"/>
              <a:t>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946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DF6DD5-D324-E647-838B-CA8846D8CAC5}" type="datetime1">
              <a:rPr lang="en-US" smtClean="0"/>
              <a:t>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305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DA051-AFB7-1E47-A67B-36A2C3610466}" type="datetime1">
              <a:rPr lang="en-US" smtClean="0"/>
              <a:t>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1400">
                <a:latin typeface="Palatino" pitchFamily="2" charset="77"/>
                <a:ea typeface="Palatino" pitchFamily="2" charset="77"/>
              </a:defRPr>
            </a:lvl1pPr>
          </a:lstStyle>
          <a:p>
            <a:fld id="{B2DC25EE-239B-4C5F-AAD1-255A7D5F1EE2}" type="slidenum">
              <a:rPr lang="en-US" smtClean="0"/>
              <a:pPr/>
              <a:t>‹#›</a:t>
            </a:fld>
            <a:endParaRPr lang="en-US" dirty="0"/>
          </a:p>
        </p:txBody>
      </p:sp>
    </p:spTree>
    <p:extLst>
      <p:ext uri="{BB962C8B-B14F-4D97-AF65-F5344CB8AC3E}">
        <p14:creationId xmlns:p14="http://schemas.microsoft.com/office/powerpoint/2010/main" val="913460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46F9D5-25BD-DD44-B1FD-E455600B8768}" type="datetime1">
              <a:rPr lang="en-US" smtClean="0"/>
              <a:t>4/20/21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034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BDFA07-1C44-9948-8A27-7AFEFCD1C565}" type="datetime1">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9073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17E65-FC79-4B41-80F0-C4677CB0FD3C}" type="datetime1">
              <a:rPr lang="en-US" smtClean="0"/>
              <a:t>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86362332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0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101.xml.rels><?xml version="1.0" encoding="UTF-8" standalone="yes"?>
<Relationships xmlns="http://schemas.openxmlformats.org/package/2006/relationships"><Relationship Id="rId3" Type="http://schemas.openxmlformats.org/officeDocument/2006/relationships/image" Target="../media/image137.emf"/><Relationship Id="rId7" Type="http://schemas.openxmlformats.org/officeDocument/2006/relationships/image" Target="../media/image89.emf"/><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88.emf"/><Relationship Id="rId4" Type="http://schemas.openxmlformats.org/officeDocument/2006/relationships/image" Target="../media/image138.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20.emf"/><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7.xml"/><Relationship Id="rId11" Type="http://schemas.openxmlformats.org/officeDocument/2006/relationships/image" Target="../media/image36.emf"/><Relationship Id="rId5" Type="http://schemas.openxmlformats.org/officeDocument/2006/relationships/image" Target="../media/image34.emf"/><Relationship Id="rId10" Type="http://schemas.openxmlformats.org/officeDocument/2006/relationships/image" Target="../media/image35.emf"/><Relationship Id="rId4" Type="http://schemas.openxmlformats.org/officeDocument/2006/relationships/image" Target="../media/image33.emf"/><Relationship Id="rId9" Type="http://schemas.openxmlformats.org/officeDocument/2006/relationships/image" Target="../media/image1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0.emf"/><Relationship Id="rId7"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14.emf"/><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9.emf"/><Relationship Id="rId4" Type="http://schemas.openxmlformats.org/officeDocument/2006/relationships/image" Target="../media/image48.emf"/></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6.emf"/><Relationship Id="rId4" Type="http://schemas.openxmlformats.org/officeDocument/2006/relationships/image" Target="../media/image51.emf"/></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54.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3.emf"/></Relationships>
</file>

<file path=ppt/slides/_rels/slide46.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8.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65.png"/><Relationship Id="rId4" Type="http://schemas.openxmlformats.org/officeDocument/2006/relationships/image" Target="../media/image70.emf"/></Relationships>
</file>

<file path=ppt/slides/_rels/slide4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4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7.emf"/></Relationships>
</file>

<file path=ppt/slides/_rels/slide5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3.emf"/><Relationship Id="rId7" Type="http://schemas.openxmlformats.org/officeDocument/2006/relationships/image" Target="../media/image86.em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85.emf"/><Relationship Id="rId5" Type="http://schemas.openxmlformats.org/officeDocument/2006/relationships/image" Target="../media/image90.png"/><Relationship Id="rId4" Type="http://schemas.openxmlformats.org/officeDocument/2006/relationships/image" Target="../media/image84.em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3.emf"/><Relationship Id="rId7" Type="http://schemas.openxmlformats.org/officeDocument/2006/relationships/image" Target="../media/image85.emf"/><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7.emf"/><Relationship Id="rId4" Type="http://schemas.openxmlformats.org/officeDocument/2006/relationships/image" Target="../media/image86.emf"/></Relationships>
</file>

<file path=ppt/slides/_rels/slide61.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8.emf"/><Relationship Id="rId7"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 Id="rId11" Type="http://schemas.openxmlformats.org/officeDocument/2006/relationships/chart" Target="../charts/chart2.xml"/><Relationship Id="rId10" Type="http://schemas.openxmlformats.org/officeDocument/2006/relationships/chart" Target="../charts/chart1.xml"/><Relationship Id="rId9" Type="http://schemas.openxmlformats.org/officeDocument/2006/relationships/image" Target="../media/image87.emf"/></Relationships>
</file>

<file path=ppt/slides/_rels/slide62.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90.emf"/><Relationship Id="rId7" Type="http://schemas.openxmlformats.org/officeDocument/2006/relationships/image" Target="../media/image93.emf"/><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2.emf"/><Relationship Id="rId5" Type="http://schemas.openxmlformats.org/officeDocument/2006/relationships/image" Target="../media/image101.png"/><Relationship Id="rId4" Type="http://schemas.openxmlformats.org/officeDocument/2006/relationships/image" Target="../media/image91.emf"/></Relationships>
</file>

<file path=ppt/slides/_rels/slide63.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88.emf"/><Relationship Id="rId7"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95.emf"/><Relationship Id="rId5" Type="http://schemas.openxmlformats.org/officeDocument/2006/relationships/image" Target="../media/image89.emf"/><Relationship Id="rId4" Type="http://schemas.openxmlformats.org/officeDocument/2006/relationships/image" Target="../media/image105.png"/><Relationship Id="rId9" Type="http://schemas.openxmlformats.org/officeDocument/2006/relationships/image" Target="../media/image97.emf"/></Relationships>
</file>

<file path=ppt/slides/_rels/slide64.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96.emf"/><Relationship Id="rId3" Type="http://schemas.openxmlformats.org/officeDocument/2006/relationships/image" Target="../media/image98.emf"/><Relationship Id="rId12" Type="http://schemas.openxmlformats.org/officeDocument/2006/relationships/image" Target="../media/image93.emf"/><Relationship Id="rId2" Type="http://schemas.openxmlformats.org/officeDocument/2006/relationships/notesSlide" Target="../notesSlides/notesSlide61.xml"/><Relationship Id="rId1" Type="http://schemas.openxmlformats.org/officeDocument/2006/relationships/slideLayout" Target="../slideLayouts/slideLayout7.xml"/><Relationship Id="rId11" Type="http://schemas.openxmlformats.org/officeDocument/2006/relationships/image" Target="../media/image97.emf"/><Relationship Id="rId10" Type="http://schemas.openxmlformats.org/officeDocument/2006/relationships/image" Target="../media/image100.emf"/><Relationship Id="rId9" Type="http://schemas.openxmlformats.org/officeDocument/2006/relationships/image" Target="../media/image99.emf"/></Relationships>
</file>

<file path=ppt/slides/_rels/slide6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02.emf"/><Relationship Id="rId4" Type="http://schemas.openxmlformats.org/officeDocument/2006/relationships/image" Target="../media/image98.emf"/></Relationships>
</file>

<file path=ppt/slides/_rels/slide66.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6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7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7.emf"/><Relationship Id="rId5" Type="http://schemas.openxmlformats.org/officeDocument/2006/relationships/image" Target="../media/image86.emf"/><Relationship Id="rId4" Type="http://schemas.openxmlformats.org/officeDocument/2006/relationships/image" Target="../media/image11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380.png"/><Relationship Id="rId4" Type="http://schemas.openxmlformats.org/officeDocument/2006/relationships/image" Target="../media/image112.emf"/></Relationships>
</file>

<file path=ppt/slides/_rels/slide86.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16.emf"/></Relationships>
</file>

<file path=ppt/slides/_rels/slide8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21.emf"/><Relationship Id="rId5" Type="http://schemas.openxmlformats.org/officeDocument/2006/relationships/image" Target="../media/image76.emf"/><Relationship Id="rId4" Type="http://schemas.openxmlformats.org/officeDocument/2006/relationships/image" Target="../media/image120.emf"/></Relationships>
</file>

<file path=ppt/slides/_rels/slide9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76.emf"/></Relationships>
</file>

<file path=ppt/slides/_rels/slide9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5.emf"/><Relationship Id="rId7" Type="http://schemas.openxmlformats.org/officeDocument/2006/relationships/image" Target="../media/image129.emf"/><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28.emf"/><Relationship Id="rId5" Type="http://schemas.openxmlformats.org/officeDocument/2006/relationships/image" Target="../media/image127.emf"/><Relationship Id="rId10" Type="http://schemas.openxmlformats.org/officeDocument/2006/relationships/image" Target="../media/image132.emf"/><Relationship Id="rId4" Type="http://schemas.openxmlformats.org/officeDocument/2006/relationships/image" Target="../media/image126.emf"/><Relationship Id="rId9" Type="http://schemas.openxmlformats.org/officeDocument/2006/relationships/image" Target="../media/image131.emf"/></Relationships>
</file>

<file path=ppt/slides/_rels/slide96.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33.emf"/><Relationship Id="rId7" Type="http://schemas.openxmlformats.org/officeDocument/2006/relationships/image" Target="../media/image129.emf"/><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28.emf"/><Relationship Id="rId5" Type="http://schemas.openxmlformats.org/officeDocument/2006/relationships/image" Target="../media/image127.emf"/><Relationship Id="rId10" Type="http://schemas.openxmlformats.org/officeDocument/2006/relationships/image" Target="../media/image132.emf"/><Relationship Id="rId4" Type="http://schemas.openxmlformats.org/officeDocument/2006/relationships/image" Target="../media/image126.emf"/><Relationship Id="rId9" Type="http://schemas.openxmlformats.org/officeDocument/2006/relationships/image" Target="../media/image131.emf"/></Relationships>
</file>

<file path=ppt/slides/_rels/slide97.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34.emf"/><Relationship Id="rId7" Type="http://schemas.openxmlformats.org/officeDocument/2006/relationships/image" Target="../media/image129.emf"/><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28.emf"/><Relationship Id="rId5" Type="http://schemas.openxmlformats.org/officeDocument/2006/relationships/image" Target="../media/image127.emf"/><Relationship Id="rId10" Type="http://schemas.openxmlformats.org/officeDocument/2006/relationships/image" Target="../media/image132.emf"/><Relationship Id="rId4" Type="http://schemas.openxmlformats.org/officeDocument/2006/relationships/image" Target="../media/image126.emf"/><Relationship Id="rId9" Type="http://schemas.openxmlformats.org/officeDocument/2006/relationships/image" Target="../media/image131.emf"/></Relationships>
</file>

<file path=ppt/slides/_rels/slide98.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35.emf"/><Relationship Id="rId7" Type="http://schemas.openxmlformats.org/officeDocument/2006/relationships/image" Target="../media/image129.emf"/><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28.emf"/><Relationship Id="rId5" Type="http://schemas.openxmlformats.org/officeDocument/2006/relationships/image" Target="../media/image127.emf"/><Relationship Id="rId10" Type="http://schemas.openxmlformats.org/officeDocument/2006/relationships/image" Target="../media/image132.emf"/><Relationship Id="rId4" Type="http://schemas.openxmlformats.org/officeDocument/2006/relationships/image" Target="../media/image126.emf"/><Relationship Id="rId9" Type="http://schemas.openxmlformats.org/officeDocument/2006/relationships/image" Target="../media/image131.emf"/></Relationships>
</file>

<file path=ppt/slides/_rels/slide9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18000" t="-20000" r="-20000" b="-30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F3F191-EF57-C443-A6F4-E6E1F20B3D5A}"/>
              </a:ext>
            </a:extLst>
          </p:cNvPr>
          <p:cNvSpPr txBox="1"/>
          <p:nvPr/>
        </p:nvSpPr>
        <p:spPr>
          <a:xfrm>
            <a:off x="834190" y="673771"/>
            <a:ext cx="9529011" cy="1323439"/>
          </a:xfrm>
          <a:prstGeom prst="rect">
            <a:avLst/>
          </a:prstGeom>
          <a:noFill/>
        </p:spPr>
        <p:txBody>
          <a:bodyPr wrap="square" rtlCol="0">
            <a:spAutoFit/>
          </a:bodyPr>
          <a:lstStyle/>
          <a:p>
            <a:r>
              <a:rPr lang="en-US" sz="4000" b="1" dirty="0">
                <a:solidFill>
                  <a:schemeClr val="tx2"/>
                </a:solidFill>
                <a:latin typeface="Palatino" pitchFamily="2" charset="77"/>
                <a:ea typeface="Palatino" pitchFamily="2" charset="77"/>
              </a:rPr>
              <a:t>Graph Representation Learning with Random Walk Diffusions</a:t>
            </a:r>
          </a:p>
        </p:txBody>
      </p:sp>
      <p:sp>
        <p:nvSpPr>
          <p:cNvPr id="5" name="Rectangle 4">
            <a:extLst>
              <a:ext uri="{FF2B5EF4-FFF2-40B4-BE49-F238E27FC236}">
                <a16:creationId xmlns:a16="http://schemas.microsoft.com/office/drawing/2014/main" id="{E9FF92E3-D913-FE46-A1AB-5A45F9557269}"/>
              </a:ext>
            </a:extLst>
          </p:cNvPr>
          <p:cNvSpPr/>
          <p:nvPr/>
        </p:nvSpPr>
        <p:spPr>
          <a:xfrm>
            <a:off x="866273" y="2852288"/>
            <a:ext cx="1033272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accent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A5581FB-AD40-4E46-83C0-EE441844914C}"/>
              </a:ext>
            </a:extLst>
          </p:cNvPr>
          <p:cNvSpPr txBox="1"/>
          <p:nvPr/>
        </p:nvSpPr>
        <p:spPr>
          <a:xfrm>
            <a:off x="834188" y="3506865"/>
            <a:ext cx="9529011" cy="523220"/>
          </a:xfrm>
          <a:prstGeom prst="rect">
            <a:avLst/>
          </a:prstGeom>
          <a:noFill/>
        </p:spPr>
        <p:txBody>
          <a:bodyPr wrap="square" rtlCol="0">
            <a:spAutoFit/>
          </a:bodyPr>
          <a:lstStyle/>
          <a:p>
            <a:r>
              <a:rPr lang="en-US" sz="2800" dirty="0">
                <a:latin typeface="Palatino" pitchFamily="2" charset="77"/>
                <a:ea typeface="Palatino" pitchFamily="2" charset="77"/>
              </a:rPr>
              <a:t>Abdulkadir </a:t>
            </a:r>
            <a:r>
              <a:rPr lang="en-US" sz="2800" dirty="0" err="1">
                <a:latin typeface="Palatino" pitchFamily="2" charset="77"/>
                <a:ea typeface="Palatino" pitchFamily="2" charset="77"/>
              </a:rPr>
              <a:t>Çelikkanat</a:t>
            </a:r>
            <a:endParaRPr lang="en-US" sz="2800" dirty="0">
              <a:latin typeface="Palatino" pitchFamily="2" charset="77"/>
              <a:ea typeface="Palatino" pitchFamily="2" charset="77"/>
            </a:endParaRPr>
          </a:p>
        </p:txBody>
      </p:sp>
      <p:sp>
        <p:nvSpPr>
          <p:cNvPr id="7" name="TextBox 6">
            <a:extLst>
              <a:ext uri="{FF2B5EF4-FFF2-40B4-BE49-F238E27FC236}">
                <a16:creationId xmlns:a16="http://schemas.microsoft.com/office/drawing/2014/main" id="{B78D34B0-293D-4948-98D4-A97F8F980D1A}"/>
              </a:ext>
            </a:extLst>
          </p:cNvPr>
          <p:cNvSpPr txBox="1"/>
          <p:nvPr/>
        </p:nvSpPr>
        <p:spPr>
          <a:xfrm>
            <a:off x="834189" y="4091640"/>
            <a:ext cx="9529011" cy="369332"/>
          </a:xfrm>
          <a:prstGeom prst="rect">
            <a:avLst/>
          </a:prstGeom>
          <a:noFill/>
        </p:spPr>
        <p:txBody>
          <a:bodyPr wrap="square" rtlCol="0">
            <a:spAutoFit/>
          </a:bodyPr>
          <a:lstStyle/>
          <a:p>
            <a:r>
              <a:rPr lang="en-US" dirty="0" err="1">
                <a:solidFill>
                  <a:schemeClr val="bg1">
                    <a:lumMod val="50000"/>
                  </a:schemeClr>
                </a:solidFill>
                <a:latin typeface="Palatino" pitchFamily="2" charset="77"/>
                <a:ea typeface="Palatino" pitchFamily="2" charset="77"/>
              </a:rPr>
              <a:t>CentraleSupélec</a:t>
            </a:r>
            <a:r>
              <a:rPr lang="en-US" dirty="0">
                <a:solidFill>
                  <a:schemeClr val="bg1">
                    <a:lumMod val="50000"/>
                  </a:schemeClr>
                </a:solidFill>
                <a:latin typeface="Palatino" pitchFamily="2" charset="77"/>
                <a:ea typeface="Palatino" pitchFamily="2" charset="77"/>
              </a:rPr>
              <a:t>, </a:t>
            </a:r>
            <a:r>
              <a:rPr lang="en-US" dirty="0" err="1">
                <a:solidFill>
                  <a:schemeClr val="bg1">
                    <a:lumMod val="50000"/>
                  </a:schemeClr>
                </a:solidFill>
                <a:latin typeface="Palatino" pitchFamily="2" charset="77"/>
                <a:ea typeface="Palatino" pitchFamily="2" charset="77"/>
              </a:rPr>
              <a:t>Université</a:t>
            </a:r>
            <a:r>
              <a:rPr lang="en-US" dirty="0">
                <a:solidFill>
                  <a:schemeClr val="bg1">
                    <a:lumMod val="50000"/>
                  </a:schemeClr>
                </a:solidFill>
                <a:latin typeface="Palatino" pitchFamily="2" charset="77"/>
                <a:ea typeface="Palatino" pitchFamily="2" charset="77"/>
              </a:rPr>
              <a:t> Paris-</a:t>
            </a:r>
            <a:r>
              <a:rPr lang="en-US" dirty="0" err="1">
                <a:solidFill>
                  <a:schemeClr val="bg1">
                    <a:lumMod val="50000"/>
                  </a:schemeClr>
                </a:solidFill>
                <a:latin typeface="Palatino" pitchFamily="2" charset="77"/>
                <a:ea typeface="Palatino" pitchFamily="2" charset="77"/>
              </a:rPr>
              <a:t>Saclay</a:t>
            </a:r>
            <a:endParaRPr lang="en-US" sz="4800" dirty="0">
              <a:solidFill>
                <a:schemeClr val="bg1">
                  <a:lumMod val="50000"/>
                </a:schemeClr>
              </a:solidFill>
              <a:latin typeface="Palatino" pitchFamily="2" charset="77"/>
              <a:ea typeface="Palatino" pitchFamily="2" charset="77"/>
            </a:endParaRPr>
          </a:p>
        </p:txBody>
      </p:sp>
      <p:sp>
        <p:nvSpPr>
          <p:cNvPr id="8" name="TextBox 7">
            <a:extLst>
              <a:ext uri="{FF2B5EF4-FFF2-40B4-BE49-F238E27FC236}">
                <a16:creationId xmlns:a16="http://schemas.microsoft.com/office/drawing/2014/main" id="{D4F4BC44-1771-494C-9786-1F29EF0035C8}"/>
              </a:ext>
            </a:extLst>
          </p:cNvPr>
          <p:cNvSpPr txBox="1"/>
          <p:nvPr/>
        </p:nvSpPr>
        <p:spPr>
          <a:xfrm>
            <a:off x="5168900" y="5633011"/>
            <a:ext cx="6030093" cy="369332"/>
          </a:xfrm>
          <a:prstGeom prst="rect">
            <a:avLst/>
          </a:prstGeom>
          <a:noFill/>
        </p:spPr>
        <p:txBody>
          <a:bodyPr wrap="square" rtlCol="0">
            <a:spAutoFit/>
          </a:bodyPr>
          <a:lstStyle/>
          <a:p>
            <a:r>
              <a:rPr lang="en-US" b="1" dirty="0">
                <a:latin typeface="Palatino" pitchFamily="2" charset="77"/>
                <a:ea typeface="Palatino" pitchFamily="2" charset="77"/>
              </a:rPr>
              <a:t>Advisors: </a:t>
            </a:r>
            <a:r>
              <a:rPr lang="en-US" dirty="0">
                <a:latin typeface="Palatino" pitchFamily="2" charset="77"/>
                <a:ea typeface="Palatino" pitchFamily="2" charset="77"/>
              </a:rPr>
              <a:t>Nikos </a:t>
            </a:r>
            <a:r>
              <a:rPr lang="en-US" dirty="0" err="1">
                <a:latin typeface="Palatino" pitchFamily="2" charset="77"/>
                <a:ea typeface="Palatino" pitchFamily="2" charset="77"/>
              </a:rPr>
              <a:t>Paragios</a:t>
            </a:r>
            <a:r>
              <a:rPr lang="en-US" dirty="0">
                <a:latin typeface="Palatino" pitchFamily="2" charset="77"/>
                <a:ea typeface="Palatino" pitchFamily="2" charset="77"/>
              </a:rPr>
              <a:t> and </a:t>
            </a:r>
            <a:r>
              <a:rPr lang="en-US" dirty="0" err="1">
                <a:latin typeface="Palatino" pitchFamily="2" charset="77"/>
                <a:ea typeface="Palatino" pitchFamily="2" charset="77"/>
              </a:rPr>
              <a:t>Fragkiskos</a:t>
            </a:r>
            <a:r>
              <a:rPr lang="en-US" dirty="0">
                <a:latin typeface="Palatino" pitchFamily="2" charset="77"/>
                <a:ea typeface="Palatino" pitchFamily="2" charset="77"/>
              </a:rPr>
              <a:t> </a:t>
            </a:r>
            <a:r>
              <a:rPr lang="en-US" dirty="0" err="1">
                <a:latin typeface="Palatino" pitchFamily="2" charset="77"/>
                <a:ea typeface="Palatino" pitchFamily="2" charset="77"/>
              </a:rPr>
              <a:t>Malliaros</a:t>
            </a:r>
            <a:endParaRPr lang="en-US" sz="5400" dirty="0">
              <a:latin typeface="Palatino" pitchFamily="2" charset="77"/>
              <a:ea typeface="Palatino" pitchFamily="2" charset="77"/>
            </a:endParaRPr>
          </a:p>
        </p:txBody>
      </p:sp>
      <p:sp>
        <p:nvSpPr>
          <p:cNvPr id="9" name="TextBox 8">
            <a:extLst>
              <a:ext uri="{FF2B5EF4-FFF2-40B4-BE49-F238E27FC236}">
                <a16:creationId xmlns:a16="http://schemas.microsoft.com/office/drawing/2014/main" id="{E0443326-C486-6744-942B-31C387E391D7}"/>
              </a:ext>
            </a:extLst>
          </p:cNvPr>
          <p:cNvSpPr txBox="1"/>
          <p:nvPr/>
        </p:nvSpPr>
        <p:spPr>
          <a:xfrm>
            <a:off x="866273" y="4954964"/>
            <a:ext cx="1749565" cy="369332"/>
          </a:xfrm>
          <a:prstGeom prst="rect">
            <a:avLst/>
          </a:prstGeom>
          <a:noFill/>
        </p:spPr>
        <p:txBody>
          <a:bodyPr wrap="square" rtlCol="0">
            <a:spAutoFit/>
          </a:bodyPr>
          <a:lstStyle/>
          <a:p>
            <a:r>
              <a:rPr lang="en-US" b="1" dirty="0">
                <a:latin typeface="Palatino" pitchFamily="2" charset="77"/>
                <a:ea typeface="Palatino" pitchFamily="2" charset="77"/>
              </a:rPr>
              <a:t>21 April 2021</a:t>
            </a:r>
            <a:endParaRPr lang="en-US" sz="5400" dirty="0">
              <a:latin typeface="Palatino" pitchFamily="2" charset="77"/>
              <a:ea typeface="Palatino" pitchFamily="2" charset="77"/>
            </a:endParaRPr>
          </a:p>
        </p:txBody>
      </p:sp>
      <p:sp>
        <p:nvSpPr>
          <p:cNvPr id="11" name="TextBox 10">
            <a:extLst>
              <a:ext uri="{FF2B5EF4-FFF2-40B4-BE49-F238E27FC236}">
                <a16:creationId xmlns:a16="http://schemas.microsoft.com/office/drawing/2014/main" id="{B68A2D50-B445-8649-8139-4F43F5B1F6DA}"/>
              </a:ext>
            </a:extLst>
          </p:cNvPr>
          <p:cNvSpPr txBox="1"/>
          <p:nvPr/>
        </p:nvSpPr>
        <p:spPr>
          <a:xfrm>
            <a:off x="834187" y="4569938"/>
            <a:ext cx="9529011" cy="369332"/>
          </a:xfrm>
          <a:prstGeom prst="rect">
            <a:avLst/>
          </a:prstGeom>
          <a:noFill/>
        </p:spPr>
        <p:txBody>
          <a:bodyPr wrap="square" rtlCol="0">
            <a:spAutoFit/>
          </a:bodyPr>
          <a:lstStyle/>
          <a:p>
            <a:r>
              <a:rPr lang="en-US" b="1" dirty="0">
                <a:latin typeface="Palatino" pitchFamily="2" charset="77"/>
                <a:ea typeface="Palatino" pitchFamily="2" charset="77"/>
              </a:rPr>
              <a:t>Ph.D. Thesis Defense</a:t>
            </a:r>
          </a:p>
        </p:txBody>
      </p:sp>
    </p:spTree>
    <p:extLst>
      <p:ext uri="{BB962C8B-B14F-4D97-AF65-F5344CB8AC3E}">
        <p14:creationId xmlns:p14="http://schemas.microsoft.com/office/powerpoint/2010/main" val="266292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411480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pic>
        <p:nvPicPr>
          <p:cNvPr id="7" name="Picture 6">
            <a:extLst>
              <a:ext uri="{FF2B5EF4-FFF2-40B4-BE49-F238E27FC236}">
                <a16:creationId xmlns:a16="http://schemas.microsoft.com/office/drawing/2014/main" id="{D2B774F6-7328-1945-9A9E-066E8F4097F7}"/>
              </a:ext>
            </a:extLst>
          </p:cNvPr>
          <p:cNvPicPr>
            <a:picLocks noChangeAspect="1"/>
          </p:cNvPicPr>
          <p:nvPr/>
        </p:nvPicPr>
        <p:blipFill>
          <a:blip r:embed="rId3"/>
          <a:srcRect/>
          <a:stretch/>
        </p:blipFill>
        <p:spPr>
          <a:xfrm>
            <a:off x="2768279" y="2772834"/>
            <a:ext cx="6926875" cy="684632"/>
          </a:xfrm>
          <a:prstGeom prst="rect">
            <a:avLst/>
          </a:prstGeom>
        </p:spPr>
      </p:pic>
      <p:sp>
        <p:nvSpPr>
          <p:cNvPr id="10" name="Rectangle 9">
            <a:extLst>
              <a:ext uri="{FF2B5EF4-FFF2-40B4-BE49-F238E27FC236}">
                <a16:creationId xmlns:a16="http://schemas.microsoft.com/office/drawing/2014/main" id="{1C9FB6CE-E664-B14B-8956-C48D183A1D7C}"/>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Context Sampling: Generation of random walks</a:t>
            </a:r>
          </a:p>
        </p:txBody>
      </p:sp>
      <p:sp>
        <p:nvSpPr>
          <p:cNvPr id="11" name="Rectangle 10">
            <a:extLst>
              <a:ext uri="{FF2B5EF4-FFF2-40B4-BE49-F238E27FC236}">
                <a16:creationId xmlns:a16="http://schemas.microsoft.com/office/drawing/2014/main" id="{F1E98075-4B1F-7A4D-BF7D-8263201807AB}"/>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7F2063C-95E7-E444-9DDF-78CD73172BC5}"/>
              </a:ext>
            </a:extLst>
          </p:cNvPr>
          <p:cNvSpPr>
            <a:spLocks noGrp="1"/>
          </p:cNvSpPr>
          <p:nvPr>
            <p:ph type="sldNum" sz="quarter" idx="12"/>
          </p:nvPr>
        </p:nvSpPr>
        <p:spPr/>
        <p:txBody>
          <a:bodyPr/>
          <a:lstStyle/>
          <a:p>
            <a:fld id="{B2DC25EE-239B-4C5F-AAD1-255A7D5F1EE2}" type="slidenum">
              <a:rPr lang="en-US" smtClean="0"/>
              <a:t>10</a:t>
            </a:fld>
            <a:endParaRPr lang="en-US"/>
          </a:p>
        </p:txBody>
      </p:sp>
      <p:sp>
        <p:nvSpPr>
          <p:cNvPr id="8" name="Content Placeholder 2">
            <a:extLst>
              <a:ext uri="{FF2B5EF4-FFF2-40B4-BE49-F238E27FC236}">
                <a16:creationId xmlns:a16="http://schemas.microsoft.com/office/drawing/2014/main" id="{72384D56-717F-7049-869B-DB5AFC438B40}"/>
              </a:ext>
            </a:extLst>
          </p:cNvPr>
          <p:cNvSpPr txBox="1">
            <a:spLocks/>
          </p:cNvSpPr>
          <p:nvPr/>
        </p:nvSpPr>
        <p:spPr>
          <a:xfrm>
            <a:off x="1147653" y="1233190"/>
            <a:ext cx="1620626" cy="42286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Palatino" pitchFamily="2" charset="77"/>
                <a:ea typeface="Palatino" pitchFamily="2" charset="77"/>
                <a:cs typeface="Calibri" panose="020F0502020204030204" pitchFamily="34" charset="0"/>
              </a:rPr>
              <a:t>For a walk</a:t>
            </a:r>
          </a:p>
        </p:txBody>
      </p:sp>
      <p:pic>
        <p:nvPicPr>
          <p:cNvPr id="9" name="Picture 8">
            <a:extLst>
              <a:ext uri="{FF2B5EF4-FFF2-40B4-BE49-F238E27FC236}">
                <a16:creationId xmlns:a16="http://schemas.microsoft.com/office/drawing/2014/main" id="{FF2CCF6E-9DB5-FD48-AB16-BEBC920C21B6}"/>
              </a:ext>
            </a:extLst>
          </p:cNvPr>
          <p:cNvPicPr>
            <a:picLocks noChangeAspect="1"/>
          </p:cNvPicPr>
          <p:nvPr/>
        </p:nvPicPr>
        <p:blipFill>
          <a:blip r:embed="rId4"/>
          <a:srcRect/>
          <a:stretch/>
        </p:blipFill>
        <p:spPr>
          <a:xfrm>
            <a:off x="2687597" y="1316197"/>
            <a:ext cx="5586231" cy="307498"/>
          </a:xfrm>
          <a:prstGeom prst="rect">
            <a:avLst/>
          </a:prstGeom>
        </p:spPr>
      </p:pic>
    </p:spTree>
    <p:extLst>
      <p:ext uri="{BB962C8B-B14F-4D97-AF65-F5344CB8AC3E}">
        <p14:creationId xmlns:p14="http://schemas.microsoft.com/office/powerpoint/2010/main" val="2046164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F726DB-A7AC-8B44-95F4-4AECD4012625}"/>
              </a:ext>
            </a:extLst>
          </p:cNvPr>
          <p:cNvPicPr>
            <a:picLocks noChangeAspect="1"/>
          </p:cNvPicPr>
          <p:nvPr/>
        </p:nvPicPr>
        <p:blipFill>
          <a:blip r:embed="rId3"/>
          <a:stretch>
            <a:fillRect/>
          </a:stretch>
        </p:blipFill>
        <p:spPr>
          <a:xfrm>
            <a:off x="702162" y="1615854"/>
            <a:ext cx="10725912" cy="3472489"/>
          </a:xfrm>
          <a:prstGeom prst="rect">
            <a:avLst/>
          </a:prstGeom>
        </p:spPr>
      </p:pic>
      <p:sp>
        <p:nvSpPr>
          <p:cNvPr id="13" name="Rectangle 12">
            <a:extLst>
              <a:ext uri="{FF2B5EF4-FFF2-40B4-BE49-F238E27FC236}">
                <a16:creationId xmlns:a16="http://schemas.microsoft.com/office/drawing/2014/main" id="{FD45E00B-C01C-1842-97F2-D0CE173F432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dirty="0">
                <a:solidFill>
                  <a:schemeClr val="bg2"/>
                </a:solidFill>
                <a:latin typeface="Palatino" pitchFamily="2" charset="77"/>
                <a:ea typeface="Palatino" pitchFamily="2" charset="77"/>
                <a:cs typeface="Calibri" panose="020F0502020204030204" pitchFamily="34" charset="0"/>
              </a:rPr>
              <a:t>: Influence of the model parameters</a:t>
            </a:r>
          </a:p>
        </p:txBody>
      </p:sp>
      <p:sp>
        <p:nvSpPr>
          <p:cNvPr id="14" name="Rectangle 13">
            <a:extLst>
              <a:ext uri="{FF2B5EF4-FFF2-40B4-BE49-F238E27FC236}">
                <a16:creationId xmlns:a16="http://schemas.microsoft.com/office/drawing/2014/main" id="{4D6507EA-B43E-5845-9CDF-03CCC27404ED}"/>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12" name="Slide Number Placeholder 11">
            <a:extLst>
              <a:ext uri="{FF2B5EF4-FFF2-40B4-BE49-F238E27FC236}">
                <a16:creationId xmlns:a16="http://schemas.microsoft.com/office/drawing/2014/main" id="{6F1CC40E-7C01-2449-981C-AEEF6576D6A7}"/>
              </a:ext>
            </a:extLst>
          </p:cNvPr>
          <p:cNvSpPr>
            <a:spLocks noGrp="1"/>
          </p:cNvSpPr>
          <p:nvPr>
            <p:ph type="sldNum" sz="quarter" idx="12"/>
          </p:nvPr>
        </p:nvSpPr>
        <p:spPr/>
        <p:txBody>
          <a:bodyPr/>
          <a:lstStyle/>
          <a:p>
            <a:fld id="{B2DC25EE-239B-4C5F-AAD1-255A7D5F1EE2}" type="slidenum">
              <a:rPr lang="en-US" smtClean="0"/>
              <a:t>100</a:t>
            </a:fld>
            <a:endParaRPr lang="en-US"/>
          </a:p>
        </p:txBody>
      </p:sp>
      <p:sp>
        <p:nvSpPr>
          <p:cNvPr id="7" name="Rounded Rectangle 6">
            <a:extLst>
              <a:ext uri="{FF2B5EF4-FFF2-40B4-BE49-F238E27FC236}">
                <a16:creationId xmlns:a16="http://schemas.microsoft.com/office/drawing/2014/main" id="{483214EA-A483-4640-A65E-AF934C2C058E}"/>
              </a:ext>
            </a:extLst>
          </p:cNvPr>
          <p:cNvSpPr/>
          <p:nvPr/>
        </p:nvSpPr>
        <p:spPr>
          <a:xfrm>
            <a:off x="702163" y="5656711"/>
            <a:ext cx="6570176" cy="676062"/>
          </a:xfrm>
          <a:prstGeom prst="round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8">
            <a:extLst>
              <a:ext uri="{FF2B5EF4-FFF2-40B4-BE49-F238E27FC236}">
                <a16:creationId xmlns:a16="http://schemas.microsoft.com/office/drawing/2014/main" id="{243C0443-EEDF-D143-AC30-4E83E9702D07}"/>
              </a:ext>
            </a:extLst>
          </p:cNvPr>
          <p:cNvPicPr>
            <a:picLocks noChangeAspect="1"/>
          </p:cNvPicPr>
          <p:nvPr/>
        </p:nvPicPr>
        <p:blipFill rotWithShape="1">
          <a:blip r:embed="rId4"/>
          <a:srcRect r="4857" b="26260"/>
          <a:stretch/>
        </p:blipFill>
        <p:spPr>
          <a:xfrm>
            <a:off x="1105315" y="5775707"/>
            <a:ext cx="5724110" cy="410781"/>
          </a:xfrm>
          <a:prstGeom prst="rect">
            <a:avLst/>
          </a:prstGeom>
        </p:spPr>
      </p:pic>
    </p:spTree>
    <p:extLst>
      <p:ext uri="{BB962C8B-B14F-4D97-AF65-F5344CB8AC3E}">
        <p14:creationId xmlns:p14="http://schemas.microsoft.com/office/powerpoint/2010/main" val="15700725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86F0546E-52BC-FB42-877B-1FC5FFFC756C}"/>
              </a:ext>
            </a:extLst>
          </p:cNvPr>
          <p:cNvPicPr>
            <a:picLocks noChangeAspect="1"/>
          </p:cNvPicPr>
          <p:nvPr/>
        </p:nvPicPr>
        <p:blipFill rotWithShape="1">
          <a:blip r:embed="rId3"/>
          <a:srcRect t="15660" b="45873"/>
          <a:stretch/>
        </p:blipFill>
        <p:spPr>
          <a:xfrm>
            <a:off x="2932317" y="1733241"/>
            <a:ext cx="1232764" cy="400110"/>
          </a:xfrm>
          <a:prstGeom prst="rect">
            <a:avLst/>
          </a:prstGeom>
        </p:spPr>
      </p:pic>
      <p:pic>
        <p:nvPicPr>
          <p:cNvPr id="4" name="Content Placeholder 5">
            <a:extLst>
              <a:ext uri="{FF2B5EF4-FFF2-40B4-BE49-F238E27FC236}">
                <a16:creationId xmlns:a16="http://schemas.microsoft.com/office/drawing/2014/main" id="{28750CD8-9C5C-2242-A69C-42A1E3FCF8CB}"/>
              </a:ext>
            </a:extLst>
          </p:cNvPr>
          <p:cNvPicPr>
            <a:picLocks noChangeAspect="1"/>
          </p:cNvPicPr>
          <p:nvPr/>
        </p:nvPicPr>
        <p:blipFill>
          <a:blip r:embed="rId4"/>
          <a:srcRect/>
          <a:stretch/>
        </p:blipFill>
        <p:spPr>
          <a:xfrm>
            <a:off x="1138639" y="2499306"/>
            <a:ext cx="7000072" cy="929694"/>
          </a:xfrm>
          <a:prstGeom prst="rect">
            <a:avLst/>
          </a:prstGeom>
        </p:spPr>
      </p:pic>
      <p:sp>
        <p:nvSpPr>
          <p:cNvPr id="5" name="Rectangle 4">
            <a:extLst>
              <a:ext uri="{FF2B5EF4-FFF2-40B4-BE49-F238E27FC236}">
                <a16:creationId xmlns:a16="http://schemas.microsoft.com/office/drawing/2014/main" id="{2423CA1E-01C8-E740-A88C-60B9B4BE60C3}"/>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dirty="0">
                <a:solidFill>
                  <a:schemeClr val="bg2"/>
                </a:solidFill>
                <a:latin typeface="Palatino" pitchFamily="2" charset="77"/>
                <a:ea typeface="Palatino" pitchFamily="2" charset="77"/>
                <a:cs typeface="Calibri" panose="020F0502020204030204" pitchFamily="34" charset="0"/>
              </a:rPr>
              <a:t>: Experiments</a:t>
            </a:r>
          </a:p>
        </p:txBody>
      </p:sp>
      <p:sp>
        <p:nvSpPr>
          <p:cNvPr id="6" name="Rectangle 5">
            <a:extLst>
              <a:ext uri="{FF2B5EF4-FFF2-40B4-BE49-F238E27FC236}">
                <a16:creationId xmlns:a16="http://schemas.microsoft.com/office/drawing/2014/main" id="{53E4A418-A752-094F-9A27-1187D16366E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731900F-554F-4044-B89B-387ECA6A4E43}"/>
              </a:ext>
            </a:extLst>
          </p:cNvPr>
          <p:cNvSpPr>
            <a:spLocks noGrp="1"/>
          </p:cNvSpPr>
          <p:nvPr>
            <p:ph type="sldNum" sz="quarter" idx="12"/>
          </p:nvPr>
        </p:nvSpPr>
        <p:spPr/>
        <p:txBody>
          <a:bodyPr/>
          <a:lstStyle/>
          <a:p>
            <a:fld id="{B2DC25EE-239B-4C5F-AAD1-255A7D5F1EE2}" type="slidenum">
              <a:rPr lang="en-US" smtClean="0"/>
              <a:t>101</a:t>
            </a:fld>
            <a:endParaRPr lang="en-US"/>
          </a:p>
        </p:txBody>
      </p:sp>
      <p:sp>
        <p:nvSpPr>
          <p:cNvPr id="8" name="Rectangle 7">
            <a:extLst>
              <a:ext uri="{FF2B5EF4-FFF2-40B4-BE49-F238E27FC236}">
                <a16:creationId xmlns:a16="http://schemas.microsoft.com/office/drawing/2014/main" id="{89AF2C0D-7CEA-EC41-AC3A-7601497542ED}"/>
              </a:ext>
            </a:extLst>
          </p:cNvPr>
          <p:cNvSpPr/>
          <p:nvPr/>
        </p:nvSpPr>
        <p:spPr>
          <a:xfrm>
            <a:off x="456183" y="1731788"/>
            <a:ext cx="3506218" cy="400110"/>
          </a:xfrm>
          <a:prstGeom prst="rect">
            <a:avLst/>
          </a:prstGeom>
        </p:spPr>
        <p:txBody>
          <a:bodyPr wrap="square">
            <a:spAutoFit/>
          </a:bodyPr>
          <a:lstStyle/>
          <a:p>
            <a:pPr marL="285750" indent="-285750">
              <a:buFont typeface="Arial" panose="020B0604020202020204" pitchFamily="34" charset="0"/>
              <a:buChar char="•"/>
            </a:pPr>
            <a:r>
              <a:rPr lang="en-US" sz="2000" dirty="0">
                <a:latin typeface="Palatino" pitchFamily="2" charset="77"/>
                <a:ea typeface="Palatino" pitchFamily="2" charset="77"/>
              </a:rPr>
              <a:t>Chi similarity:     =</a:t>
            </a:r>
          </a:p>
        </p:txBody>
      </p:sp>
      <p:pic>
        <p:nvPicPr>
          <p:cNvPr id="9" name="Content Placeholder 5">
            <a:extLst>
              <a:ext uri="{FF2B5EF4-FFF2-40B4-BE49-F238E27FC236}">
                <a16:creationId xmlns:a16="http://schemas.microsoft.com/office/drawing/2014/main" id="{76D350F8-ABA8-B34B-B7B1-60B0038400DF}"/>
              </a:ext>
            </a:extLst>
          </p:cNvPr>
          <p:cNvPicPr>
            <a:picLocks noChangeAspect="1"/>
          </p:cNvPicPr>
          <p:nvPr/>
        </p:nvPicPr>
        <p:blipFill rotWithShape="1">
          <a:blip r:embed="rId3"/>
          <a:srcRect l="73779" t="38593" r="14230" b="46865"/>
          <a:stretch/>
        </p:blipFill>
        <p:spPr>
          <a:xfrm>
            <a:off x="2490433" y="1843375"/>
            <a:ext cx="196745" cy="201319"/>
          </a:xfrm>
          <a:prstGeom prst="rect">
            <a:avLst/>
          </a:prstGeom>
        </p:spPr>
      </p:pic>
      <p:sp>
        <p:nvSpPr>
          <p:cNvPr id="10" name="Rounded Rectangle 9">
            <a:extLst>
              <a:ext uri="{FF2B5EF4-FFF2-40B4-BE49-F238E27FC236}">
                <a16:creationId xmlns:a16="http://schemas.microsoft.com/office/drawing/2014/main" id="{CC9C22DB-9B14-EC42-80C6-C29A8B4F8BDF}"/>
              </a:ext>
            </a:extLst>
          </p:cNvPr>
          <p:cNvSpPr/>
          <p:nvPr/>
        </p:nvSpPr>
        <p:spPr>
          <a:xfrm>
            <a:off x="8385777" y="1699388"/>
            <a:ext cx="2961685" cy="2242756"/>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351897F-EF18-7541-9679-0B43ECF37B89}"/>
              </a:ext>
            </a:extLst>
          </p:cNvPr>
          <p:cNvPicPr>
            <a:picLocks noChangeAspect="1"/>
          </p:cNvPicPr>
          <p:nvPr/>
        </p:nvPicPr>
        <p:blipFill>
          <a:blip r:embed="rId5"/>
          <a:stretch>
            <a:fillRect/>
          </a:stretch>
        </p:blipFill>
        <p:spPr>
          <a:xfrm>
            <a:off x="8980257" y="2200573"/>
            <a:ext cx="2133544" cy="969793"/>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B9CF584-53F6-A64D-AA12-4319A35B4D21}"/>
                  </a:ext>
                </a:extLst>
              </p:cNvPr>
              <p:cNvSpPr/>
              <p:nvPr/>
            </p:nvSpPr>
            <p:spPr>
              <a:xfrm>
                <a:off x="8468957" y="1939091"/>
                <a:ext cx="1822871" cy="369332"/>
              </a:xfrm>
              <a:prstGeom prst="rect">
                <a:avLst/>
              </a:prstGeom>
            </p:spPr>
            <p:txBody>
              <a:bodyPr wrap="none">
                <a:spAutoFit/>
              </a:bodyPr>
              <a:lstStyle/>
              <a:p>
                <a:pPr marL="285750" indent="-285750">
                  <a:buFont typeface="Arial" panose="020B0604020202020204" pitchFamily="34" charset="0"/>
                  <a:buChar char="•"/>
                </a:pP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b="1" i="0" smtClean="0">
                            <a:latin typeface="Cambria Math" panose="02040503050406030204" pitchFamily="18" charset="0"/>
                            <a:ea typeface="Cambria Math" panose="02040503050406030204" pitchFamily="18" charset="0"/>
                          </a:rPr>
                          <m:t>𝛘</m:t>
                        </m:r>
                      </m:e>
                      <m:sup>
                        <m:r>
                          <a:rPr lang="en-US" b="0" i="1" smtClean="0">
                            <a:latin typeface="Cambria Math" panose="02040503050406030204" pitchFamily="18" charset="0"/>
                            <a:ea typeface="Cambria Math" panose="02040503050406030204" pitchFamily="18" charset="0"/>
                          </a:rPr>
                          <m:t>2</m:t>
                        </m:r>
                      </m:sup>
                    </m:sSup>
                  </m:oMath>
                </a14:m>
                <a:r>
                  <a:rPr lang="en-US" dirty="0">
                    <a:latin typeface="Palatino" pitchFamily="2" charset="77"/>
                    <a:ea typeface="Palatino" pitchFamily="2" charset="77"/>
                  </a:rPr>
                  <a:t>- similarity</a:t>
                </a:r>
              </a:p>
            </p:txBody>
          </p:sp>
        </mc:Choice>
        <mc:Fallback xmlns="">
          <p:sp>
            <p:nvSpPr>
              <p:cNvPr id="12" name="Rectangle 11">
                <a:extLst>
                  <a:ext uri="{FF2B5EF4-FFF2-40B4-BE49-F238E27FC236}">
                    <a16:creationId xmlns:a16="http://schemas.microsoft.com/office/drawing/2014/main" id="{CB9CF584-53F6-A64D-AA12-4319A35B4D21}"/>
                  </a:ext>
                </a:extLst>
              </p:cNvPr>
              <p:cNvSpPr>
                <a:spLocks noRot="1" noChangeAspect="1" noMove="1" noResize="1" noEditPoints="1" noAdjustHandles="1" noChangeArrowheads="1" noChangeShapeType="1" noTextEdit="1"/>
              </p:cNvSpPr>
              <p:nvPr/>
            </p:nvSpPr>
            <p:spPr>
              <a:xfrm>
                <a:off x="8468957" y="1939091"/>
                <a:ext cx="1822871" cy="369332"/>
              </a:xfrm>
              <a:prstGeom prst="rect">
                <a:avLst/>
              </a:prstGeom>
              <a:blipFill>
                <a:blip r:embed="rId6"/>
                <a:stretch>
                  <a:fillRect l="-2069" t="-6667" r="-2069" b="-23333"/>
                </a:stretch>
              </a:blipFill>
            </p:spPr>
            <p:txBody>
              <a:bodyPr/>
              <a:lstStyle/>
              <a:p>
                <a:r>
                  <a:rPr lang="en-US">
                    <a:noFill/>
                  </a:rPr>
                  <a:t> </a:t>
                </a:r>
              </a:p>
            </p:txBody>
          </p:sp>
        </mc:Fallback>
      </mc:AlternateContent>
      <p:pic>
        <p:nvPicPr>
          <p:cNvPr id="13" name="Content Placeholder 7">
            <a:extLst>
              <a:ext uri="{FF2B5EF4-FFF2-40B4-BE49-F238E27FC236}">
                <a16:creationId xmlns:a16="http://schemas.microsoft.com/office/drawing/2014/main" id="{D16738F6-1D16-5840-AF29-35444F9D2BB7}"/>
              </a:ext>
            </a:extLst>
          </p:cNvPr>
          <p:cNvPicPr>
            <a:picLocks noChangeAspect="1"/>
          </p:cNvPicPr>
          <p:nvPr/>
        </p:nvPicPr>
        <p:blipFill rotWithShape="1">
          <a:blip r:embed="rId7"/>
          <a:srcRect t="26046" r="71341" b="45704"/>
          <a:stretch/>
        </p:blipFill>
        <p:spPr>
          <a:xfrm>
            <a:off x="8949881" y="2951099"/>
            <a:ext cx="1998822" cy="262389"/>
          </a:xfrm>
          <a:prstGeom prst="rect">
            <a:avLst/>
          </a:prstGeom>
        </p:spPr>
      </p:pic>
      <p:pic>
        <p:nvPicPr>
          <p:cNvPr id="14" name="Content Placeholder 7">
            <a:extLst>
              <a:ext uri="{FF2B5EF4-FFF2-40B4-BE49-F238E27FC236}">
                <a16:creationId xmlns:a16="http://schemas.microsoft.com/office/drawing/2014/main" id="{2C62472F-F98B-A648-84E9-4C3A93CDF851}"/>
              </a:ext>
            </a:extLst>
          </p:cNvPr>
          <p:cNvPicPr>
            <a:picLocks noChangeAspect="1"/>
          </p:cNvPicPr>
          <p:nvPr/>
        </p:nvPicPr>
        <p:blipFill rotWithShape="1">
          <a:blip r:embed="rId7"/>
          <a:srcRect l="53316" t="2695" r="32191" b="73827"/>
          <a:stretch/>
        </p:blipFill>
        <p:spPr>
          <a:xfrm>
            <a:off x="8949881" y="3445887"/>
            <a:ext cx="1223080" cy="263857"/>
          </a:xfrm>
          <a:prstGeom prst="rect">
            <a:avLst/>
          </a:prstGeom>
        </p:spPr>
      </p:pic>
    </p:spTree>
    <p:extLst>
      <p:ext uri="{BB962C8B-B14F-4D97-AF65-F5344CB8AC3E}">
        <p14:creationId xmlns:p14="http://schemas.microsoft.com/office/powerpoint/2010/main" val="226493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0F090-D72F-4544-A0B5-08656E8EB921}"/>
              </a:ext>
            </a:extLst>
          </p:cNvPr>
          <p:cNvPicPr>
            <a:picLocks noChangeAspect="1"/>
          </p:cNvPicPr>
          <p:nvPr/>
        </p:nvPicPr>
        <p:blipFill>
          <a:blip r:embed="rId3"/>
          <a:stretch>
            <a:fillRect/>
          </a:stretch>
        </p:blipFill>
        <p:spPr>
          <a:xfrm>
            <a:off x="2768279" y="2050143"/>
            <a:ext cx="6926875" cy="2033763"/>
          </a:xfrm>
          <a:prstGeom prst="rect">
            <a:avLst/>
          </a:prstGeom>
        </p:spPr>
      </p:pic>
      <p:pic>
        <p:nvPicPr>
          <p:cNvPr id="6" name="Picture 5">
            <a:extLst>
              <a:ext uri="{FF2B5EF4-FFF2-40B4-BE49-F238E27FC236}">
                <a16:creationId xmlns:a16="http://schemas.microsoft.com/office/drawing/2014/main" id="{04B35CCC-0F13-CE4A-895A-E6FFFFC3D397}"/>
              </a:ext>
            </a:extLst>
          </p:cNvPr>
          <p:cNvPicPr>
            <a:picLocks noChangeAspect="1"/>
          </p:cNvPicPr>
          <p:nvPr/>
        </p:nvPicPr>
        <p:blipFill>
          <a:blip r:embed="rId4"/>
          <a:srcRect/>
          <a:stretch/>
        </p:blipFill>
        <p:spPr>
          <a:xfrm>
            <a:off x="2812207" y="4670156"/>
            <a:ext cx="7490722" cy="1253644"/>
          </a:xfrm>
          <a:prstGeom prst="rect">
            <a:avLst/>
          </a:prstGeom>
        </p:spPr>
      </p:pic>
      <p:sp>
        <p:nvSpPr>
          <p:cNvPr id="7" name="Rectangle 6">
            <a:extLst>
              <a:ext uri="{FF2B5EF4-FFF2-40B4-BE49-F238E27FC236}">
                <a16:creationId xmlns:a16="http://schemas.microsoft.com/office/drawing/2014/main" id="{0AB63F4E-22D8-9946-84AD-988738141A58}"/>
              </a:ext>
            </a:extLst>
          </p:cNvPr>
          <p:cNvSpPr/>
          <p:nvPr/>
        </p:nvSpPr>
        <p:spPr>
          <a:xfrm>
            <a:off x="5534051" y="5142517"/>
            <a:ext cx="268243" cy="308922"/>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A9A2AC-22E8-3047-8AB1-603EAE5763A5}"/>
              </a:ext>
            </a:extLst>
          </p:cNvPr>
          <p:cNvSpPr/>
          <p:nvPr/>
        </p:nvSpPr>
        <p:spPr>
          <a:xfrm>
            <a:off x="5825444" y="5142518"/>
            <a:ext cx="235832" cy="308921"/>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EF1CAC39-732B-F640-B061-0EC7DEE81962}"/>
              </a:ext>
            </a:extLst>
          </p:cNvPr>
          <p:cNvCxnSpPr>
            <a:cxnSpLocks/>
            <a:stCxn id="7" idx="2"/>
            <a:endCxn id="12" idx="0"/>
          </p:cNvCxnSpPr>
          <p:nvPr/>
        </p:nvCxnSpPr>
        <p:spPr>
          <a:xfrm flipH="1">
            <a:off x="4952487" y="5451439"/>
            <a:ext cx="715686" cy="55043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6078EFD-66E1-EF41-961B-D0080895C3C8}"/>
              </a:ext>
            </a:extLst>
          </p:cNvPr>
          <p:cNvCxnSpPr>
            <a:cxnSpLocks/>
            <a:stCxn id="8" idx="2"/>
            <a:endCxn id="11" idx="0"/>
          </p:cNvCxnSpPr>
          <p:nvPr/>
        </p:nvCxnSpPr>
        <p:spPr>
          <a:xfrm>
            <a:off x="5943360" y="5451439"/>
            <a:ext cx="921058" cy="52440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D1CBA9C-8BAB-5D43-8F40-36F4D2073ACD}"/>
              </a:ext>
            </a:extLst>
          </p:cNvPr>
          <p:cNvSpPr txBox="1"/>
          <p:nvPr/>
        </p:nvSpPr>
        <p:spPr>
          <a:xfrm>
            <a:off x="6147828" y="5975848"/>
            <a:ext cx="1433180" cy="369332"/>
          </a:xfrm>
          <a:prstGeom prst="rect">
            <a:avLst/>
          </a:prstGeom>
          <a:noFill/>
        </p:spPr>
        <p:txBody>
          <a:bodyPr wrap="square" rtlCol="0">
            <a:spAutoFit/>
          </a:bodyPr>
          <a:lstStyle/>
          <a:p>
            <a:pPr algn="ctr"/>
            <a:r>
              <a:rPr lang="en-US" dirty="0">
                <a:solidFill>
                  <a:schemeClr val="accent2"/>
                </a:solidFill>
                <a:latin typeface="Palatino" pitchFamily="2" charset="77"/>
                <a:ea typeface="Palatino" pitchFamily="2" charset="77"/>
              </a:rPr>
              <a:t>Walk length</a:t>
            </a:r>
          </a:p>
        </p:txBody>
      </p:sp>
      <p:sp>
        <p:nvSpPr>
          <p:cNvPr id="12" name="TextBox 11">
            <a:extLst>
              <a:ext uri="{FF2B5EF4-FFF2-40B4-BE49-F238E27FC236}">
                <a16:creationId xmlns:a16="http://schemas.microsoft.com/office/drawing/2014/main" id="{86BE5DF5-6E0B-8C4B-BC7D-2107A8A9920F}"/>
              </a:ext>
            </a:extLst>
          </p:cNvPr>
          <p:cNvSpPr txBox="1"/>
          <p:nvPr/>
        </p:nvSpPr>
        <p:spPr>
          <a:xfrm>
            <a:off x="3860800" y="6001872"/>
            <a:ext cx="2183373"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cs typeface="Calibri" panose="020F0502020204030204" pitchFamily="34" charset="0"/>
              </a:rPr>
              <a:t>Number of walks</a:t>
            </a:r>
          </a:p>
        </p:txBody>
      </p:sp>
      <p:sp>
        <p:nvSpPr>
          <p:cNvPr id="14" name="Rectangle 13">
            <a:extLst>
              <a:ext uri="{FF2B5EF4-FFF2-40B4-BE49-F238E27FC236}">
                <a16:creationId xmlns:a16="http://schemas.microsoft.com/office/drawing/2014/main" id="{30D8303F-1E70-5841-A189-F0C2637C68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Context Sampling: Generation of random walks</a:t>
            </a:r>
          </a:p>
        </p:txBody>
      </p:sp>
      <p:sp>
        <p:nvSpPr>
          <p:cNvPr id="15" name="Rectangle 14">
            <a:extLst>
              <a:ext uri="{FF2B5EF4-FFF2-40B4-BE49-F238E27FC236}">
                <a16:creationId xmlns:a16="http://schemas.microsoft.com/office/drawing/2014/main" id="{775E6E18-1442-8E43-A95F-140775A061D9}"/>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19" name="Slide Number Placeholder 18">
            <a:extLst>
              <a:ext uri="{FF2B5EF4-FFF2-40B4-BE49-F238E27FC236}">
                <a16:creationId xmlns:a16="http://schemas.microsoft.com/office/drawing/2014/main" id="{F9D568B2-A423-C347-B253-910703BE318E}"/>
              </a:ext>
            </a:extLst>
          </p:cNvPr>
          <p:cNvSpPr>
            <a:spLocks noGrp="1"/>
          </p:cNvSpPr>
          <p:nvPr>
            <p:ph type="sldNum" sz="quarter" idx="12"/>
          </p:nvPr>
        </p:nvSpPr>
        <p:spPr/>
        <p:txBody>
          <a:bodyPr/>
          <a:lstStyle/>
          <a:p>
            <a:fld id="{B2DC25EE-239B-4C5F-AAD1-255A7D5F1EE2}" type="slidenum">
              <a:rPr lang="en-US" smtClean="0"/>
              <a:t>11</a:t>
            </a:fld>
            <a:endParaRPr lang="en-US"/>
          </a:p>
        </p:txBody>
      </p:sp>
      <p:sp>
        <p:nvSpPr>
          <p:cNvPr id="16" name="Content Placeholder 2">
            <a:extLst>
              <a:ext uri="{FF2B5EF4-FFF2-40B4-BE49-F238E27FC236}">
                <a16:creationId xmlns:a16="http://schemas.microsoft.com/office/drawing/2014/main" id="{3C0D1739-D964-0849-A21E-D87F73F48870}"/>
              </a:ext>
            </a:extLst>
          </p:cNvPr>
          <p:cNvSpPr txBox="1">
            <a:spLocks/>
          </p:cNvSpPr>
          <p:nvPr/>
        </p:nvSpPr>
        <p:spPr>
          <a:xfrm>
            <a:off x="1147653" y="1233190"/>
            <a:ext cx="1620626" cy="42286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Palatino" pitchFamily="2" charset="77"/>
                <a:ea typeface="Palatino" pitchFamily="2" charset="77"/>
                <a:cs typeface="Calibri" panose="020F0502020204030204" pitchFamily="34" charset="0"/>
              </a:rPr>
              <a:t>For a walk</a:t>
            </a:r>
          </a:p>
        </p:txBody>
      </p:sp>
      <p:pic>
        <p:nvPicPr>
          <p:cNvPr id="17" name="Picture 16">
            <a:extLst>
              <a:ext uri="{FF2B5EF4-FFF2-40B4-BE49-F238E27FC236}">
                <a16:creationId xmlns:a16="http://schemas.microsoft.com/office/drawing/2014/main" id="{9C63F142-FEDD-024D-B865-735799C505A9}"/>
              </a:ext>
            </a:extLst>
          </p:cNvPr>
          <p:cNvPicPr>
            <a:picLocks noChangeAspect="1"/>
          </p:cNvPicPr>
          <p:nvPr/>
        </p:nvPicPr>
        <p:blipFill>
          <a:blip r:embed="rId5"/>
          <a:srcRect/>
          <a:stretch/>
        </p:blipFill>
        <p:spPr>
          <a:xfrm>
            <a:off x="2687597" y="1316197"/>
            <a:ext cx="5586231" cy="307498"/>
          </a:xfrm>
          <a:prstGeom prst="rect">
            <a:avLst/>
          </a:prstGeom>
        </p:spPr>
      </p:pic>
      <p:sp>
        <p:nvSpPr>
          <p:cNvPr id="18" name="Rectangle 17">
            <a:extLst>
              <a:ext uri="{FF2B5EF4-FFF2-40B4-BE49-F238E27FC236}">
                <a16:creationId xmlns:a16="http://schemas.microsoft.com/office/drawing/2014/main" id="{D0B69D0A-0374-2D4C-B19E-AE803F262D79}"/>
              </a:ext>
            </a:extLst>
          </p:cNvPr>
          <p:cNvSpPr/>
          <p:nvPr/>
        </p:nvSpPr>
        <p:spPr>
          <a:xfrm>
            <a:off x="7549644" y="5311089"/>
            <a:ext cx="235832" cy="308921"/>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4DA6FFEC-5842-F042-B3DE-B946FD45F269}"/>
              </a:ext>
            </a:extLst>
          </p:cNvPr>
          <p:cNvCxnSpPr>
            <a:cxnSpLocks/>
            <a:stCxn id="18" idx="3"/>
            <a:endCxn id="21" idx="0"/>
          </p:cNvCxnSpPr>
          <p:nvPr/>
        </p:nvCxnSpPr>
        <p:spPr>
          <a:xfrm>
            <a:off x="7785476" y="5465550"/>
            <a:ext cx="1179926" cy="51385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F5C29A4-E01F-C248-9D3F-068093E1C6EE}"/>
              </a:ext>
            </a:extLst>
          </p:cNvPr>
          <p:cNvSpPr txBox="1"/>
          <p:nvPr/>
        </p:nvSpPr>
        <p:spPr>
          <a:xfrm>
            <a:off x="8060663" y="5979402"/>
            <a:ext cx="1809478" cy="369332"/>
          </a:xfrm>
          <a:prstGeom prst="rect">
            <a:avLst/>
          </a:prstGeom>
          <a:noFill/>
        </p:spPr>
        <p:txBody>
          <a:bodyPr wrap="square" rtlCol="0">
            <a:spAutoFit/>
          </a:bodyPr>
          <a:lstStyle/>
          <a:p>
            <a:pPr algn="ctr"/>
            <a:r>
              <a:rPr lang="en-US" dirty="0">
                <a:solidFill>
                  <a:schemeClr val="accent4"/>
                </a:solidFill>
                <a:latin typeface="Palatino" pitchFamily="2" charset="77"/>
                <a:ea typeface="Palatino" pitchFamily="2" charset="77"/>
              </a:rPr>
              <a:t>Window size</a:t>
            </a:r>
          </a:p>
        </p:txBody>
      </p:sp>
    </p:spTree>
    <p:extLst>
      <p:ext uri="{BB962C8B-B14F-4D97-AF65-F5344CB8AC3E}">
        <p14:creationId xmlns:p14="http://schemas.microsoft.com/office/powerpoint/2010/main" val="160780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p:bldP spid="18"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0F090-D72F-4544-A0B5-08656E8EB921}"/>
              </a:ext>
            </a:extLst>
          </p:cNvPr>
          <p:cNvPicPr>
            <a:picLocks noChangeAspect="1"/>
          </p:cNvPicPr>
          <p:nvPr/>
        </p:nvPicPr>
        <p:blipFill>
          <a:blip r:embed="rId3"/>
          <a:stretch>
            <a:fillRect/>
          </a:stretch>
        </p:blipFill>
        <p:spPr>
          <a:xfrm>
            <a:off x="2768279" y="2050143"/>
            <a:ext cx="6926875" cy="2033763"/>
          </a:xfrm>
          <a:prstGeom prst="rect">
            <a:avLst/>
          </a:prstGeom>
        </p:spPr>
      </p:pic>
      <p:pic>
        <p:nvPicPr>
          <p:cNvPr id="6" name="Picture 5">
            <a:extLst>
              <a:ext uri="{FF2B5EF4-FFF2-40B4-BE49-F238E27FC236}">
                <a16:creationId xmlns:a16="http://schemas.microsoft.com/office/drawing/2014/main" id="{04B35CCC-0F13-CE4A-895A-E6FFFFC3D397}"/>
              </a:ext>
            </a:extLst>
          </p:cNvPr>
          <p:cNvPicPr>
            <a:picLocks noChangeAspect="1"/>
          </p:cNvPicPr>
          <p:nvPr/>
        </p:nvPicPr>
        <p:blipFill>
          <a:blip r:embed="rId4"/>
          <a:srcRect/>
          <a:stretch/>
        </p:blipFill>
        <p:spPr>
          <a:xfrm>
            <a:off x="761882" y="4778944"/>
            <a:ext cx="6190679" cy="1036069"/>
          </a:xfrm>
          <a:prstGeom prst="rect">
            <a:avLst/>
          </a:prstGeom>
        </p:spPr>
      </p:pic>
      <p:sp>
        <p:nvSpPr>
          <p:cNvPr id="7" name="Rectangle 6">
            <a:extLst>
              <a:ext uri="{FF2B5EF4-FFF2-40B4-BE49-F238E27FC236}">
                <a16:creationId xmlns:a16="http://schemas.microsoft.com/office/drawing/2014/main" id="{0AB63F4E-22D8-9946-84AD-988738141A58}"/>
              </a:ext>
            </a:extLst>
          </p:cNvPr>
          <p:cNvSpPr/>
          <p:nvPr/>
        </p:nvSpPr>
        <p:spPr>
          <a:xfrm>
            <a:off x="2961029" y="5142517"/>
            <a:ext cx="268243" cy="308922"/>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A9A2AC-22E8-3047-8AB1-603EAE5763A5}"/>
              </a:ext>
            </a:extLst>
          </p:cNvPr>
          <p:cNvSpPr/>
          <p:nvPr/>
        </p:nvSpPr>
        <p:spPr>
          <a:xfrm>
            <a:off x="3229272" y="5142518"/>
            <a:ext cx="191154" cy="308921"/>
          </a:xfrm>
          <a:prstGeom prst="rect">
            <a:avLst/>
          </a:prstGeom>
          <a:solidFill>
            <a:schemeClr val="accent2">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F1CAC39-732B-F640-B061-0EC7DEE81962}"/>
              </a:ext>
            </a:extLst>
          </p:cNvPr>
          <p:cNvCxnSpPr>
            <a:cxnSpLocks/>
            <a:stCxn id="7" idx="2"/>
            <a:endCxn id="12" idx="0"/>
          </p:cNvCxnSpPr>
          <p:nvPr/>
        </p:nvCxnSpPr>
        <p:spPr>
          <a:xfrm flipH="1">
            <a:off x="2364064" y="5451439"/>
            <a:ext cx="731087" cy="48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6078EFD-66E1-EF41-961B-D0080895C3C8}"/>
              </a:ext>
            </a:extLst>
          </p:cNvPr>
          <p:cNvCxnSpPr>
            <a:cxnSpLocks/>
            <a:stCxn id="8" idx="2"/>
            <a:endCxn id="11" idx="0"/>
          </p:cNvCxnSpPr>
          <p:nvPr/>
        </p:nvCxnSpPr>
        <p:spPr>
          <a:xfrm>
            <a:off x="3324849" y="5451439"/>
            <a:ext cx="1059190" cy="51378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D1CBA9C-8BAB-5D43-8F40-36F4D2073ACD}"/>
              </a:ext>
            </a:extLst>
          </p:cNvPr>
          <p:cNvSpPr txBox="1"/>
          <p:nvPr/>
        </p:nvSpPr>
        <p:spPr>
          <a:xfrm>
            <a:off x="3667449" y="5965220"/>
            <a:ext cx="1433180" cy="369332"/>
          </a:xfrm>
          <a:prstGeom prst="rect">
            <a:avLst/>
          </a:prstGeom>
          <a:noFill/>
        </p:spPr>
        <p:txBody>
          <a:bodyPr wrap="square" rtlCol="0">
            <a:spAutoFit/>
          </a:bodyPr>
          <a:lstStyle/>
          <a:p>
            <a:r>
              <a:rPr lang="en-US" dirty="0">
                <a:solidFill>
                  <a:schemeClr val="accent2"/>
                </a:solidFill>
                <a:latin typeface="Palatino" pitchFamily="2" charset="77"/>
                <a:ea typeface="Palatino" pitchFamily="2" charset="77"/>
              </a:rPr>
              <a:t>Walk length</a:t>
            </a:r>
          </a:p>
        </p:txBody>
      </p:sp>
      <p:sp>
        <p:nvSpPr>
          <p:cNvPr id="12" name="TextBox 11">
            <a:extLst>
              <a:ext uri="{FF2B5EF4-FFF2-40B4-BE49-F238E27FC236}">
                <a16:creationId xmlns:a16="http://schemas.microsoft.com/office/drawing/2014/main" id="{86BE5DF5-6E0B-8C4B-BC7D-2107A8A9920F}"/>
              </a:ext>
            </a:extLst>
          </p:cNvPr>
          <p:cNvSpPr txBox="1"/>
          <p:nvPr/>
        </p:nvSpPr>
        <p:spPr>
          <a:xfrm>
            <a:off x="1384300" y="5933324"/>
            <a:ext cx="1959527" cy="369332"/>
          </a:xfrm>
          <a:prstGeom prst="rect">
            <a:avLst/>
          </a:prstGeom>
          <a:noFill/>
        </p:spPr>
        <p:txBody>
          <a:bodyPr wrap="square" rtlCol="0">
            <a:spAutoFit/>
          </a:bodyPr>
          <a:lstStyle/>
          <a:p>
            <a:r>
              <a:rPr lang="en-US" dirty="0">
                <a:solidFill>
                  <a:schemeClr val="accent1"/>
                </a:solidFill>
                <a:latin typeface="Palatino" pitchFamily="2" charset="77"/>
                <a:ea typeface="Palatino" pitchFamily="2" charset="77"/>
                <a:cs typeface="Calibri" panose="020F0502020204030204" pitchFamily="34" charset="0"/>
              </a:rPr>
              <a:t>Number of walks</a:t>
            </a:r>
          </a:p>
        </p:txBody>
      </p:sp>
      <p:pic>
        <p:nvPicPr>
          <p:cNvPr id="23" name="Picture 22">
            <a:extLst>
              <a:ext uri="{FF2B5EF4-FFF2-40B4-BE49-F238E27FC236}">
                <a16:creationId xmlns:a16="http://schemas.microsoft.com/office/drawing/2014/main" id="{7DE577BF-0552-3248-B8A0-F9237331DEDC}"/>
              </a:ext>
            </a:extLst>
          </p:cNvPr>
          <p:cNvPicPr>
            <a:picLocks noChangeAspect="1"/>
          </p:cNvPicPr>
          <p:nvPr/>
        </p:nvPicPr>
        <p:blipFill rotWithShape="1">
          <a:blip r:embed="rId5"/>
          <a:srcRect r="5925"/>
          <a:stretch/>
        </p:blipFill>
        <p:spPr>
          <a:xfrm>
            <a:off x="7178009" y="4631090"/>
            <a:ext cx="4252110" cy="1302234"/>
          </a:xfrm>
          <a:prstGeom prst="rect">
            <a:avLst/>
          </a:prstGeom>
        </p:spPr>
      </p:pic>
      <p:sp>
        <p:nvSpPr>
          <p:cNvPr id="14" name="Rectangle 13">
            <a:extLst>
              <a:ext uri="{FF2B5EF4-FFF2-40B4-BE49-F238E27FC236}">
                <a16:creationId xmlns:a16="http://schemas.microsoft.com/office/drawing/2014/main" id="{56854401-D6E5-ED48-A557-2CCD2134B2D3}"/>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Context Sampling: Generation of random walks</a:t>
            </a:r>
          </a:p>
        </p:txBody>
      </p:sp>
      <p:sp>
        <p:nvSpPr>
          <p:cNvPr id="15" name="Rectangle 14">
            <a:extLst>
              <a:ext uri="{FF2B5EF4-FFF2-40B4-BE49-F238E27FC236}">
                <a16:creationId xmlns:a16="http://schemas.microsoft.com/office/drawing/2014/main" id="{65D5D394-1085-1F4F-9758-66C06803104B}"/>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1A05446-9731-5648-AE96-36BE26EBA2EE}"/>
              </a:ext>
            </a:extLst>
          </p:cNvPr>
          <p:cNvSpPr>
            <a:spLocks noGrp="1"/>
          </p:cNvSpPr>
          <p:nvPr>
            <p:ph type="sldNum" sz="quarter" idx="12"/>
          </p:nvPr>
        </p:nvSpPr>
        <p:spPr/>
        <p:txBody>
          <a:bodyPr/>
          <a:lstStyle/>
          <a:p>
            <a:fld id="{B2DC25EE-239B-4C5F-AAD1-255A7D5F1EE2}" type="slidenum">
              <a:rPr lang="en-US" smtClean="0"/>
              <a:t>12</a:t>
            </a:fld>
            <a:endParaRPr lang="en-US"/>
          </a:p>
        </p:txBody>
      </p:sp>
      <p:sp>
        <p:nvSpPr>
          <p:cNvPr id="16" name="Content Placeholder 2">
            <a:extLst>
              <a:ext uri="{FF2B5EF4-FFF2-40B4-BE49-F238E27FC236}">
                <a16:creationId xmlns:a16="http://schemas.microsoft.com/office/drawing/2014/main" id="{4CC0ADD7-D999-8E48-BFE0-91D5BA15A22F}"/>
              </a:ext>
            </a:extLst>
          </p:cNvPr>
          <p:cNvSpPr txBox="1">
            <a:spLocks/>
          </p:cNvSpPr>
          <p:nvPr/>
        </p:nvSpPr>
        <p:spPr>
          <a:xfrm>
            <a:off x="1147653" y="1233190"/>
            <a:ext cx="1620626" cy="42286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Palatino" pitchFamily="2" charset="77"/>
                <a:ea typeface="Palatino" pitchFamily="2" charset="77"/>
                <a:cs typeface="Calibri" panose="020F0502020204030204" pitchFamily="34" charset="0"/>
              </a:rPr>
              <a:t>For a walk</a:t>
            </a:r>
          </a:p>
        </p:txBody>
      </p:sp>
      <p:pic>
        <p:nvPicPr>
          <p:cNvPr id="17" name="Picture 16">
            <a:extLst>
              <a:ext uri="{FF2B5EF4-FFF2-40B4-BE49-F238E27FC236}">
                <a16:creationId xmlns:a16="http://schemas.microsoft.com/office/drawing/2014/main" id="{750B23B9-3BB8-F240-BE93-EA45F195E910}"/>
              </a:ext>
            </a:extLst>
          </p:cNvPr>
          <p:cNvPicPr>
            <a:picLocks noChangeAspect="1"/>
          </p:cNvPicPr>
          <p:nvPr/>
        </p:nvPicPr>
        <p:blipFill>
          <a:blip r:embed="rId6"/>
          <a:srcRect/>
          <a:stretch/>
        </p:blipFill>
        <p:spPr>
          <a:xfrm>
            <a:off x="2687597" y="1316197"/>
            <a:ext cx="5586231" cy="307498"/>
          </a:xfrm>
          <a:prstGeom prst="rect">
            <a:avLst/>
          </a:prstGeom>
        </p:spPr>
      </p:pic>
      <p:sp>
        <p:nvSpPr>
          <p:cNvPr id="18" name="Rectangle 17">
            <a:extLst>
              <a:ext uri="{FF2B5EF4-FFF2-40B4-BE49-F238E27FC236}">
                <a16:creationId xmlns:a16="http://schemas.microsoft.com/office/drawing/2014/main" id="{12B502D1-1393-9748-A20F-F349E9D036E5}"/>
              </a:ext>
            </a:extLst>
          </p:cNvPr>
          <p:cNvSpPr/>
          <p:nvPr/>
        </p:nvSpPr>
        <p:spPr>
          <a:xfrm>
            <a:off x="4697332" y="5313432"/>
            <a:ext cx="197301" cy="228372"/>
          </a:xfrm>
          <a:prstGeom prst="rect">
            <a:avLst/>
          </a:prstGeom>
          <a:solidFill>
            <a:schemeClr val="accent3">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cxnSp>
        <p:nvCxnSpPr>
          <p:cNvPr id="19" name="Straight Arrow Connector 18">
            <a:extLst>
              <a:ext uri="{FF2B5EF4-FFF2-40B4-BE49-F238E27FC236}">
                <a16:creationId xmlns:a16="http://schemas.microsoft.com/office/drawing/2014/main" id="{5914E87E-6139-8243-AAAC-519FCC2ED56F}"/>
              </a:ext>
            </a:extLst>
          </p:cNvPr>
          <p:cNvCxnSpPr>
            <a:cxnSpLocks/>
            <a:stCxn id="18" idx="2"/>
            <a:endCxn id="20" idx="0"/>
          </p:cNvCxnSpPr>
          <p:nvPr/>
        </p:nvCxnSpPr>
        <p:spPr>
          <a:xfrm>
            <a:off x="4795983" y="5541804"/>
            <a:ext cx="1426396" cy="43994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A841228-1489-4F40-828F-6A164A7A6B2A}"/>
              </a:ext>
            </a:extLst>
          </p:cNvPr>
          <p:cNvSpPr txBox="1"/>
          <p:nvPr/>
        </p:nvSpPr>
        <p:spPr>
          <a:xfrm>
            <a:off x="5465459" y="5981744"/>
            <a:ext cx="1513840" cy="369332"/>
          </a:xfrm>
          <a:prstGeom prst="rect">
            <a:avLst/>
          </a:prstGeom>
          <a:noFill/>
        </p:spPr>
        <p:txBody>
          <a:bodyPr wrap="square" rtlCol="0">
            <a:spAutoFit/>
          </a:bodyPr>
          <a:lstStyle/>
          <a:p>
            <a:r>
              <a:rPr lang="en-US" dirty="0">
                <a:solidFill>
                  <a:schemeClr val="accent3"/>
                </a:solidFill>
                <a:latin typeface="Palatino" pitchFamily="2" charset="77"/>
                <a:ea typeface="Palatino" pitchFamily="2" charset="77"/>
              </a:rPr>
              <a:t>Window size</a:t>
            </a:r>
          </a:p>
        </p:txBody>
      </p:sp>
      <p:sp>
        <p:nvSpPr>
          <p:cNvPr id="21" name="Rectangle 20">
            <a:extLst>
              <a:ext uri="{FF2B5EF4-FFF2-40B4-BE49-F238E27FC236}">
                <a16:creationId xmlns:a16="http://schemas.microsoft.com/office/drawing/2014/main" id="{FB7EFE3B-1EEE-634F-A421-6823CA95C62E}"/>
              </a:ext>
            </a:extLst>
          </p:cNvPr>
          <p:cNvSpPr/>
          <p:nvPr/>
        </p:nvSpPr>
        <p:spPr>
          <a:xfrm>
            <a:off x="9497853" y="4862748"/>
            <a:ext cx="197301" cy="228372"/>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EC688FF8-FCC7-9B44-9E99-E6491818EB48}"/>
              </a:ext>
            </a:extLst>
          </p:cNvPr>
          <p:cNvCxnSpPr>
            <a:cxnSpLocks/>
            <a:stCxn id="21" idx="2"/>
            <a:endCxn id="24" idx="2"/>
          </p:cNvCxnSpPr>
          <p:nvPr/>
        </p:nvCxnSpPr>
        <p:spPr>
          <a:xfrm flipV="1">
            <a:off x="9596504" y="4291115"/>
            <a:ext cx="999128" cy="80000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56913C9-A312-0047-9909-2922E97105D9}"/>
              </a:ext>
            </a:extLst>
          </p:cNvPr>
          <p:cNvSpPr txBox="1"/>
          <p:nvPr/>
        </p:nvSpPr>
        <p:spPr>
          <a:xfrm>
            <a:off x="9304064" y="3921783"/>
            <a:ext cx="2583136" cy="369332"/>
          </a:xfrm>
          <a:prstGeom prst="rect">
            <a:avLst/>
          </a:prstGeom>
          <a:noFill/>
        </p:spPr>
        <p:txBody>
          <a:bodyPr wrap="square" rtlCol="0">
            <a:spAutoFit/>
          </a:bodyPr>
          <a:lstStyle/>
          <a:p>
            <a:r>
              <a:rPr lang="en-US" dirty="0">
                <a:solidFill>
                  <a:schemeClr val="accent4"/>
                </a:solidFill>
                <a:latin typeface="Palatino" pitchFamily="2" charset="77"/>
                <a:ea typeface="Palatino" pitchFamily="2" charset="77"/>
              </a:rPr>
              <a:t>Node representations</a:t>
            </a:r>
          </a:p>
        </p:txBody>
      </p:sp>
      <p:sp>
        <p:nvSpPr>
          <p:cNvPr id="28" name="Rectangle 27">
            <a:extLst>
              <a:ext uri="{FF2B5EF4-FFF2-40B4-BE49-F238E27FC236}">
                <a16:creationId xmlns:a16="http://schemas.microsoft.com/office/drawing/2014/main" id="{D90F2710-F0D8-4548-8CA2-D2B6E6145522}"/>
              </a:ext>
            </a:extLst>
          </p:cNvPr>
          <p:cNvSpPr/>
          <p:nvPr/>
        </p:nvSpPr>
        <p:spPr>
          <a:xfrm>
            <a:off x="10565909" y="4824288"/>
            <a:ext cx="255171" cy="266831"/>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FA15E112-0691-4C49-84BE-A4569533BDD6}"/>
              </a:ext>
            </a:extLst>
          </p:cNvPr>
          <p:cNvCxnSpPr>
            <a:cxnSpLocks/>
            <a:endCxn id="24" idx="2"/>
          </p:cNvCxnSpPr>
          <p:nvPr/>
        </p:nvCxnSpPr>
        <p:spPr>
          <a:xfrm flipH="1" flipV="1">
            <a:off x="10595632" y="4291115"/>
            <a:ext cx="105706" cy="48782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5AD01CD-2BF5-8840-9C8F-67CDC8D1F9C2}"/>
              </a:ext>
            </a:extLst>
          </p:cNvPr>
          <p:cNvSpPr/>
          <p:nvPr/>
        </p:nvSpPr>
        <p:spPr>
          <a:xfrm>
            <a:off x="9019891" y="5794665"/>
            <a:ext cx="2377189" cy="338554"/>
          </a:xfrm>
          <a:prstGeom prst="rect">
            <a:avLst/>
          </a:prstGeom>
        </p:spPr>
        <p:txBody>
          <a:bodyPr wrap="none">
            <a:spAutoFit/>
          </a:bodyPr>
          <a:lstStyle/>
          <a:p>
            <a:r>
              <a:rPr lang="en-US" sz="1600" dirty="0">
                <a:solidFill>
                  <a:schemeClr val="accent2">
                    <a:lumMod val="75000"/>
                  </a:schemeClr>
                </a:solidFill>
                <a:latin typeface="Palatino" pitchFamily="2" charset="77"/>
                <a:ea typeface="Palatino" pitchFamily="2" charset="77"/>
              </a:rPr>
              <a:t>[</a:t>
            </a:r>
            <a:r>
              <a:rPr lang="en-US" sz="1600" dirty="0" err="1">
                <a:solidFill>
                  <a:schemeClr val="accent2">
                    <a:lumMod val="75000"/>
                  </a:schemeClr>
                </a:solidFill>
                <a:latin typeface="Palatino" pitchFamily="2" charset="77"/>
                <a:ea typeface="Palatino" pitchFamily="2" charset="77"/>
              </a:rPr>
              <a:t>Perozzi</a:t>
            </a:r>
            <a:r>
              <a:rPr lang="en-US" sz="1600" dirty="0">
                <a:solidFill>
                  <a:schemeClr val="accent2">
                    <a:lumMod val="75000"/>
                  </a:schemeClr>
                </a:solidFill>
                <a:latin typeface="Palatino" pitchFamily="2" charset="77"/>
                <a:ea typeface="Palatino" pitchFamily="2" charset="77"/>
              </a:rPr>
              <a:t> </a:t>
            </a:r>
            <a:r>
              <a:rPr lang="en-US" sz="1600" i="1" dirty="0">
                <a:solidFill>
                  <a:schemeClr val="accent2">
                    <a:lumMod val="75000"/>
                  </a:schemeClr>
                </a:solidFill>
                <a:latin typeface="Palatino" pitchFamily="2" charset="77"/>
                <a:ea typeface="Palatino" pitchFamily="2" charset="77"/>
              </a:rPr>
              <a:t>et al. </a:t>
            </a:r>
            <a:r>
              <a:rPr lang="en-US" sz="1600" dirty="0">
                <a:solidFill>
                  <a:schemeClr val="accent2">
                    <a:lumMod val="75000"/>
                  </a:schemeClr>
                </a:solidFill>
                <a:latin typeface="Palatino" pitchFamily="2" charset="77"/>
                <a:ea typeface="Palatino" pitchFamily="2" charset="77"/>
              </a:rPr>
              <a:t>KDD ‘14]</a:t>
            </a:r>
            <a:r>
              <a:rPr lang="en-US" sz="1600" dirty="0">
                <a:solidFill>
                  <a:schemeClr val="accent2"/>
                </a:solidFill>
                <a:latin typeface="Palatino" pitchFamily="2" charset="77"/>
                <a:ea typeface="Palatino" pitchFamily="2" charset="77"/>
              </a:rPr>
              <a:t> </a:t>
            </a:r>
            <a:endParaRPr lang="en-US" sz="1600" dirty="0"/>
          </a:p>
        </p:txBody>
      </p:sp>
    </p:spTree>
    <p:extLst>
      <p:ext uri="{BB962C8B-B14F-4D97-AF65-F5344CB8AC3E}">
        <p14:creationId xmlns:p14="http://schemas.microsoft.com/office/powerpoint/2010/main" val="30869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par>
                                <p:cTn id="20" presetID="9"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par>
                                <p:cTn id="23" presetID="9"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506864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sp>
        <p:nvSpPr>
          <p:cNvPr id="10" name="Rectangle 9">
            <a:extLst>
              <a:ext uri="{FF2B5EF4-FFF2-40B4-BE49-F238E27FC236}">
                <a16:creationId xmlns:a16="http://schemas.microsoft.com/office/drawing/2014/main" id="{E10FB407-AE7A-F24E-8300-D330CD5CA4DC}"/>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Our contributions</a:t>
            </a:r>
          </a:p>
        </p:txBody>
      </p:sp>
      <p:sp>
        <p:nvSpPr>
          <p:cNvPr id="11" name="Rectangle 10">
            <a:extLst>
              <a:ext uri="{FF2B5EF4-FFF2-40B4-BE49-F238E27FC236}">
                <a16:creationId xmlns:a16="http://schemas.microsoft.com/office/drawing/2014/main" id="{5F610AC8-08C0-9840-9D77-7A4B0B1613F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8D57DFB-9309-684A-9560-6632F594C1C4}"/>
              </a:ext>
            </a:extLst>
          </p:cNvPr>
          <p:cNvSpPr>
            <a:spLocks noGrp="1"/>
          </p:cNvSpPr>
          <p:nvPr>
            <p:ph type="sldNum" sz="quarter" idx="12"/>
          </p:nvPr>
        </p:nvSpPr>
        <p:spPr/>
        <p:txBody>
          <a:bodyPr/>
          <a:lstStyle/>
          <a:p>
            <a:fld id="{B2DC25EE-239B-4C5F-AAD1-255A7D5F1EE2}" type="slidenum">
              <a:rPr lang="en-US" smtClean="0"/>
              <a:t>13</a:t>
            </a:fld>
            <a:endParaRPr lang="en-US"/>
          </a:p>
        </p:txBody>
      </p:sp>
      <p:sp>
        <p:nvSpPr>
          <p:cNvPr id="4" name="Rectangle 3">
            <a:extLst>
              <a:ext uri="{FF2B5EF4-FFF2-40B4-BE49-F238E27FC236}">
                <a16:creationId xmlns:a16="http://schemas.microsoft.com/office/drawing/2014/main" id="{50E7EF6D-4C43-B548-AC03-FC1338694A37}"/>
              </a:ext>
            </a:extLst>
          </p:cNvPr>
          <p:cNvSpPr/>
          <p:nvPr/>
        </p:nvSpPr>
        <p:spPr>
          <a:xfrm>
            <a:off x="1677303" y="1948837"/>
            <a:ext cx="4229100" cy="1908061"/>
          </a:xfrm>
          <a:prstGeom prst="rect">
            <a:avLst/>
          </a:prstGeom>
          <a:solidFill>
            <a:schemeClr val="accent2">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2"/>
                </a:solidFill>
                <a:latin typeface="Palatino" pitchFamily="2" charset="77"/>
                <a:ea typeface="Palatino" pitchFamily="2" charset="77"/>
              </a:rPr>
              <a:t>Integration of Topological Features</a:t>
            </a:r>
          </a:p>
          <a:p>
            <a:pPr algn="ctr"/>
            <a:r>
              <a:rPr lang="en-US" sz="1600" dirty="0">
                <a:solidFill>
                  <a:schemeClr val="bg2"/>
                </a:solidFill>
                <a:latin typeface="Palatino" pitchFamily="2" charset="77"/>
                <a:ea typeface="Palatino" pitchFamily="2" charset="77"/>
              </a:rPr>
              <a:t>with a focus on community structure</a:t>
            </a:r>
            <a:br>
              <a:rPr lang="en-US" sz="1600" dirty="0">
                <a:solidFill>
                  <a:schemeClr val="bg2"/>
                </a:solidFill>
                <a:latin typeface="Palatino" pitchFamily="2" charset="77"/>
                <a:ea typeface="Palatino" pitchFamily="2" charset="77"/>
              </a:rPr>
            </a:br>
            <a:r>
              <a:rPr lang="en-US" sz="1600" dirty="0">
                <a:solidFill>
                  <a:schemeClr val="bg2"/>
                </a:solidFill>
                <a:latin typeface="Palatino" pitchFamily="2" charset="77"/>
                <a:ea typeface="Palatino" pitchFamily="2" charset="77"/>
              </a:rPr>
              <a:t>[ÇM18; ÇM21]</a:t>
            </a:r>
          </a:p>
        </p:txBody>
      </p:sp>
      <p:sp>
        <p:nvSpPr>
          <p:cNvPr id="12" name="Rectangle 11">
            <a:extLst>
              <a:ext uri="{FF2B5EF4-FFF2-40B4-BE49-F238E27FC236}">
                <a16:creationId xmlns:a16="http://schemas.microsoft.com/office/drawing/2014/main" id="{696F90E7-DE5B-2B45-A93E-430019F9A014}"/>
              </a:ext>
            </a:extLst>
          </p:cNvPr>
          <p:cNvSpPr/>
          <p:nvPr/>
        </p:nvSpPr>
        <p:spPr>
          <a:xfrm>
            <a:off x="6156813" y="194883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Scalability</a:t>
            </a:r>
          </a:p>
          <a:p>
            <a:pPr algn="ctr"/>
            <a:r>
              <a:rPr lang="en-US" sz="1600" dirty="0">
                <a:solidFill>
                  <a:schemeClr val="tx1"/>
                </a:solidFill>
                <a:latin typeface="Palatino" pitchFamily="2" charset="77"/>
                <a:ea typeface="Palatino" pitchFamily="2" charset="77"/>
              </a:rPr>
              <a:t>with diffusions &amp; random projections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[ÇPM21]</a:t>
            </a:r>
          </a:p>
        </p:txBody>
      </p:sp>
      <p:sp>
        <p:nvSpPr>
          <p:cNvPr id="13" name="Rectangle 12">
            <a:extLst>
              <a:ext uri="{FF2B5EF4-FFF2-40B4-BE49-F238E27FC236}">
                <a16:creationId xmlns:a16="http://schemas.microsoft.com/office/drawing/2014/main" id="{2092B84F-8F32-C641-AEC4-19042DA4D45A}"/>
              </a:ext>
            </a:extLst>
          </p:cNvPr>
          <p:cNvSpPr/>
          <p:nvPr/>
        </p:nvSpPr>
        <p:spPr>
          <a:xfrm>
            <a:off x="1677303" y="408877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Modeling Node Interactions</a:t>
            </a:r>
          </a:p>
          <a:p>
            <a:pPr algn="ctr"/>
            <a:r>
              <a:rPr lang="en-US" sz="1600" dirty="0">
                <a:solidFill>
                  <a:schemeClr val="tx1"/>
                </a:solidFill>
                <a:latin typeface="Palatino" pitchFamily="2" charset="77"/>
                <a:ea typeface="Palatino" pitchFamily="2" charset="77"/>
              </a:rPr>
              <a:t>with Exponential Family distributions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[ÇM19b; ÇM20]</a:t>
            </a:r>
          </a:p>
        </p:txBody>
      </p:sp>
      <p:sp>
        <p:nvSpPr>
          <p:cNvPr id="14" name="Rectangle 13">
            <a:extLst>
              <a:ext uri="{FF2B5EF4-FFF2-40B4-BE49-F238E27FC236}">
                <a16:creationId xmlns:a16="http://schemas.microsoft.com/office/drawing/2014/main" id="{01CF7CA3-D8D2-B744-9AD4-6CB1062F0CDE}"/>
              </a:ext>
            </a:extLst>
          </p:cNvPr>
          <p:cNvSpPr/>
          <p:nvPr/>
        </p:nvSpPr>
        <p:spPr>
          <a:xfrm>
            <a:off x="6167434" y="408877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Kernelized Matrix Factorization</a:t>
            </a:r>
          </a:p>
          <a:p>
            <a:pPr algn="ctr"/>
            <a:r>
              <a:rPr lang="en-US" sz="1600" dirty="0">
                <a:solidFill>
                  <a:schemeClr val="tx1"/>
                </a:solidFill>
                <a:latin typeface="Palatino" pitchFamily="2" charset="77"/>
                <a:ea typeface="Palatino" pitchFamily="2" charset="77"/>
              </a:rPr>
              <a:t>with random walks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[ÇM19a; ÇSM21]</a:t>
            </a:r>
          </a:p>
        </p:txBody>
      </p:sp>
    </p:spTree>
    <p:extLst>
      <p:ext uri="{BB962C8B-B14F-4D97-AF65-F5344CB8AC3E}">
        <p14:creationId xmlns:p14="http://schemas.microsoft.com/office/powerpoint/2010/main" val="2355599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506864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sp>
        <p:nvSpPr>
          <p:cNvPr id="10" name="Rectangle 9">
            <a:extLst>
              <a:ext uri="{FF2B5EF4-FFF2-40B4-BE49-F238E27FC236}">
                <a16:creationId xmlns:a16="http://schemas.microsoft.com/office/drawing/2014/main" id="{E10FB407-AE7A-F24E-8300-D330CD5CA4DC}"/>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Our contributions</a:t>
            </a:r>
          </a:p>
        </p:txBody>
      </p:sp>
      <p:sp>
        <p:nvSpPr>
          <p:cNvPr id="11" name="Rectangle 10">
            <a:extLst>
              <a:ext uri="{FF2B5EF4-FFF2-40B4-BE49-F238E27FC236}">
                <a16:creationId xmlns:a16="http://schemas.microsoft.com/office/drawing/2014/main" id="{5F610AC8-08C0-9840-9D77-7A4B0B1613F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8D57DFB-9309-684A-9560-6632F594C1C4}"/>
              </a:ext>
            </a:extLst>
          </p:cNvPr>
          <p:cNvSpPr>
            <a:spLocks noGrp="1"/>
          </p:cNvSpPr>
          <p:nvPr>
            <p:ph type="sldNum" sz="quarter" idx="12"/>
          </p:nvPr>
        </p:nvSpPr>
        <p:spPr/>
        <p:txBody>
          <a:bodyPr/>
          <a:lstStyle/>
          <a:p>
            <a:fld id="{B2DC25EE-239B-4C5F-AAD1-255A7D5F1EE2}" type="slidenum">
              <a:rPr lang="en-US" smtClean="0"/>
              <a:t>14</a:t>
            </a:fld>
            <a:endParaRPr lang="en-US"/>
          </a:p>
        </p:txBody>
      </p:sp>
      <p:sp>
        <p:nvSpPr>
          <p:cNvPr id="4" name="Rectangle 3">
            <a:extLst>
              <a:ext uri="{FF2B5EF4-FFF2-40B4-BE49-F238E27FC236}">
                <a16:creationId xmlns:a16="http://schemas.microsoft.com/office/drawing/2014/main" id="{50E7EF6D-4C43-B548-AC03-FC1338694A37}"/>
              </a:ext>
            </a:extLst>
          </p:cNvPr>
          <p:cNvSpPr/>
          <p:nvPr/>
        </p:nvSpPr>
        <p:spPr>
          <a:xfrm>
            <a:off x="1677303" y="194883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Integration of Topological Features</a:t>
            </a:r>
          </a:p>
          <a:p>
            <a:pPr algn="ctr"/>
            <a:r>
              <a:rPr lang="en-US" sz="1600" dirty="0">
                <a:solidFill>
                  <a:schemeClr val="tx1"/>
                </a:solidFill>
                <a:latin typeface="Palatino" pitchFamily="2" charset="77"/>
                <a:ea typeface="Palatino" pitchFamily="2" charset="77"/>
              </a:rPr>
              <a:t>with a focus on community structure</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[ÇM18; ÇM21]</a:t>
            </a:r>
          </a:p>
        </p:txBody>
      </p:sp>
      <p:sp>
        <p:nvSpPr>
          <p:cNvPr id="12" name="Rectangle 11">
            <a:extLst>
              <a:ext uri="{FF2B5EF4-FFF2-40B4-BE49-F238E27FC236}">
                <a16:creationId xmlns:a16="http://schemas.microsoft.com/office/drawing/2014/main" id="{696F90E7-DE5B-2B45-A93E-430019F9A014}"/>
              </a:ext>
            </a:extLst>
          </p:cNvPr>
          <p:cNvSpPr/>
          <p:nvPr/>
        </p:nvSpPr>
        <p:spPr>
          <a:xfrm>
            <a:off x="6156813" y="194883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Scalability</a:t>
            </a:r>
          </a:p>
          <a:p>
            <a:pPr algn="ctr"/>
            <a:r>
              <a:rPr lang="en-US" sz="1600" dirty="0">
                <a:solidFill>
                  <a:schemeClr val="tx1"/>
                </a:solidFill>
                <a:latin typeface="Palatino" pitchFamily="2" charset="77"/>
                <a:ea typeface="Palatino" pitchFamily="2" charset="77"/>
              </a:rPr>
              <a:t>with diffusions &amp; random projections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[ÇPM21]</a:t>
            </a:r>
          </a:p>
        </p:txBody>
      </p:sp>
      <p:sp>
        <p:nvSpPr>
          <p:cNvPr id="13" name="Rectangle 12">
            <a:extLst>
              <a:ext uri="{FF2B5EF4-FFF2-40B4-BE49-F238E27FC236}">
                <a16:creationId xmlns:a16="http://schemas.microsoft.com/office/drawing/2014/main" id="{2092B84F-8F32-C641-AEC4-19042DA4D45A}"/>
              </a:ext>
            </a:extLst>
          </p:cNvPr>
          <p:cNvSpPr/>
          <p:nvPr/>
        </p:nvSpPr>
        <p:spPr>
          <a:xfrm>
            <a:off x="1677303" y="4088777"/>
            <a:ext cx="4229100" cy="1908061"/>
          </a:xfrm>
          <a:prstGeom prst="rect">
            <a:avLst/>
          </a:prstGeom>
          <a:solidFill>
            <a:schemeClr val="accent2">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2"/>
                </a:solidFill>
                <a:latin typeface="Palatino" pitchFamily="2" charset="77"/>
                <a:ea typeface="Palatino" pitchFamily="2" charset="77"/>
              </a:rPr>
              <a:t>Modeling Node Interactions</a:t>
            </a:r>
          </a:p>
          <a:p>
            <a:pPr algn="ctr"/>
            <a:r>
              <a:rPr lang="en-US" sz="1600" dirty="0">
                <a:solidFill>
                  <a:schemeClr val="bg2"/>
                </a:solidFill>
                <a:latin typeface="Palatino" pitchFamily="2" charset="77"/>
                <a:ea typeface="Palatino" pitchFamily="2" charset="77"/>
              </a:rPr>
              <a:t>with Exponential Family distributions</a:t>
            </a:r>
            <a:br>
              <a:rPr lang="en-US" sz="1600" dirty="0">
                <a:solidFill>
                  <a:schemeClr val="bg2"/>
                </a:solidFill>
                <a:latin typeface="Palatino" pitchFamily="2" charset="77"/>
                <a:ea typeface="Palatino" pitchFamily="2" charset="77"/>
              </a:rPr>
            </a:br>
            <a:r>
              <a:rPr lang="en-US" sz="1600" dirty="0">
                <a:solidFill>
                  <a:schemeClr val="bg2"/>
                </a:solidFill>
                <a:latin typeface="Palatino" pitchFamily="2" charset="77"/>
                <a:ea typeface="Palatino" pitchFamily="2" charset="77"/>
              </a:rPr>
              <a:t>[ÇM19b; ÇM20]</a:t>
            </a:r>
          </a:p>
        </p:txBody>
      </p:sp>
      <p:sp>
        <p:nvSpPr>
          <p:cNvPr id="14" name="Rectangle 13">
            <a:extLst>
              <a:ext uri="{FF2B5EF4-FFF2-40B4-BE49-F238E27FC236}">
                <a16:creationId xmlns:a16="http://schemas.microsoft.com/office/drawing/2014/main" id="{01CF7CA3-D8D2-B744-9AD4-6CB1062F0CDE}"/>
              </a:ext>
            </a:extLst>
          </p:cNvPr>
          <p:cNvSpPr/>
          <p:nvPr/>
        </p:nvSpPr>
        <p:spPr>
          <a:xfrm>
            <a:off x="6167434" y="408877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Kernelized Matrix Factorization</a:t>
            </a:r>
          </a:p>
          <a:p>
            <a:pPr algn="ctr"/>
            <a:r>
              <a:rPr lang="en-US" sz="1600" dirty="0">
                <a:solidFill>
                  <a:schemeClr val="tx1"/>
                </a:solidFill>
                <a:latin typeface="Palatino" pitchFamily="2" charset="77"/>
                <a:ea typeface="Palatino" pitchFamily="2" charset="77"/>
              </a:rPr>
              <a:t>with random walks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[ÇM19a; ÇSM21]</a:t>
            </a:r>
          </a:p>
        </p:txBody>
      </p:sp>
    </p:spTree>
    <p:extLst>
      <p:ext uri="{BB962C8B-B14F-4D97-AF65-F5344CB8AC3E}">
        <p14:creationId xmlns:p14="http://schemas.microsoft.com/office/powerpoint/2010/main" val="1477754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506864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sp>
        <p:nvSpPr>
          <p:cNvPr id="10" name="Rectangle 9">
            <a:extLst>
              <a:ext uri="{FF2B5EF4-FFF2-40B4-BE49-F238E27FC236}">
                <a16:creationId xmlns:a16="http://schemas.microsoft.com/office/drawing/2014/main" id="{E10FB407-AE7A-F24E-8300-D330CD5CA4DC}"/>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Our contributions</a:t>
            </a:r>
          </a:p>
        </p:txBody>
      </p:sp>
      <p:sp>
        <p:nvSpPr>
          <p:cNvPr id="11" name="Rectangle 10">
            <a:extLst>
              <a:ext uri="{FF2B5EF4-FFF2-40B4-BE49-F238E27FC236}">
                <a16:creationId xmlns:a16="http://schemas.microsoft.com/office/drawing/2014/main" id="{5F610AC8-08C0-9840-9D77-7A4B0B1613F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8D57DFB-9309-684A-9560-6632F594C1C4}"/>
              </a:ext>
            </a:extLst>
          </p:cNvPr>
          <p:cNvSpPr>
            <a:spLocks noGrp="1"/>
          </p:cNvSpPr>
          <p:nvPr>
            <p:ph type="sldNum" sz="quarter" idx="12"/>
          </p:nvPr>
        </p:nvSpPr>
        <p:spPr/>
        <p:txBody>
          <a:bodyPr/>
          <a:lstStyle/>
          <a:p>
            <a:fld id="{B2DC25EE-239B-4C5F-AAD1-255A7D5F1EE2}" type="slidenum">
              <a:rPr lang="en-US" smtClean="0"/>
              <a:t>15</a:t>
            </a:fld>
            <a:endParaRPr lang="en-US"/>
          </a:p>
        </p:txBody>
      </p:sp>
      <p:sp>
        <p:nvSpPr>
          <p:cNvPr id="4" name="Rectangle 3">
            <a:extLst>
              <a:ext uri="{FF2B5EF4-FFF2-40B4-BE49-F238E27FC236}">
                <a16:creationId xmlns:a16="http://schemas.microsoft.com/office/drawing/2014/main" id="{50E7EF6D-4C43-B548-AC03-FC1338694A37}"/>
              </a:ext>
            </a:extLst>
          </p:cNvPr>
          <p:cNvSpPr/>
          <p:nvPr/>
        </p:nvSpPr>
        <p:spPr>
          <a:xfrm>
            <a:off x="1677303" y="194883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Integration of Topological Features</a:t>
            </a:r>
          </a:p>
          <a:p>
            <a:pPr algn="ctr"/>
            <a:r>
              <a:rPr lang="en-US" sz="1600" dirty="0">
                <a:solidFill>
                  <a:schemeClr val="tx1"/>
                </a:solidFill>
                <a:latin typeface="Palatino" pitchFamily="2" charset="77"/>
                <a:ea typeface="Palatino" pitchFamily="2" charset="77"/>
              </a:rPr>
              <a:t>with a focus on community structure</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[ÇM18; ÇM21]</a:t>
            </a:r>
          </a:p>
        </p:txBody>
      </p:sp>
      <p:sp>
        <p:nvSpPr>
          <p:cNvPr id="12" name="Rectangle 11">
            <a:extLst>
              <a:ext uri="{FF2B5EF4-FFF2-40B4-BE49-F238E27FC236}">
                <a16:creationId xmlns:a16="http://schemas.microsoft.com/office/drawing/2014/main" id="{696F90E7-DE5B-2B45-A93E-430019F9A014}"/>
              </a:ext>
            </a:extLst>
          </p:cNvPr>
          <p:cNvSpPr/>
          <p:nvPr/>
        </p:nvSpPr>
        <p:spPr>
          <a:xfrm>
            <a:off x="6156813" y="194883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Scalability</a:t>
            </a:r>
          </a:p>
          <a:p>
            <a:pPr algn="ctr"/>
            <a:r>
              <a:rPr lang="en-US" sz="1600" dirty="0">
                <a:solidFill>
                  <a:schemeClr val="tx1"/>
                </a:solidFill>
                <a:latin typeface="Palatino" pitchFamily="2" charset="77"/>
                <a:ea typeface="Palatino" pitchFamily="2" charset="77"/>
              </a:rPr>
              <a:t>with diffusions &amp; random projections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[ÇPM21]</a:t>
            </a:r>
          </a:p>
        </p:txBody>
      </p:sp>
      <p:sp>
        <p:nvSpPr>
          <p:cNvPr id="13" name="Rectangle 12">
            <a:extLst>
              <a:ext uri="{FF2B5EF4-FFF2-40B4-BE49-F238E27FC236}">
                <a16:creationId xmlns:a16="http://schemas.microsoft.com/office/drawing/2014/main" id="{2092B84F-8F32-C641-AEC4-19042DA4D45A}"/>
              </a:ext>
            </a:extLst>
          </p:cNvPr>
          <p:cNvSpPr/>
          <p:nvPr/>
        </p:nvSpPr>
        <p:spPr>
          <a:xfrm>
            <a:off x="1677303" y="408877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Modeling Node Interactions</a:t>
            </a:r>
          </a:p>
          <a:p>
            <a:pPr algn="ctr"/>
            <a:r>
              <a:rPr lang="en-US" sz="1600" dirty="0">
                <a:solidFill>
                  <a:schemeClr val="tx1"/>
                </a:solidFill>
                <a:latin typeface="Palatino" pitchFamily="2" charset="77"/>
                <a:ea typeface="Palatino" pitchFamily="2" charset="77"/>
              </a:rPr>
              <a:t>with Exponential Family distributions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[ÇM19b; ÇM20]</a:t>
            </a:r>
          </a:p>
        </p:txBody>
      </p:sp>
      <p:sp>
        <p:nvSpPr>
          <p:cNvPr id="14" name="Rectangle 13">
            <a:extLst>
              <a:ext uri="{FF2B5EF4-FFF2-40B4-BE49-F238E27FC236}">
                <a16:creationId xmlns:a16="http://schemas.microsoft.com/office/drawing/2014/main" id="{01CF7CA3-D8D2-B744-9AD4-6CB1062F0CDE}"/>
              </a:ext>
            </a:extLst>
          </p:cNvPr>
          <p:cNvSpPr/>
          <p:nvPr/>
        </p:nvSpPr>
        <p:spPr>
          <a:xfrm>
            <a:off x="6167434" y="4088777"/>
            <a:ext cx="4229100" cy="1908061"/>
          </a:xfrm>
          <a:prstGeom prst="rect">
            <a:avLst/>
          </a:prstGeom>
          <a:solidFill>
            <a:schemeClr val="accent2">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2"/>
                </a:solidFill>
                <a:latin typeface="Palatino" pitchFamily="2" charset="77"/>
                <a:ea typeface="Palatino" pitchFamily="2" charset="77"/>
              </a:rPr>
              <a:t>Kernelized Matrix Factorization</a:t>
            </a:r>
          </a:p>
          <a:p>
            <a:pPr algn="ctr"/>
            <a:r>
              <a:rPr lang="en-US" sz="1600" dirty="0">
                <a:solidFill>
                  <a:schemeClr val="bg2"/>
                </a:solidFill>
                <a:latin typeface="Palatino" pitchFamily="2" charset="77"/>
                <a:ea typeface="Palatino" pitchFamily="2" charset="77"/>
              </a:rPr>
              <a:t>with random walks</a:t>
            </a:r>
            <a:br>
              <a:rPr lang="en-US" sz="1600" dirty="0">
                <a:solidFill>
                  <a:schemeClr val="bg2"/>
                </a:solidFill>
                <a:latin typeface="Palatino" pitchFamily="2" charset="77"/>
                <a:ea typeface="Palatino" pitchFamily="2" charset="77"/>
              </a:rPr>
            </a:br>
            <a:r>
              <a:rPr lang="en-US" sz="1600" dirty="0">
                <a:solidFill>
                  <a:schemeClr val="bg2"/>
                </a:solidFill>
                <a:latin typeface="Palatino" pitchFamily="2" charset="77"/>
                <a:ea typeface="Palatino" pitchFamily="2" charset="77"/>
              </a:rPr>
              <a:t>[ÇM19a; ÇSM21]</a:t>
            </a:r>
          </a:p>
        </p:txBody>
      </p:sp>
    </p:spTree>
    <p:extLst>
      <p:ext uri="{BB962C8B-B14F-4D97-AF65-F5344CB8AC3E}">
        <p14:creationId xmlns:p14="http://schemas.microsoft.com/office/powerpoint/2010/main" val="1718191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506864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sp>
        <p:nvSpPr>
          <p:cNvPr id="10" name="Rectangle 9">
            <a:extLst>
              <a:ext uri="{FF2B5EF4-FFF2-40B4-BE49-F238E27FC236}">
                <a16:creationId xmlns:a16="http://schemas.microsoft.com/office/drawing/2014/main" id="{E10FB407-AE7A-F24E-8300-D330CD5CA4DC}"/>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Our contributions</a:t>
            </a:r>
          </a:p>
        </p:txBody>
      </p:sp>
      <p:sp>
        <p:nvSpPr>
          <p:cNvPr id="11" name="Rectangle 10">
            <a:extLst>
              <a:ext uri="{FF2B5EF4-FFF2-40B4-BE49-F238E27FC236}">
                <a16:creationId xmlns:a16="http://schemas.microsoft.com/office/drawing/2014/main" id="{5F610AC8-08C0-9840-9D77-7A4B0B1613F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8D57DFB-9309-684A-9560-6632F594C1C4}"/>
              </a:ext>
            </a:extLst>
          </p:cNvPr>
          <p:cNvSpPr>
            <a:spLocks noGrp="1"/>
          </p:cNvSpPr>
          <p:nvPr>
            <p:ph type="sldNum" sz="quarter" idx="12"/>
          </p:nvPr>
        </p:nvSpPr>
        <p:spPr/>
        <p:txBody>
          <a:bodyPr/>
          <a:lstStyle/>
          <a:p>
            <a:fld id="{B2DC25EE-239B-4C5F-AAD1-255A7D5F1EE2}" type="slidenum">
              <a:rPr lang="en-US" smtClean="0"/>
              <a:t>16</a:t>
            </a:fld>
            <a:endParaRPr lang="en-US"/>
          </a:p>
        </p:txBody>
      </p:sp>
      <p:sp>
        <p:nvSpPr>
          <p:cNvPr id="4" name="Rectangle 3">
            <a:extLst>
              <a:ext uri="{FF2B5EF4-FFF2-40B4-BE49-F238E27FC236}">
                <a16:creationId xmlns:a16="http://schemas.microsoft.com/office/drawing/2014/main" id="{50E7EF6D-4C43-B548-AC03-FC1338694A37}"/>
              </a:ext>
            </a:extLst>
          </p:cNvPr>
          <p:cNvSpPr/>
          <p:nvPr/>
        </p:nvSpPr>
        <p:spPr>
          <a:xfrm>
            <a:off x="1677303" y="194883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Integration of Topological Features</a:t>
            </a:r>
          </a:p>
          <a:p>
            <a:pPr algn="ctr"/>
            <a:r>
              <a:rPr lang="en-US" sz="1600" dirty="0">
                <a:solidFill>
                  <a:schemeClr val="tx1"/>
                </a:solidFill>
                <a:latin typeface="Palatino" pitchFamily="2" charset="77"/>
                <a:ea typeface="Palatino" pitchFamily="2" charset="77"/>
              </a:rPr>
              <a:t>with a focus on community structure</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[ÇM18; ÇM21]</a:t>
            </a:r>
          </a:p>
        </p:txBody>
      </p:sp>
      <p:sp>
        <p:nvSpPr>
          <p:cNvPr id="12" name="Rectangle 11">
            <a:extLst>
              <a:ext uri="{FF2B5EF4-FFF2-40B4-BE49-F238E27FC236}">
                <a16:creationId xmlns:a16="http://schemas.microsoft.com/office/drawing/2014/main" id="{696F90E7-DE5B-2B45-A93E-430019F9A014}"/>
              </a:ext>
            </a:extLst>
          </p:cNvPr>
          <p:cNvSpPr/>
          <p:nvPr/>
        </p:nvSpPr>
        <p:spPr>
          <a:xfrm>
            <a:off x="6156813" y="1948837"/>
            <a:ext cx="4229100" cy="1908061"/>
          </a:xfrm>
          <a:prstGeom prst="rect">
            <a:avLst/>
          </a:prstGeom>
          <a:solidFill>
            <a:schemeClr val="accent2">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2"/>
                </a:solidFill>
                <a:latin typeface="Palatino" pitchFamily="2" charset="77"/>
                <a:ea typeface="Palatino" pitchFamily="2" charset="77"/>
              </a:rPr>
              <a:t>Scalability</a:t>
            </a:r>
          </a:p>
          <a:p>
            <a:pPr algn="ctr"/>
            <a:r>
              <a:rPr lang="en-US" sz="1600" dirty="0">
                <a:solidFill>
                  <a:schemeClr val="bg2"/>
                </a:solidFill>
                <a:latin typeface="Palatino" pitchFamily="2" charset="77"/>
                <a:ea typeface="Palatino" pitchFamily="2" charset="77"/>
              </a:rPr>
              <a:t>with diffusions &amp; random projections</a:t>
            </a:r>
            <a:br>
              <a:rPr lang="en-US" sz="1600" dirty="0">
                <a:solidFill>
                  <a:schemeClr val="bg2"/>
                </a:solidFill>
                <a:latin typeface="Palatino" pitchFamily="2" charset="77"/>
                <a:ea typeface="Palatino" pitchFamily="2" charset="77"/>
              </a:rPr>
            </a:br>
            <a:r>
              <a:rPr lang="en-US" sz="1600" dirty="0">
                <a:solidFill>
                  <a:schemeClr val="bg2"/>
                </a:solidFill>
                <a:latin typeface="Palatino" pitchFamily="2" charset="77"/>
                <a:ea typeface="Palatino" pitchFamily="2" charset="77"/>
              </a:rPr>
              <a:t>[ÇPM21]</a:t>
            </a:r>
          </a:p>
        </p:txBody>
      </p:sp>
      <p:sp>
        <p:nvSpPr>
          <p:cNvPr id="13" name="Rectangle 12">
            <a:extLst>
              <a:ext uri="{FF2B5EF4-FFF2-40B4-BE49-F238E27FC236}">
                <a16:creationId xmlns:a16="http://schemas.microsoft.com/office/drawing/2014/main" id="{2092B84F-8F32-C641-AEC4-19042DA4D45A}"/>
              </a:ext>
            </a:extLst>
          </p:cNvPr>
          <p:cNvSpPr/>
          <p:nvPr/>
        </p:nvSpPr>
        <p:spPr>
          <a:xfrm>
            <a:off x="1677303" y="408877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Modeling Node Interactions</a:t>
            </a:r>
          </a:p>
          <a:p>
            <a:pPr algn="ctr"/>
            <a:r>
              <a:rPr lang="en-US" sz="1600" dirty="0">
                <a:solidFill>
                  <a:schemeClr val="tx1"/>
                </a:solidFill>
                <a:latin typeface="Palatino" pitchFamily="2" charset="77"/>
                <a:ea typeface="Palatino" pitchFamily="2" charset="77"/>
              </a:rPr>
              <a:t>with Exponential Family distributions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[ÇM19b; ÇM20]</a:t>
            </a:r>
          </a:p>
        </p:txBody>
      </p:sp>
      <p:sp>
        <p:nvSpPr>
          <p:cNvPr id="14" name="Rectangle 13">
            <a:extLst>
              <a:ext uri="{FF2B5EF4-FFF2-40B4-BE49-F238E27FC236}">
                <a16:creationId xmlns:a16="http://schemas.microsoft.com/office/drawing/2014/main" id="{01CF7CA3-D8D2-B744-9AD4-6CB1062F0CDE}"/>
              </a:ext>
            </a:extLst>
          </p:cNvPr>
          <p:cNvSpPr/>
          <p:nvPr/>
        </p:nvSpPr>
        <p:spPr>
          <a:xfrm>
            <a:off x="6167434" y="4088777"/>
            <a:ext cx="4229100" cy="190806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Palatino" pitchFamily="2" charset="77"/>
                <a:ea typeface="Palatino" pitchFamily="2" charset="77"/>
              </a:rPr>
              <a:t>Kernelized Matrix Factorization</a:t>
            </a:r>
          </a:p>
          <a:p>
            <a:pPr algn="ctr"/>
            <a:r>
              <a:rPr lang="en-US" sz="1600" dirty="0">
                <a:solidFill>
                  <a:schemeClr val="tx1"/>
                </a:solidFill>
                <a:latin typeface="Palatino" pitchFamily="2" charset="77"/>
                <a:ea typeface="Palatino" pitchFamily="2" charset="77"/>
              </a:rPr>
              <a:t>with random walks</a:t>
            </a:r>
            <a:br>
              <a:rPr lang="en-US" sz="1600" dirty="0">
                <a:solidFill>
                  <a:schemeClr val="tx1"/>
                </a:solidFill>
                <a:latin typeface="Palatino" pitchFamily="2" charset="77"/>
                <a:ea typeface="Palatino" pitchFamily="2" charset="77"/>
              </a:rPr>
            </a:br>
            <a:r>
              <a:rPr lang="en-US" sz="1600" dirty="0">
                <a:solidFill>
                  <a:schemeClr val="accent2">
                    <a:lumMod val="75000"/>
                  </a:schemeClr>
                </a:solidFill>
                <a:latin typeface="Palatino" pitchFamily="2" charset="77"/>
                <a:ea typeface="Palatino" pitchFamily="2" charset="77"/>
              </a:rPr>
              <a:t>[ÇM19a; ÇSM21]</a:t>
            </a:r>
          </a:p>
        </p:txBody>
      </p:sp>
    </p:spTree>
    <p:extLst>
      <p:ext uri="{BB962C8B-B14F-4D97-AF65-F5344CB8AC3E}">
        <p14:creationId xmlns:p14="http://schemas.microsoft.com/office/powerpoint/2010/main" val="2125981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r>
              <a:rPr lang="en-US" sz="4800" b="1" dirty="0">
                <a:solidFill>
                  <a:schemeClr val="tx2"/>
                </a:solidFill>
                <a:latin typeface="Palatino" pitchFamily="2" charset="77"/>
                <a:ea typeface="Palatino" pitchFamily="2" charset="77"/>
              </a:rPr>
              <a:t>2. TNE: Topic-Aware Latent Models for Representation Learning</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942E14-0813-A045-A1A7-1E753BFA13C1}"/>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17</a:t>
            </a:fld>
            <a:endParaRPr lang="en-US" sz="1400" dirty="0">
              <a:latin typeface="Palatino" pitchFamily="2" charset="77"/>
              <a:ea typeface="Palatino" pitchFamily="2" charset="77"/>
            </a:endParaRPr>
          </a:p>
        </p:txBody>
      </p:sp>
    </p:spTree>
    <p:extLst>
      <p:ext uri="{BB962C8B-B14F-4D97-AF65-F5344CB8AC3E}">
        <p14:creationId xmlns:p14="http://schemas.microsoft.com/office/powerpoint/2010/main" val="2821321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506864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pic>
        <p:nvPicPr>
          <p:cNvPr id="4" name="Content Placeholder 4">
            <a:extLst>
              <a:ext uri="{FF2B5EF4-FFF2-40B4-BE49-F238E27FC236}">
                <a16:creationId xmlns:a16="http://schemas.microsoft.com/office/drawing/2014/main" id="{A583F110-0B14-174C-843A-34CC5D345B9F}"/>
              </a:ext>
            </a:extLst>
          </p:cNvPr>
          <p:cNvPicPr>
            <a:picLocks noChangeAspect="1"/>
          </p:cNvPicPr>
          <p:nvPr/>
        </p:nvPicPr>
        <p:blipFill>
          <a:blip r:embed="rId3"/>
          <a:srcRect/>
          <a:stretch/>
        </p:blipFill>
        <p:spPr>
          <a:xfrm>
            <a:off x="6424415" y="1618541"/>
            <a:ext cx="4330500" cy="4056994"/>
          </a:xfrm>
          <a:prstGeom prst="rect">
            <a:avLst/>
          </a:prstGeom>
        </p:spPr>
      </p:pic>
      <p:sp>
        <p:nvSpPr>
          <p:cNvPr id="5" name="Rectangle 4">
            <a:extLst>
              <a:ext uri="{FF2B5EF4-FFF2-40B4-BE49-F238E27FC236}">
                <a16:creationId xmlns:a16="http://schemas.microsoft.com/office/drawing/2014/main" id="{BA6E693A-7F32-0F40-9879-60704A445A91}"/>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Motivation</a:t>
            </a:r>
          </a:p>
        </p:txBody>
      </p:sp>
      <p:sp>
        <p:nvSpPr>
          <p:cNvPr id="6" name="Rectangle 5">
            <a:extLst>
              <a:ext uri="{FF2B5EF4-FFF2-40B4-BE49-F238E27FC236}">
                <a16:creationId xmlns:a16="http://schemas.microsoft.com/office/drawing/2014/main" id="{2B255C5D-A67F-D546-8E08-02E24C5F87F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B9636AD-D1DC-C14B-B352-DD3ED8241071}"/>
              </a:ext>
            </a:extLst>
          </p:cNvPr>
          <p:cNvSpPr>
            <a:spLocks noGrp="1"/>
          </p:cNvSpPr>
          <p:nvPr>
            <p:ph type="sldNum" sz="quarter" idx="12"/>
          </p:nvPr>
        </p:nvSpPr>
        <p:spPr/>
        <p:txBody>
          <a:bodyPr/>
          <a:lstStyle/>
          <a:p>
            <a:fld id="{B2DC25EE-239B-4C5F-AAD1-255A7D5F1EE2}" type="slidenum">
              <a:rPr lang="en-US" smtClean="0"/>
              <a:t>18</a:t>
            </a:fld>
            <a:endParaRPr lang="en-US"/>
          </a:p>
        </p:txBody>
      </p:sp>
      <p:sp>
        <p:nvSpPr>
          <p:cNvPr id="8" name="TextBox 7">
            <a:extLst>
              <a:ext uri="{FF2B5EF4-FFF2-40B4-BE49-F238E27FC236}">
                <a16:creationId xmlns:a16="http://schemas.microsoft.com/office/drawing/2014/main" id="{9F5AE079-323E-324E-ACFE-86B5591C6F09}"/>
              </a:ext>
            </a:extLst>
          </p:cNvPr>
          <p:cNvSpPr txBox="1"/>
          <p:nvPr/>
        </p:nvSpPr>
        <p:spPr>
          <a:xfrm>
            <a:off x="633887" y="4017576"/>
            <a:ext cx="4839630" cy="1419619"/>
          </a:xfrm>
          <a:prstGeom prst="rect">
            <a:avLst/>
          </a:prstGeom>
          <a:noFill/>
        </p:spPr>
        <p:txBody>
          <a:bodyPr wrap="square" rtlCol="0">
            <a:spAutoFit/>
          </a:bodyPr>
          <a:lstStyle/>
          <a:p>
            <a:pPr marL="342900" indent="-342900">
              <a:lnSpc>
                <a:spcPts val="2600"/>
              </a:lnSpc>
              <a:buFont typeface="Arial" panose="020B0604020202020204" pitchFamily="34" charset="0"/>
              <a:buChar char="•"/>
            </a:pPr>
            <a:r>
              <a:rPr lang="en-US" sz="2000" dirty="0">
                <a:latin typeface="Palatino" pitchFamily="2" charset="77"/>
                <a:ea typeface="Palatino" pitchFamily="2" charset="77"/>
              </a:rPr>
              <a:t>Multiple ways to detect the latent community structure </a:t>
            </a:r>
          </a:p>
          <a:p>
            <a:pPr marL="800100" lvl="1" indent="-342900">
              <a:lnSpc>
                <a:spcPts val="2600"/>
              </a:lnSpc>
              <a:buFont typeface="Arial" panose="020B0604020202020204" pitchFamily="34" charset="0"/>
              <a:buChar char="•"/>
            </a:pPr>
            <a:r>
              <a:rPr lang="en-US" b="1" dirty="0">
                <a:latin typeface="Palatino" pitchFamily="2" charset="77"/>
                <a:ea typeface="Palatino" pitchFamily="2" charset="77"/>
              </a:rPr>
              <a:t>Random walk</a:t>
            </a:r>
            <a:r>
              <a:rPr lang="en-US" dirty="0">
                <a:latin typeface="Palatino" pitchFamily="2" charset="77"/>
                <a:ea typeface="Palatino" pitchFamily="2" charset="77"/>
              </a:rPr>
              <a:t>-based models </a:t>
            </a:r>
          </a:p>
          <a:p>
            <a:pPr marL="800100" lvl="1" indent="-342900">
              <a:lnSpc>
                <a:spcPts val="2600"/>
              </a:lnSpc>
              <a:buFont typeface="Arial" panose="020B0604020202020204" pitchFamily="34" charset="0"/>
              <a:buChar char="•"/>
            </a:pPr>
            <a:r>
              <a:rPr lang="en-US" b="1" dirty="0">
                <a:latin typeface="Palatino" pitchFamily="2" charset="77"/>
                <a:ea typeface="Palatino" pitchFamily="2" charset="77"/>
              </a:rPr>
              <a:t>Network structure</a:t>
            </a:r>
            <a:r>
              <a:rPr lang="en-US" dirty="0">
                <a:latin typeface="Palatino" pitchFamily="2" charset="77"/>
                <a:ea typeface="Palatino" pitchFamily="2" charset="77"/>
              </a:rPr>
              <a:t>-based models</a:t>
            </a:r>
          </a:p>
        </p:txBody>
      </p:sp>
      <p:sp>
        <p:nvSpPr>
          <p:cNvPr id="9" name="TextBox 8">
            <a:extLst>
              <a:ext uri="{FF2B5EF4-FFF2-40B4-BE49-F238E27FC236}">
                <a16:creationId xmlns:a16="http://schemas.microsoft.com/office/drawing/2014/main" id="{41046AE6-4840-DA4F-869D-AE3773B16F32}"/>
              </a:ext>
            </a:extLst>
          </p:cNvPr>
          <p:cNvSpPr txBox="1"/>
          <p:nvPr/>
        </p:nvSpPr>
        <p:spPr>
          <a:xfrm>
            <a:off x="571487" y="2168774"/>
            <a:ext cx="4878702" cy="75277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Real-world networks have an inherent </a:t>
            </a:r>
            <a:r>
              <a:rPr lang="en-US" sz="2000" b="1" dirty="0">
                <a:latin typeface="Palatino" pitchFamily="2" charset="77"/>
                <a:ea typeface="Palatino" pitchFamily="2" charset="77"/>
              </a:rPr>
              <a:t>clustering (or community) </a:t>
            </a:r>
            <a:r>
              <a:rPr lang="en-US" sz="2000" dirty="0">
                <a:latin typeface="Palatino" pitchFamily="2" charset="77"/>
                <a:ea typeface="Palatino" pitchFamily="2" charset="77"/>
              </a:rPr>
              <a:t>structure</a:t>
            </a:r>
          </a:p>
        </p:txBody>
      </p:sp>
      <p:sp>
        <p:nvSpPr>
          <p:cNvPr id="11" name="TextBox 10">
            <a:extLst>
              <a:ext uri="{FF2B5EF4-FFF2-40B4-BE49-F238E27FC236}">
                <a16:creationId xmlns:a16="http://schemas.microsoft.com/office/drawing/2014/main" id="{FAA466A3-6D51-5B43-9129-FFA2A02B7862}"/>
              </a:ext>
            </a:extLst>
          </p:cNvPr>
          <p:cNvSpPr txBox="1"/>
          <p:nvPr/>
        </p:nvSpPr>
        <p:spPr>
          <a:xfrm>
            <a:off x="614351" y="1558701"/>
            <a:ext cx="4878702" cy="419346"/>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b="1" dirty="0">
                <a:latin typeface="Palatino" pitchFamily="2" charset="77"/>
                <a:ea typeface="Palatino" pitchFamily="2" charset="77"/>
              </a:rPr>
              <a:t>Global structural </a:t>
            </a:r>
            <a:r>
              <a:rPr lang="en-US" sz="2000" dirty="0">
                <a:latin typeface="Palatino" pitchFamily="2" charset="77"/>
                <a:ea typeface="Palatino" pitchFamily="2" charset="77"/>
              </a:rPr>
              <a:t>properties</a:t>
            </a:r>
          </a:p>
        </p:txBody>
      </p:sp>
      <p:sp>
        <p:nvSpPr>
          <p:cNvPr id="13" name="TextBox 12">
            <a:extLst>
              <a:ext uri="{FF2B5EF4-FFF2-40B4-BE49-F238E27FC236}">
                <a16:creationId xmlns:a16="http://schemas.microsoft.com/office/drawing/2014/main" id="{AC20B196-C625-4E45-8A14-C177AD4CB737}"/>
              </a:ext>
            </a:extLst>
          </p:cNvPr>
          <p:cNvSpPr txBox="1"/>
          <p:nvPr/>
        </p:nvSpPr>
        <p:spPr>
          <a:xfrm>
            <a:off x="557784" y="3074079"/>
            <a:ext cx="4878702" cy="75277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Empowering node embeddings with community-based information</a:t>
            </a:r>
          </a:p>
        </p:txBody>
      </p:sp>
    </p:spTree>
    <p:extLst>
      <p:ext uri="{BB962C8B-B14F-4D97-AF65-F5344CB8AC3E}">
        <p14:creationId xmlns:p14="http://schemas.microsoft.com/office/powerpoint/2010/main" val="34557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506864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pic>
        <p:nvPicPr>
          <p:cNvPr id="4" name="Content Placeholder 4">
            <a:extLst>
              <a:ext uri="{FF2B5EF4-FFF2-40B4-BE49-F238E27FC236}">
                <a16:creationId xmlns:a16="http://schemas.microsoft.com/office/drawing/2014/main" id="{A583F110-0B14-174C-843A-34CC5D345B9F}"/>
              </a:ext>
            </a:extLst>
          </p:cNvPr>
          <p:cNvPicPr>
            <a:picLocks noChangeAspect="1"/>
          </p:cNvPicPr>
          <p:nvPr/>
        </p:nvPicPr>
        <p:blipFill>
          <a:blip r:embed="rId2"/>
          <a:srcRect/>
          <a:stretch/>
        </p:blipFill>
        <p:spPr>
          <a:xfrm>
            <a:off x="782901" y="1463040"/>
            <a:ext cx="4330500" cy="4056996"/>
          </a:xfrm>
          <a:prstGeom prst="rect">
            <a:avLst/>
          </a:prstGeom>
        </p:spPr>
      </p:pic>
      <p:sp>
        <p:nvSpPr>
          <p:cNvPr id="5" name="Content Placeholder 3">
            <a:extLst>
              <a:ext uri="{FF2B5EF4-FFF2-40B4-BE49-F238E27FC236}">
                <a16:creationId xmlns:a16="http://schemas.microsoft.com/office/drawing/2014/main" id="{86799ECA-C712-4F47-8151-98C58CA2B273}"/>
              </a:ext>
            </a:extLst>
          </p:cNvPr>
          <p:cNvSpPr txBox="1">
            <a:spLocks/>
          </p:cNvSpPr>
          <p:nvPr/>
        </p:nvSpPr>
        <p:spPr>
          <a:xfrm>
            <a:off x="5671185" y="1564976"/>
            <a:ext cx="5406063" cy="4056996"/>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cs typeface="Calibri" panose="020F0502020204030204" pitchFamily="34" charset="0"/>
              </a:rPr>
              <a:t>Each random walk can be represented as random mixtures over latent communities</a:t>
            </a:r>
          </a:p>
          <a:p>
            <a:r>
              <a:rPr lang="en-US" sz="2000" dirty="0">
                <a:latin typeface="Palatino" pitchFamily="2" charset="77"/>
                <a:ea typeface="Palatino" pitchFamily="2" charset="77"/>
                <a:cs typeface="Calibri" panose="020F0502020204030204" pitchFamily="34" charset="0"/>
              </a:rPr>
              <a:t>Each community can be characterized by a distribution over nodes</a:t>
            </a:r>
          </a:p>
        </p:txBody>
      </p:sp>
      <p:sp>
        <p:nvSpPr>
          <p:cNvPr id="6" name="Rectangle 5">
            <a:extLst>
              <a:ext uri="{FF2B5EF4-FFF2-40B4-BE49-F238E27FC236}">
                <a16:creationId xmlns:a16="http://schemas.microsoft.com/office/drawing/2014/main" id="{7F9852EB-5049-504B-95F5-338B4A0BFABD}"/>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TNE: Random walk-based models (1/3)</a:t>
            </a:r>
          </a:p>
        </p:txBody>
      </p:sp>
      <p:sp>
        <p:nvSpPr>
          <p:cNvPr id="7" name="Rectangle 6">
            <a:extLst>
              <a:ext uri="{FF2B5EF4-FFF2-40B4-BE49-F238E27FC236}">
                <a16:creationId xmlns:a16="http://schemas.microsoft.com/office/drawing/2014/main" id="{7B18F974-474A-3941-9488-31AC734D4BB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988EBEE-C4AF-0A40-84EC-9A640057A287}"/>
              </a:ext>
            </a:extLst>
          </p:cNvPr>
          <p:cNvSpPr>
            <a:spLocks noGrp="1"/>
          </p:cNvSpPr>
          <p:nvPr>
            <p:ph type="sldNum" sz="quarter" idx="12"/>
          </p:nvPr>
        </p:nvSpPr>
        <p:spPr/>
        <p:txBody>
          <a:bodyPr/>
          <a:lstStyle/>
          <a:p>
            <a:fld id="{B2DC25EE-239B-4C5F-AAD1-255A7D5F1EE2}" type="slidenum">
              <a:rPr lang="en-US" smtClean="0"/>
              <a:t>19</a:t>
            </a:fld>
            <a:endParaRPr lang="en-US"/>
          </a:p>
        </p:txBody>
      </p:sp>
    </p:spTree>
    <p:extLst>
      <p:ext uri="{BB962C8B-B14F-4D97-AF65-F5344CB8AC3E}">
        <p14:creationId xmlns:p14="http://schemas.microsoft.com/office/powerpoint/2010/main" val="344658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ontent Placeholder 2">
            <a:extLst>
              <a:ext uri="{FF2B5EF4-FFF2-40B4-BE49-F238E27FC236}">
                <a16:creationId xmlns:a16="http://schemas.microsoft.com/office/drawing/2014/main" id="{7429337F-31D4-4F87-A720-C05090C815BC}"/>
              </a:ext>
            </a:extLst>
          </p:cNvPr>
          <p:cNvGraphicFramePr>
            <a:graphicFrameLocks noGrp="1"/>
          </p:cNvGraphicFramePr>
          <p:nvPr>
            <p:ph idx="1"/>
            <p:extLst>
              <p:ext uri="{D42A27DB-BD31-4B8C-83A1-F6EECF244321}">
                <p14:modId xmlns:p14="http://schemas.microsoft.com/office/powerpoint/2010/main" val="2052900895"/>
              </p:ext>
            </p:extLst>
          </p:nvPr>
        </p:nvGraphicFramePr>
        <p:xfrm>
          <a:off x="1115568" y="1692213"/>
          <a:ext cx="10168128" cy="3993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B345328D-FBBC-8A47-95CD-93601648FC3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A3BA5434-1A4E-4E4C-8B83-9E810C49620F}"/>
              </a:ext>
            </a:extLst>
          </p:cNvPr>
          <p:cNvSpPr>
            <a:spLocks noGrp="1"/>
          </p:cNvSpPr>
          <p:nvPr>
            <p:ph type="sldNum" sz="quarter" idx="12"/>
          </p:nvPr>
        </p:nvSpPr>
        <p:spPr/>
        <p:txBody>
          <a:bodyPr/>
          <a:lstStyle/>
          <a:p>
            <a:fld id="{B2DC25EE-239B-4C5F-AAD1-255A7D5F1EE2}" type="slidenum">
              <a:rPr lang="en-US" smtClean="0"/>
              <a:t>2</a:t>
            </a:fld>
            <a:endParaRPr lang="en-US" dirty="0"/>
          </a:p>
        </p:txBody>
      </p:sp>
      <p:sp>
        <p:nvSpPr>
          <p:cNvPr id="6" name="Rectangle 5">
            <a:extLst>
              <a:ext uri="{FF2B5EF4-FFF2-40B4-BE49-F238E27FC236}">
                <a16:creationId xmlns:a16="http://schemas.microsoft.com/office/drawing/2014/main" id="{3577DAD9-FEF7-A647-828C-5EDB44A2855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Outline</a:t>
            </a:r>
          </a:p>
        </p:txBody>
      </p:sp>
    </p:spTree>
    <p:extLst>
      <p:ext uri="{BB962C8B-B14F-4D97-AF65-F5344CB8AC3E}">
        <p14:creationId xmlns:p14="http://schemas.microsoft.com/office/powerpoint/2010/main" val="3989860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506864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pic>
        <p:nvPicPr>
          <p:cNvPr id="4" name="Content Placeholder 4">
            <a:extLst>
              <a:ext uri="{FF2B5EF4-FFF2-40B4-BE49-F238E27FC236}">
                <a16:creationId xmlns:a16="http://schemas.microsoft.com/office/drawing/2014/main" id="{A583F110-0B14-174C-843A-34CC5D345B9F}"/>
              </a:ext>
            </a:extLst>
          </p:cNvPr>
          <p:cNvPicPr>
            <a:picLocks noChangeAspect="1"/>
          </p:cNvPicPr>
          <p:nvPr/>
        </p:nvPicPr>
        <p:blipFill>
          <a:blip r:embed="rId3"/>
          <a:srcRect/>
          <a:stretch/>
        </p:blipFill>
        <p:spPr>
          <a:xfrm>
            <a:off x="1311348" y="1555239"/>
            <a:ext cx="4330500" cy="4056996"/>
          </a:xfrm>
          <a:prstGeom prst="rect">
            <a:avLst/>
          </a:prstGeom>
        </p:spPr>
      </p:pic>
      <p:sp>
        <p:nvSpPr>
          <p:cNvPr id="7" name="Content Placeholder 3">
            <a:extLst>
              <a:ext uri="{FF2B5EF4-FFF2-40B4-BE49-F238E27FC236}">
                <a16:creationId xmlns:a16="http://schemas.microsoft.com/office/drawing/2014/main" id="{BF1B52C4-6565-5348-B2B0-41951E56B136}"/>
              </a:ext>
            </a:extLst>
          </p:cNvPr>
          <p:cNvSpPr txBox="1">
            <a:spLocks/>
          </p:cNvSpPr>
          <p:nvPr/>
        </p:nvSpPr>
        <p:spPr>
          <a:xfrm>
            <a:off x="6896298" y="5372105"/>
            <a:ext cx="4330501" cy="44291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cap="small" dirty="0">
                <a:latin typeface="Palatino" pitchFamily="2" charset="77"/>
                <a:ea typeface="Palatino" pitchFamily="2" charset="77"/>
                <a:cs typeface="Calibri" panose="020F0502020204030204" pitchFamily="34" charset="0"/>
              </a:rPr>
              <a:t>TNE-</a:t>
            </a:r>
            <a:r>
              <a:rPr lang="en-US" sz="2000" cap="small" dirty="0" err="1">
                <a:latin typeface="Palatino" pitchFamily="2" charset="77"/>
                <a:ea typeface="Palatino" pitchFamily="2" charset="77"/>
                <a:cs typeface="Calibri" panose="020F0502020204030204" pitchFamily="34" charset="0"/>
              </a:rPr>
              <a:t>Glda</a:t>
            </a:r>
            <a:endParaRPr lang="en-US" sz="2000" cap="small" dirty="0">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D6D92DEF-1595-C546-A4BF-6648C818488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TNE: Random walk-based models (2/3)</a:t>
            </a:r>
          </a:p>
        </p:txBody>
      </p:sp>
      <p:sp>
        <p:nvSpPr>
          <p:cNvPr id="9" name="Rectangle 8">
            <a:extLst>
              <a:ext uri="{FF2B5EF4-FFF2-40B4-BE49-F238E27FC236}">
                <a16:creationId xmlns:a16="http://schemas.microsoft.com/office/drawing/2014/main" id="{E9D99036-EF85-A742-B1EE-9A0F54D8CF6B}"/>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F0A1EC8-0CCC-484C-9E86-AA7218BFF712}"/>
              </a:ext>
            </a:extLst>
          </p:cNvPr>
          <p:cNvSpPr>
            <a:spLocks noGrp="1"/>
          </p:cNvSpPr>
          <p:nvPr>
            <p:ph type="sldNum" sz="quarter" idx="12"/>
          </p:nvPr>
        </p:nvSpPr>
        <p:spPr/>
        <p:txBody>
          <a:bodyPr/>
          <a:lstStyle/>
          <a:p>
            <a:fld id="{B2DC25EE-239B-4C5F-AAD1-255A7D5F1EE2}" type="slidenum">
              <a:rPr lang="en-US" smtClean="0"/>
              <a:t>20</a:t>
            </a:fld>
            <a:endParaRPr lang="en-US" dirty="0"/>
          </a:p>
        </p:txBody>
      </p:sp>
      <p:pic>
        <p:nvPicPr>
          <p:cNvPr id="12" name="Picture 11">
            <a:extLst>
              <a:ext uri="{FF2B5EF4-FFF2-40B4-BE49-F238E27FC236}">
                <a16:creationId xmlns:a16="http://schemas.microsoft.com/office/drawing/2014/main" id="{A0E116E7-5B00-3E4F-A974-7CFE40D72034}"/>
              </a:ext>
            </a:extLst>
          </p:cNvPr>
          <p:cNvPicPr>
            <a:picLocks noChangeAspect="1"/>
          </p:cNvPicPr>
          <p:nvPr/>
        </p:nvPicPr>
        <p:blipFill rotWithShape="1">
          <a:blip r:embed="rId4"/>
          <a:srcRect b="5254"/>
          <a:stretch/>
        </p:blipFill>
        <p:spPr>
          <a:xfrm>
            <a:off x="6199632" y="1895372"/>
            <a:ext cx="4840977" cy="3334340"/>
          </a:xfrm>
          <a:prstGeom prst="rect">
            <a:avLst/>
          </a:prstGeom>
        </p:spPr>
      </p:pic>
      <p:sp>
        <p:nvSpPr>
          <p:cNvPr id="13" name="Rounded Rectangle 12">
            <a:extLst>
              <a:ext uri="{FF2B5EF4-FFF2-40B4-BE49-F238E27FC236}">
                <a16:creationId xmlns:a16="http://schemas.microsoft.com/office/drawing/2014/main" id="{8F9AC459-6CC3-F64B-A97C-EA69AB52C743}"/>
              </a:ext>
            </a:extLst>
          </p:cNvPr>
          <p:cNvSpPr/>
          <p:nvPr/>
        </p:nvSpPr>
        <p:spPr>
          <a:xfrm>
            <a:off x="370619" y="5968704"/>
            <a:ext cx="8018492" cy="675128"/>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Palatino" pitchFamily="2" charset="77"/>
              <a:ea typeface="Palatino" pitchFamily="2" charset="77"/>
            </a:endParaRPr>
          </a:p>
          <a:p>
            <a:pPr algn="ctr"/>
            <a:r>
              <a:rPr lang="en-US" dirty="0">
                <a:solidFill>
                  <a:schemeClr val="tx2"/>
                </a:solidFill>
                <a:latin typeface="Palatino" pitchFamily="2" charset="77"/>
                <a:ea typeface="Palatino" pitchFamily="2" charset="77"/>
              </a:rPr>
              <a:t>: Number of latent communities       : Number of walks      : Walk length</a:t>
            </a:r>
          </a:p>
          <a:p>
            <a:pPr algn="ctr"/>
            <a:endParaRPr lang="en-US" dirty="0">
              <a:solidFill>
                <a:schemeClr val="tx2"/>
              </a:solidFill>
              <a:latin typeface="Palatino" pitchFamily="2" charset="77"/>
              <a:ea typeface="Palatino" pitchFamily="2" charset="77"/>
            </a:endParaRPr>
          </a:p>
        </p:txBody>
      </p:sp>
      <p:pic>
        <p:nvPicPr>
          <p:cNvPr id="14" name="Content Placeholder 4">
            <a:extLst>
              <a:ext uri="{FF2B5EF4-FFF2-40B4-BE49-F238E27FC236}">
                <a16:creationId xmlns:a16="http://schemas.microsoft.com/office/drawing/2014/main" id="{B52AF5B8-65AB-1148-B1B6-37777CEE2B49}"/>
              </a:ext>
            </a:extLst>
          </p:cNvPr>
          <p:cNvPicPr>
            <a:picLocks noChangeAspect="1"/>
          </p:cNvPicPr>
          <p:nvPr/>
        </p:nvPicPr>
        <p:blipFill rotWithShape="1">
          <a:blip r:embed="rId5"/>
          <a:srcRect l="39544" t="33228" r="57505" b="41900"/>
          <a:stretch/>
        </p:blipFill>
        <p:spPr>
          <a:xfrm>
            <a:off x="6470497" y="6140358"/>
            <a:ext cx="183654" cy="313548"/>
          </a:xfrm>
          <a:prstGeom prst="rect">
            <a:avLst/>
          </a:prstGeom>
        </p:spPr>
      </p:pic>
      <p:pic>
        <p:nvPicPr>
          <p:cNvPr id="18" name="Picture 17">
            <a:extLst>
              <a:ext uri="{FF2B5EF4-FFF2-40B4-BE49-F238E27FC236}">
                <a16:creationId xmlns:a16="http://schemas.microsoft.com/office/drawing/2014/main" id="{486AD5D2-7722-4C4C-937D-2F11CC0A35C9}"/>
              </a:ext>
            </a:extLst>
          </p:cNvPr>
          <p:cNvPicPr>
            <a:picLocks noChangeAspect="1"/>
          </p:cNvPicPr>
          <p:nvPr/>
        </p:nvPicPr>
        <p:blipFill rotWithShape="1">
          <a:blip r:embed="rId4"/>
          <a:srcRect l="89289" t="26977" r="6482" b="67464"/>
          <a:stretch/>
        </p:blipFill>
        <p:spPr>
          <a:xfrm>
            <a:off x="564481" y="6177219"/>
            <a:ext cx="225189" cy="215180"/>
          </a:xfrm>
          <a:prstGeom prst="rect">
            <a:avLst/>
          </a:prstGeom>
        </p:spPr>
      </p:pic>
      <p:pic>
        <p:nvPicPr>
          <p:cNvPr id="19" name="Picture 18">
            <a:extLst>
              <a:ext uri="{FF2B5EF4-FFF2-40B4-BE49-F238E27FC236}">
                <a16:creationId xmlns:a16="http://schemas.microsoft.com/office/drawing/2014/main" id="{623ED40B-7ABF-B549-B4B2-94D862E85B0D}"/>
              </a:ext>
            </a:extLst>
          </p:cNvPr>
          <p:cNvPicPr>
            <a:picLocks noChangeAspect="1"/>
          </p:cNvPicPr>
          <p:nvPr/>
        </p:nvPicPr>
        <p:blipFill rotWithShape="1">
          <a:blip r:embed="rId4"/>
          <a:srcRect l="93475" t="80954" r="1343" b="11283"/>
          <a:stretch/>
        </p:blipFill>
        <p:spPr>
          <a:xfrm>
            <a:off x="4186682" y="6168038"/>
            <a:ext cx="250902" cy="273206"/>
          </a:xfrm>
          <a:prstGeom prst="rect">
            <a:avLst/>
          </a:prstGeom>
        </p:spPr>
      </p:pic>
    </p:spTree>
    <p:extLst>
      <p:ext uri="{BB962C8B-B14F-4D97-AF65-F5344CB8AC3E}">
        <p14:creationId xmlns:p14="http://schemas.microsoft.com/office/powerpoint/2010/main" val="2656281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583F110-0B14-174C-843A-34CC5D345B9F}"/>
              </a:ext>
            </a:extLst>
          </p:cNvPr>
          <p:cNvPicPr>
            <a:picLocks noChangeAspect="1"/>
          </p:cNvPicPr>
          <p:nvPr/>
        </p:nvPicPr>
        <p:blipFill>
          <a:blip r:embed="rId3"/>
          <a:srcRect/>
          <a:stretch/>
        </p:blipFill>
        <p:spPr>
          <a:xfrm>
            <a:off x="1311348" y="1555239"/>
            <a:ext cx="4330500" cy="4056996"/>
          </a:xfrm>
          <a:prstGeom prst="rect">
            <a:avLst/>
          </a:prstGeom>
        </p:spPr>
      </p:pic>
      <p:sp>
        <p:nvSpPr>
          <p:cNvPr id="7" name="Content Placeholder 3">
            <a:extLst>
              <a:ext uri="{FF2B5EF4-FFF2-40B4-BE49-F238E27FC236}">
                <a16:creationId xmlns:a16="http://schemas.microsoft.com/office/drawing/2014/main" id="{D04A5508-98D2-5645-94BD-3278FC347FA8}"/>
              </a:ext>
            </a:extLst>
          </p:cNvPr>
          <p:cNvSpPr txBox="1">
            <a:spLocks/>
          </p:cNvSpPr>
          <p:nvPr/>
        </p:nvSpPr>
        <p:spPr>
          <a:xfrm>
            <a:off x="6395412" y="4929187"/>
            <a:ext cx="4831388" cy="44291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cap="small" dirty="0">
                <a:latin typeface="Palatino" pitchFamily="2" charset="77"/>
                <a:ea typeface="Palatino" pitchFamily="2" charset="77"/>
                <a:cs typeface="Calibri" panose="020F0502020204030204" pitchFamily="34" charset="0"/>
              </a:rPr>
              <a:t>TNE-</a:t>
            </a:r>
            <a:r>
              <a:rPr lang="en-US" sz="2000" cap="small" dirty="0" err="1">
                <a:latin typeface="Palatino" pitchFamily="2" charset="77"/>
                <a:ea typeface="Palatino" pitchFamily="2" charset="77"/>
                <a:cs typeface="Calibri" panose="020F0502020204030204" pitchFamily="34" charset="0"/>
              </a:rPr>
              <a:t>Ghmm</a:t>
            </a:r>
            <a:endParaRPr lang="en-US" sz="2000" cap="small" dirty="0">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7DE207E3-B546-A74C-8BA3-7F8498E017C1}"/>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TNE: Random walk-based models (3/3)</a:t>
            </a:r>
          </a:p>
        </p:txBody>
      </p:sp>
      <p:sp>
        <p:nvSpPr>
          <p:cNvPr id="9" name="Rectangle 8">
            <a:extLst>
              <a:ext uri="{FF2B5EF4-FFF2-40B4-BE49-F238E27FC236}">
                <a16:creationId xmlns:a16="http://schemas.microsoft.com/office/drawing/2014/main" id="{BB670461-10F9-8B49-B252-9BC7DB26F7F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FB19CD4-5BD7-184C-86F1-7F06671BFC45}"/>
              </a:ext>
            </a:extLst>
          </p:cNvPr>
          <p:cNvSpPr>
            <a:spLocks noGrp="1"/>
          </p:cNvSpPr>
          <p:nvPr>
            <p:ph type="sldNum" sz="quarter" idx="12"/>
          </p:nvPr>
        </p:nvSpPr>
        <p:spPr/>
        <p:txBody>
          <a:bodyPr/>
          <a:lstStyle/>
          <a:p>
            <a:fld id="{B2DC25EE-239B-4C5F-AAD1-255A7D5F1EE2}" type="slidenum">
              <a:rPr lang="en-US" smtClean="0"/>
              <a:t>21</a:t>
            </a:fld>
            <a:endParaRPr lang="en-US"/>
          </a:p>
        </p:txBody>
      </p:sp>
      <p:pic>
        <p:nvPicPr>
          <p:cNvPr id="5" name="Picture 4">
            <a:extLst>
              <a:ext uri="{FF2B5EF4-FFF2-40B4-BE49-F238E27FC236}">
                <a16:creationId xmlns:a16="http://schemas.microsoft.com/office/drawing/2014/main" id="{9E2CA557-6EDB-5843-ABE3-DC42FB7A898A}"/>
              </a:ext>
            </a:extLst>
          </p:cNvPr>
          <p:cNvPicPr>
            <a:picLocks noChangeAspect="1"/>
          </p:cNvPicPr>
          <p:nvPr/>
        </p:nvPicPr>
        <p:blipFill rotWithShape="1">
          <a:blip r:embed="rId4"/>
          <a:srcRect b="12632"/>
          <a:stretch/>
        </p:blipFill>
        <p:spPr>
          <a:xfrm>
            <a:off x="6343275" y="2348587"/>
            <a:ext cx="5170598" cy="2482136"/>
          </a:xfrm>
          <a:prstGeom prst="rect">
            <a:avLst/>
          </a:prstGeom>
        </p:spPr>
      </p:pic>
      <p:sp>
        <p:nvSpPr>
          <p:cNvPr id="10" name="Rounded Rectangle 9">
            <a:extLst>
              <a:ext uri="{FF2B5EF4-FFF2-40B4-BE49-F238E27FC236}">
                <a16:creationId xmlns:a16="http://schemas.microsoft.com/office/drawing/2014/main" id="{CF28167F-B1AF-6842-931D-13E98283C6E5}"/>
              </a:ext>
            </a:extLst>
          </p:cNvPr>
          <p:cNvSpPr/>
          <p:nvPr/>
        </p:nvSpPr>
        <p:spPr>
          <a:xfrm>
            <a:off x="370619" y="5968704"/>
            <a:ext cx="5725381" cy="675128"/>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Palatino" pitchFamily="2" charset="77"/>
              <a:ea typeface="Palatino" pitchFamily="2" charset="77"/>
            </a:endParaRPr>
          </a:p>
          <a:p>
            <a:pPr algn="ctr"/>
            <a:r>
              <a:rPr lang="en-US" dirty="0">
                <a:solidFill>
                  <a:schemeClr val="tx2"/>
                </a:solidFill>
                <a:latin typeface="Palatino" pitchFamily="2" charset="77"/>
                <a:ea typeface="Palatino" pitchFamily="2" charset="77"/>
              </a:rPr>
              <a:t>: Number of latent communities       : Walk length</a:t>
            </a:r>
          </a:p>
          <a:p>
            <a:pPr algn="ctr"/>
            <a:endParaRPr lang="en-US" dirty="0">
              <a:solidFill>
                <a:schemeClr val="tx2"/>
              </a:solidFill>
              <a:latin typeface="Palatino" pitchFamily="2" charset="77"/>
              <a:ea typeface="Palatino" pitchFamily="2" charset="77"/>
            </a:endParaRPr>
          </a:p>
        </p:txBody>
      </p:sp>
      <p:pic>
        <p:nvPicPr>
          <p:cNvPr id="11" name="Content Placeholder 4">
            <a:extLst>
              <a:ext uri="{FF2B5EF4-FFF2-40B4-BE49-F238E27FC236}">
                <a16:creationId xmlns:a16="http://schemas.microsoft.com/office/drawing/2014/main" id="{534F069E-8404-A746-BEC9-B35D7418902F}"/>
              </a:ext>
            </a:extLst>
          </p:cNvPr>
          <p:cNvPicPr>
            <a:picLocks noChangeAspect="1"/>
          </p:cNvPicPr>
          <p:nvPr/>
        </p:nvPicPr>
        <p:blipFill rotWithShape="1">
          <a:blip r:embed="rId5"/>
          <a:srcRect l="39544" t="33228" r="57505" b="41900"/>
          <a:stretch/>
        </p:blipFill>
        <p:spPr>
          <a:xfrm>
            <a:off x="4175934" y="6116883"/>
            <a:ext cx="202019" cy="344903"/>
          </a:xfrm>
          <a:prstGeom prst="rect">
            <a:avLst/>
          </a:prstGeom>
        </p:spPr>
      </p:pic>
      <p:pic>
        <p:nvPicPr>
          <p:cNvPr id="12" name="Picture 11">
            <a:extLst>
              <a:ext uri="{FF2B5EF4-FFF2-40B4-BE49-F238E27FC236}">
                <a16:creationId xmlns:a16="http://schemas.microsoft.com/office/drawing/2014/main" id="{15FEE6CE-6C2E-0145-856A-05607A871BE4}"/>
              </a:ext>
            </a:extLst>
          </p:cNvPr>
          <p:cNvPicPr>
            <a:picLocks noChangeAspect="1"/>
          </p:cNvPicPr>
          <p:nvPr/>
        </p:nvPicPr>
        <p:blipFill rotWithShape="1">
          <a:blip r:embed="rId6"/>
          <a:srcRect l="89289" t="26977" r="6482" b="67464"/>
          <a:stretch/>
        </p:blipFill>
        <p:spPr>
          <a:xfrm>
            <a:off x="547548" y="6177219"/>
            <a:ext cx="225189" cy="215180"/>
          </a:xfrm>
          <a:prstGeom prst="rect">
            <a:avLst/>
          </a:prstGeom>
        </p:spPr>
      </p:pic>
    </p:spTree>
    <p:extLst>
      <p:ext uri="{BB962C8B-B14F-4D97-AF65-F5344CB8AC3E}">
        <p14:creationId xmlns:p14="http://schemas.microsoft.com/office/powerpoint/2010/main" val="455597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D35D99-AE18-6446-B0F3-F54549C9989D}"/>
              </a:ext>
            </a:extLst>
          </p:cNvPr>
          <p:cNvGrpSpPr/>
          <p:nvPr/>
        </p:nvGrpSpPr>
        <p:grpSpPr>
          <a:xfrm>
            <a:off x="5053010" y="1228724"/>
            <a:ext cx="2000251" cy="1200151"/>
            <a:chOff x="256884" y="1906"/>
            <a:chExt cx="2790277" cy="1674166"/>
          </a:xfrm>
          <a:solidFill>
            <a:schemeClr val="tx2"/>
          </a:solidFill>
        </p:grpSpPr>
        <p:sp>
          <p:nvSpPr>
            <p:cNvPr id="12" name="Rectangle 11">
              <a:extLst>
                <a:ext uri="{FF2B5EF4-FFF2-40B4-BE49-F238E27FC236}">
                  <a16:creationId xmlns:a16="http://schemas.microsoft.com/office/drawing/2014/main" id="{9FE9BE7B-D7FA-9644-9F2B-ACE57AA403E3}"/>
                </a:ext>
              </a:extLst>
            </p:cNvPr>
            <p:cNvSpPr/>
            <p:nvPr/>
          </p:nvSpPr>
          <p:spPr>
            <a:xfrm>
              <a:off x="256884" y="1906"/>
              <a:ext cx="2790277" cy="1674166"/>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194E136C-8C1A-E442-971C-15E8207544CA}"/>
                </a:ext>
              </a:extLst>
            </p:cNvPr>
            <p:cNvSpPr txBox="1"/>
            <p:nvPr/>
          </p:nvSpPr>
          <p:spPr>
            <a:xfrm>
              <a:off x="256884" y="190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933450">
                <a:lnSpc>
                  <a:spcPct val="90000"/>
                </a:lnSpc>
                <a:spcBef>
                  <a:spcPct val="0"/>
                </a:spcBef>
                <a:spcAft>
                  <a:spcPct val="35000"/>
                </a:spcAft>
                <a:buNone/>
              </a:pPr>
              <a:r>
                <a:rPr lang="en-US" kern="1200" cap="small" dirty="0">
                  <a:latin typeface="Palatino" pitchFamily="2" charset="77"/>
                  <a:ea typeface="Palatino" pitchFamily="2" charset="77"/>
                </a:rPr>
                <a:t>TNE</a:t>
              </a:r>
              <a:r>
                <a:rPr lang="en-US" kern="1200" dirty="0">
                  <a:latin typeface="Palatino" pitchFamily="2" charset="77"/>
                  <a:ea typeface="Palatino" pitchFamily="2" charset="77"/>
                </a:rPr>
                <a:t> </a:t>
              </a:r>
            </a:p>
          </p:txBody>
        </p:sp>
      </p:grpSp>
      <p:grpSp>
        <p:nvGrpSpPr>
          <p:cNvPr id="9" name="Group 8">
            <a:extLst>
              <a:ext uri="{FF2B5EF4-FFF2-40B4-BE49-F238E27FC236}">
                <a16:creationId xmlns:a16="http://schemas.microsoft.com/office/drawing/2014/main" id="{F6A387B3-92C2-D346-8ECC-C1ADFA0AD32D}"/>
              </a:ext>
            </a:extLst>
          </p:cNvPr>
          <p:cNvGrpSpPr/>
          <p:nvPr/>
        </p:nvGrpSpPr>
        <p:grpSpPr>
          <a:xfrm>
            <a:off x="2738432" y="2800353"/>
            <a:ext cx="2000251" cy="1200150"/>
            <a:chOff x="3688925" y="1906"/>
            <a:chExt cx="2790277" cy="1674166"/>
          </a:xfrm>
          <a:solidFill>
            <a:schemeClr val="accent1"/>
          </a:solidFill>
        </p:grpSpPr>
        <p:sp>
          <p:nvSpPr>
            <p:cNvPr id="10" name="Rectangle 9">
              <a:extLst>
                <a:ext uri="{FF2B5EF4-FFF2-40B4-BE49-F238E27FC236}">
                  <a16:creationId xmlns:a16="http://schemas.microsoft.com/office/drawing/2014/main" id="{F55E078A-75E1-9649-B7B1-37C50265A679}"/>
                </a:ext>
              </a:extLst>
            </p:cNvPr>
            <p:cNvSpPr/>
            <p:nvPr/>
          </p:nvSpPr>
          <p:spPr>
            <a:xfrm>
              <a:off x="3688925" y="1906"/>
              <a:ext cx="2790277" cy="1674166"/>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2E79677C-AD59-F14D-BBAA-8815032F7C2E}"/>
                </a:ext>
              </a:extLst>
            </p:cNvPr>
            <p:cNvSpPr txBox="1"/>
            <p:nvPr/>
          </p:nvSpPr>
          <p:spPr>
            <a:xfrm>
              <a:off x="3688925" y="190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933450">
                <a:lnSpc>
                  <a:spcPct val="120000"/>
                </a:lnSpc>
                <a:spcBef>
                  <a:spcPct val="0"/>
                </a:spcBef>
                <a:spcAft>
                  <a:spcPct val="35000"/>
                </a:spcAft>
                <a:buNone/>
              </a:pPr>
              <a:r>
                <a:rPr lang="en-US" kern="1200" dirty="0">
                  <a:latin typeface="Palatino" pitchFamily="2" charset="77"/>
                  <a:ea typeface="Palatino" pitchFamily="2" charset="77"/>
                </a:rPr>
                <a:t>Random Walk-Based Models</a:t>
              </a:r>
            </a:p>
          </p:txBody>
        </p:sp>
      </p:grpSp>
      <p:grpSp>
        <p:nvGrpSpPr>
          <p:cNvPr id="14" name="Group 13">
            <a:extLst>
              <a:ext uri="{FF2B5EF4-FFF2-40B4-BE49-F238E27FC236}">
                <a16:creationId xmlns:a16="http://schemas.microsoft.com/office/drawing/2014/main" id="{41F24504-738D-4C4F-997F-B8582F20B9BF}"/>
              </a:ext>
            </a:extLst>
          </p:cNvPr>
          <p:cNvGrpSpPr/>
          <p:nvPr/>
        </p:nvGrpSpPr>
        <p:grpSpPr>
          <a:xfrm>
            <a:off x="7448544" y="2800353"/>
            <a:ext cx="2000251" cy="1200150"/>
            <a:chOff x="3688925" y="1906"/>
            <a:chExt cx="2790277" cy="1674166"/>
          </a:xfrm>
          <a:solidFill>
            <a:schemeClr val="accent2"/>
          </a:solidFill>
        </p:grpSpPr>
        <p:sp>
          <p:nvSpPr>
            <p:cNvPr id="15" name="Rectangle 14">
              <a:extLst>
                <a:ext uri="{FF2B5EF4-FFF2-40B4-BE49-F238E27FC236}">
                  <a16:creationId xmlns:a16="http://schemas.microsoft.com/office/drawing/2014/main" id="{A3CAC20E-6EDA-544E-92E3-6D738EB601C5}"/>
                </a:ext>
              </a:extLst>
            </p:cNvPr>
            <p:cNvSpPr/>
            <p:nvPr/>
          </p:nvSpPr>
          <p:spPr>
            <a:xfrm>
              <a:off x="3688925" y="1906"/>
              <a:ext cx="2790277" cy="1674166"/>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9903BB07-9902-FE44-AE51-82428554F2C1}"/>
                </a:ext>
              </a:extLst>
            </p:cNvPr>
            <p:cNvSpPr txBox="1"/>
            <p:nvPr/>
          </p:nvSpPr>
          <p:spPr>
            <a:xfrm>
              <a:off x="3688925" y="190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933450">
                <a:lnSpc>
                  <a:spcPct val="120000"/>
                </a:lnSpc>
                <a:spcBef>
                  <a:spcPct val="0"/>
                </a:spcBef>
                <a:spcAft>
                  <a:spcPct val="35000"/>
                </a:spcAft>
                <a:buNone/>
              </a:pPr>
              <a:r>
                <a:rPr lang="en-US" kern="1200" dirty="0">
                  <a:latin typeface="Palatino" pitchFamily="2" charset="77"/>
                  <a:ea typeface="Palatino" pitchFamily="2" charset="77"/>
                </a:rPr>
                <a:t>Network Structure-Based Models</a:t>
              </a:r>
            </a:p>
          </p:txBody>
        </p:sp>
      </p:grpSp>
      <p:grpSp>
        <p:nvGrpSpPr>
          <p:cNvPr id="21" name="Group 20">
            <a:extLst>
              <a:ext uri="{FF2B5EF4-FFF2-40B4-BE49-F238E27FC236}">
                <a16:creationId xmlns:a16="http://schemas.microsoft.com/office/drawing/2014/main" id="{C0F6CBE5-76F6-D447-9E43-69369C1737DE}"/>
              </a:ext>
            </a:extLst>
          </p:cNvPr>
          <p:cNvGrpSpPr/>
          <p:nvPr/>
        </p:nvGrpSpPr>
        <p:grpSpPr>
          <a:xfrm>
            <a:off x="1624021" y="4314829"/>
            <a:ext cx="2000251" cy="1200150"/>
            <a:chOff x="3688925" y="1906"/>
            <a:chExt cx="2790277" cy="1674166"/>
          </a:xfrm>
          <a:solidFill>
            <a:schemeClr val="accent3"/>
          </a:solidFill>
        </p:grpSpPr>
        <p:sp>
          <p:nvSpPr>
            <p:cNvPr id="22" name="Rectangle 21">
              <a:extLst>
                <a:ext uri="{FF2B5EF4-FFF2-40B4-BE49-F238E27FC236}">
                  <a16:creationId xmlns:a16="http://schemas.microsoft.com/office/drawing/2014/main" id="{F7EE3E68-7FC7-864A-9CD8-FF772087BBAA}"/>
                </a:ext>
              </a:extLst>
            </p:cNvPr>
            <p:cNvSpPr/>
            <p:nvPr/>
          </p:nvSpPr>
          <p:spPr>
            <a:xfrm>
              <a:off x="3688925" y="1906"/>
              <a:ext cx="2790277" cy="1674166"/>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A5AEFD8F-94BE-2546-8E6C-23399FFC3F68}"/>
                </a:ext>
              </a:extLst>
            </p:cNvPr>
            <p:cNvSpPr txBox="1"/>
            <p:nvPr/>
          </p:nvSpPr>
          <p:spPr>
            <a:xfrm>
              <a:off x="3688925" y="190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933450">
                <a:lnSpc>
                  <a:spcPct val="90000"/>
                </a:lnSpc>
                <a:spcBef>
                  <a:spcPct val="0"/>
                </a:spcBef>
                <a:spcAft>
                  <a:spcPct val="35000"/>
                </a:spcAft>
                <a:buNone/>
              </a:pPr>
              <a:r>
                <a:rPr lang="en-US" kern="1200" cap="small" dirty="0">
                  <a:latin typeface="Palatino" pitchFamily="2" charset="77"/>
                  <a:ea typeface="Palatino" pitchFamily="2" charset="77"/>
                </a:rPr>
                <a:t>TNE-</a:t>
              </a:r>
              <a:r>
                <a:rPr lang="en-US" kern="1200" cap="small" dirty="0" err="1">
                  <a:latin typeface="Palatino" pitchFamily="2" charset="77"/>
                  <a:ea typeface="Palatino" pitchFamily="2" charset="77"/>
                </a:rPr>
                <a:t>Glda</a:t>
              </a:r>
              <a:endParaRPr lang="en-US" kern="1200" cap="small" dirty="0">
                <a:latin typeface="Palatino" pitchFamily="2" charset="77"/>
                <a:ea typeface="Palatino" pitchFamily="2" charset="77"/>
              </a:endParaRPr>
            </a:p>
          </p:txBody>
        </p:sp>
      </p:grpSp>
      <p:grpSp>
        <p:nvGrpSpPr>
          <p:cNvPr id="24" name="Group 23">
            <a:extLst>
              <a:ext uri="{FF2B5EF4-FFF2-40B4-BE49-F238E27FC236}">
                <a16:creationId xmlns:a16="http://schemas.microsoft.com/office/drawing/2014/main" id="{53A31DEA-18BC-064E-BD72-FD2DB1675A8E}"/>
              </a:ext>
            </a:extLst>
          </p:cNvPr>
          <p:cNvGrpSpPr/>
          <p:nvPr/>
        </p:nvGrpSpPr>
        <p:grpSpPr>
          <a:xfrm>
            <a:off x="3786195" y="4314829"/>
            <a:ext cx="2000251" cy="1200150"/>
            <a:chOff x="3688925" y="1906"/>
            <a:chExt cx="2790277" cy="1674166"/>
          </a:xfrm>
          <a:solidFill>
            <a:schemeClr val="accent4"/>
          </a:solidFill>
        </p:grpSpPr>
        <p:sp>
          <p:nvSpPr>
            <p:cNvPr id="25" name="Rectangle 24">
              <a:extLst>
                <a:ext uri="{FF2B5EF4-FFF2-40B4-BE49-F238E27FC236}">
                  <a16:creationId xmlns:a16="http://schemas.microsoft.com/office/drawing/2014/main" id="{D254EA58-C1AC-0841-9F05-C32D9CA98F91}"/>
                </a:ext>
              </a:extLst>
            </p:cNvPr>
            <p:cNvSpPr/>
            <p:nvPr/>
          </p:nvSpPr>
          <p:spPr>
            <a:xfrm>
              <a:off x="3688925" y="1906"/>
              <a:ext cx="2790277" cy="1674166"/>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6" name="TextBox 25">
              <a:extLst>
                <a:ext uri="{FF2B5EF4-FFF2-40B4-BE49-F238E27FC236}">
                  <a16:creationId xmlns:a16="http://schemas.microsoft.com/office/drawing/2014/main" id="{2CECEA71-2CBD-1847-B227-76AE92592FE9}"/>
                </a:ext>
              </a:extLst>
            </p:cNvPr>
            <p:cNvSpPr txBox="1"/>
            <p:nvPr/>
          </p:nvSpPr>
          <p:spPr>
            <a:xfrm>
              <a:off x="3688925" y="190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933450">
                <a:lnSpc>
                  <a:spcPct val="90000"/>
                </a:lnSpc>
                <a:spcBef>
                  <a:spcPct val="0"/>
                </a:spcBef>
                <a:spcAft>
                  <a:spcPct val="35000"/>
                </a:spcAft>
                <a:buNone/>
              </a:pPr>
              <a:r>
                <a:rPr lang="en-US" kern="1200" cap="small" dirty="0">
                  <a:latin typeface="Palatino" pitchFamily="2" charset="77"/>
                  <a:ea typeface="Palatino" pitchFamily="2" charset="77"/>
                </a:rPr>
                <a:t>TNE-</a:t>
              </a:r>
              <a:r>
                <a:rPr lang="en-US" kern="1200" cap="small" dirty="0" err="1">
                  <a:latin typeface="Palatino" pitchFamily="2" charset="77"/>
                  <a:ea typeface="Palatino" pitchFamily="2" charset="77"/>
                </a:rPr>
                <a:t>Ghmm</a:t>
              </a:r>
              <a:endParaRPr lang="en-US" kern="1200" cap="small" dirty="0">
                <a:latin typeface="Palatino" pitchFamily="2" charset="77"/>
                <a:ea typeface="Palatino" pitchFamily="2" charset="77"/>
              </a:endParaRPr>
            </a:p>
          </p:txBody>
        </p:sp>
      </p:grpSp>
      <p:grpSp>
        <p:nvGrpSpPr>
          <p:cNvPr id="33" name="Group 32">
            <a:extLst>
              <a:ext uri="{FF2B5EF4-FFF2-40B4-BE49-F238E27FC236}">
                <a16:creationId xmlns:a16="http://schemas.microsoft.com/office/drawing/2014/main" id="{19C832CF-CFC6-F845-B97D-A09360F2252E}"/>
              </a:ext>
            </a:extLst>
          </p:cNvPr>
          <p:cNvGrpSpPr/>
          <p:nvPr/>
        </p:nvGrpSpPr>
        <p:grpSpPr>
          <a:xfrm>
            <a:off x="6376979" y="4314829"/>
            <a:ext cx="2000251" cy="1200150"/>
            <a:chOff x="3688925" y="1906"/>
            <a:chExt cx="2790277" cy="1674166"/>
          </a:xfrm>
          <a:solidFill>
            <a:schemeClr val="accent5"/>
          </a:solidFill>
        </p:grpSpPr>
        <p:sp>
          <p:nvSpPr>
            <p:cNvPr id="34" name="Rectangle 33">
              <a:extLst>
                <a:ext uri="{FF2B5EF4-FFF2-40B4-BE49-F238E27FC236}">
                  <a16:creationId xmlns:a16="http://schemas.microsoft.com/office/drawing/2014/main" id="{72EEEC8A-DC76-ED40-9FE5-5655B4D4A741}"/>
                </a:ext>
              </a:extLst>
            </p:cNvPr>
            <p:cNvSpPr/>
            <p:nvPr/>
          </p:nvSpPr>
          <p:spPr>
            <a:xfrm>
              <a:off x="3688925" y="1906"/>
              <a:ext cx="2790277" cy="1674166"/>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5888996F-098D-3348-AB0A-7BA26269AFE8}"/>
                </a:ext>
              </a:extLst>
            </p:cNvPr>
            <p:cNvSpPr txBox="1"/>
            <p:nvPr/>
          </p:nvSpPr>
          <p:spPr>
            <a:xfrm>
              <a:off x="3688925" y="190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933450">
                <a:lnSpc>
                  <a:spcPct val="90000"/>
                </a:lnSpc>
                <a:spcBef>
                  <a:spcPct val="0"/>
                </a:spcBef>
                <a:spcAft>
                  <a:spcPct val="35000"/>
                </a:spcAft>
                <a:buNone/>
              </a:pPr>
              <a:r>
                <a:rPr lang="en-US" kern="1200" cap="small" dirty="0">
                  <a:latin typeface="Palatino" pitchFamily="2" charset="77"/>
                  <a:ea typeface="Palatino" pitchFamily="2" charset="77"/>
                </a:rPr>
                <a:t>TNE-Louvain</a:t>
              </a:r>
            </a:p>
          </p:txBody>
        </p:sp>
      </p:grpSp>
      <p:grpSp>
        <p:nvGrpSpPr>
          <p:cNvPr id="36" name="Group 35">
            <a:extLst>
              <a:ext uri="{FF2B5EF4-FFF2-40B4-BE49-F238E27FC236}">
                <a16:creationId xmlns:a16="http://schemas.microsoft.com/office/drawing/2014/main" id="{84D69A15-326E-D049-9C62-3904CC17AEE9}"/>
              </a:ext>
            </a:extLst>
          </p:cNvPr>
          <p:cNvGrpSpPr/>
          <p:nvPr/>
        </p:nvGrpSpPr>
        <p:grpSpPr>
          <a:xfrm>
            <a:off x="8539153" y="4314829"/>
            <a:ext cx="2000251" cy="1200150"/>
            <a:chOff x="3688925" y="1906"/>
            <a:chExt cx="2790277" cy="1674166"/>
          </a:xfrm>
          <a:solidFill>
            <a:schemeClr val="accent6"/>
          </a:solidFill>
        </p:grpSpPr>
        <p:sp>
          <p:nvSpPr>
            <p:cNvPr id="37" name="Rectangle 36">
              <a:extLst>
                <a:ext uri="{FF2B5EF4-FFF2-40B4-BE49-F238E27FC236}">
                  <a16:creationId xmlns:a16="http://schemas.microsoft.com/office/drawing/2014/main" id="{DB0780F9-6A27-3445-BF28-E0B35280C21A}"/>
                </a:ext>
              </a:extLst>
            </p:cNvPr>
            <p:cNvSpPr/>
            <p:nvPr/>
          </p:nvSpPr>
          <p:spPr>
            <a:xfrm>
              <a:off x="3688925" y="1906"/>
              <a:ext cx="2790277" cy="1674166"/>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05C616FC-8449-FD4A-906E-2BFDCB95BB27}"/>
                </a:ext>
              </a:extLst>
            </p:cNvPr>
            <p:cNvSpPr txBox="1"/>
            <p:nvPr/>
          </p:nvSpPr>
          <p:spPr>
            <a:xfrm>
              <a:off x="3688925" y="190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933450">
                <a:lnSpc>
                  <a:spcPct val="90000"/>
                </a:lnSpc>
                <a:spcBef>
                  <a:spcPct val="0"/>
                </a:spcBef>
                <a:spcAft>
                  <a:spcPct val="35000"/>
                </a:spcAft>
                <a:buNone/>
              </a:pPr>
              <a:r>
                <a:rPr lang="en-US" kern="1200" cap="small" dirty="0">
                  <a:latin typeface="Palatino" pitchFamily="2" charset="77"/>
                  <a:ea typeface="Palatino" pitchFamily="2" charset="77"/>
                </a:rPr>
                <a:t>TNE-</a:t>
              </a:r>
              <a:r>
                <a:rPr lang="en-US" kern="1200" cap="small" dirty="0" err="1">
                  <a:latin typeface="Palatino" pitchFamily="2" charset="77"/>
                  <a:ea typeface="Palatino" pitchFamily="2" charset="77"/>
                </a:rPr>
                <a:t>BigClam</a:t>
              </a:r>
              <a:endParaRPr lang="en-US" kern="1200" cap="small" dirty="0">
                <a:latin typeface="Palatino" pitchFamily="2" charset="77"/>
                <a:ea typeface="Palatino" pitchFamily="2" charset="77"/>
              </a:endParaRPr>
            </a:p>
          </p:txBody>
        </p:sp>
      </p:grpSp>
      <p:cxnSp>
        <p:nvCxnSpPr>
          <p:cNvPr id="3" name="Elbow Connector 2">
            <a:extLst>
              <a:ext uri="{FF2B5EF4-FFF2-40B4-BE49-F238E27FC236}">
                <a16:creationId xmlns:a16="http://schemas.microsoft.com/office/drawing/2014/main" id="{DFEE95E0-4ABA-7946-A2AC-0A056CF99431}"/>
              </a:ext>
            </a:extLst>
          </p:cNvPr>
          <p:cNvCxnSpPr>
            <a:cxnSpLocks/>
            <a:stCxn id="13" idx="2"/>
            <a:endCxn id="11" idx="0"/>
          </p:cNvCxnSpPr>
          <p:nvPr/>
        </p:nvCxnSpPr>
        <p:spPr>
          <a:xfrm rot="5400000">
            <a:off x="4710108" y="1457325"/>
            <a:ext cx="371478" cy="2314578"/>
          </a:xfrm>
          <a:prstGeom prst="bentConnector3">
            <a:avLst>
              <a:gd name="adj1" fmla="val 50000"/>
            </a:avLst>
          </a:prstGeom>
          <a:ln w="12700">
            <a:solidFill>
              <a:schemeClr val="bg1">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1" name="Elbow Connector 40">
            <a:extLst>
              <a:ext uri="{FF2B5EF4-FFF2-40B4-BE49-F238E27FC236}">
                <a16:creationId xmlns:a16="http://schemas.microsoft.com/office/drawing/2014/main" id="{129526D3-C262-9049-AA77-A101868B3BB0}"/>
              </a:ext>
            </a:extLst>
          </p:cNvPr>
          <p:cNvCxnSpPr>
            <a:cxnSpLocks/>
            <a:stCxn id="13" idx="2"/>
            <a:endCxn id="16" idx="0"/>
          </p:cNvCxnSpPr>
          <p:nvPr/>
        </p:nvCxnSpPr>
        <p:spPr>
          <a:xfrm rot="16200000" flipH="1">
            <a:off x="7065164" y="1416847"/>
            <a:ext cx="371478" cy="2395534"/>
          </a:xfrm>
          <a:prstGeom prst="bentConnector3">
            <a:avLst>
              <a:gd name="adj1" fmla="val 50000"/>
            </a:avLst>
          </a:prstGeom>
          <a:ln w="12700">
            <a:solidFill>
              <a:schemeClr val="bg1">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4" name="Elbow Connector 43">
            <a:extLst>
              <a:ext uri="{FF2B5EF4-FFF2-40B4-BE49-F238E27FC236}">
                <a16:creationId xmlns:a16="http://schemas.microsoft.com/office/drawing/2014/main" id="{C8A039EE-5737-DE4F-8602-3A908910F758}"/>
              </a:ext>
            </a:extLst>
          </p:cNvPr>
          <p:cNvCxnSpPr>
            <a:cxnSpLocks/>
            <a:stCxn id="10" idx="2"/>
            <a:endCxn id="23" idx="0"/>
          </p:cNvCxnSpPr>
          <p:nvPr/>
        </p:nvCxnSpPr>
        <p:spPr>
          <a:xfrm rot="5400000">
            <a:off x="3024190" y="3600461"/>
            <a:ext cx="314326" cy="1114411"/>
          </a:xfrm>
          <a:prstGeom prst="bentConnector3">
            <a:avLst>
              <a:gd name="adj1" fmla="val 50000"/>
            </a:avLst>
          </a:prstGeom>
          <a:ln w="12700">
            <a:solidFill>
              <a:schemeClr val="bg1">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7" name="Elbow Connector 46">
            <a:extLst>
              <a:ext uri="{FF2B5EF4-FFF2-40B4-BE49-F238E27FC236}">
                <a16:creationId xmlns:a16="http://schemas.microsoft.com/office/drawing/2014/main" id="{8DAE01A7-400B-2B49-828D-B7CAB60C8905}"/>
              </a:ext>
            </a:extLst>
          </p:cNvPr>
          <p:cNvCxnSpPr>
            <a:cxnSpLocks/>
            <a:stCxn id="11" idx="2"/>
            <a:endCxn id="26" idx="0"/>
          </p:cNvCxnSpPr>
          <p:nvPr/>
        </p:nvCxnSpPr>
        <p:spPr>
          <a:xfrm rot="16200000" flipH="1">
            <a:off x="4105276" y="3633784"/>
            <a:ext cx="314326" cy="1047763"/>
          </a:xfrm>
          <a:prstGeom prst="bentConnector3">
            <a:avLst>
              <a:gd name="adj1" fmla="val 50000"/>
            </a:avLst>
          </a:prstGeom>
          <a:ln w="12700">
            <a:solidFill>
              <a:schemeClr val="bg1">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50" name="Elbow Connector 49">
            <a:extLst>
              <a:ext uri="{FF2B5EF4-FFF2-40B4-BE49-F238E27FC236}">
                <a16:creationId xmlns:a16="http://schemas.microsoft.com/office/drawing/2014/main" id="{C35EF823-CBF6-B242-9CB1-334AFDDEBCC2}"/>
              </a:ext>
            </a:extLst>
          </p:cNvPr>
          <p:cNvCxnSpPr>
            <a:cxnSpLocks/>
            <a:stCxn id="16" idx="2"/>
            <a:endCxn id="35" idx="0"/>
          </p:cNvCxnSpPr>
          <p:nvPr/>
        </p:nvCxnSpPr>
        <p:spPr>
          <a:xfrm rot="5400000">
            <a:off x="7755725" y="3621884"/>
            <a:ext cx="314326" cy="1071565"/>
          </a:xfrm>
          <a:prstGeom prst="bentConnector3">
            <a:avLst>
              <a:gd name="adj1" fmla="val 50000"/>
            </a:avLst>
          </a:prstGeom>
          <a:ln w="12700">
            <a:solidFill>
              <a:schemeClr val="bg1">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51" name="Elbow Connector 50">
            <a:extLst>
              <a:ext uri="{FF2B5EF4-FFF2-40B4-BE49-F238E27FC236}">
                <a16:creationId xmlns:a16="http://schemas.microsoft.com/office/drawing/2014/main" id="{5287ABB7-7FA6-4D45-8425-C713779A4D5D}"/>
              </a:ext>
            </a:extLst>
          </p:cNvPr>
          <p:cNvCxnSpPr>
            <a:cxnSpLocks/>
            <a:stCxn id="16" idx="2"/>
            <a:endCxn id="38" idx="0"/>
          </p:cNvCxnSpPr>
          <p:nvPr/>
        </p:nvCxnSpPr>
        <p:spPr>
          <a:xfrm rot="16200000" flipH="1">
            <a:off x="8836811" y="3612361"/>
            <a:ext cx="314326" cy="1090609"/>
          </a:xfrm>
          <a:prstGeom prst="bentConnector3">
            <a:avLst>
              <a:gd name="adj1" fmla="val 50000"/>
            </a:avLst>
          </a:prstGeom>
          <a:ln w="12700">
            <a:solidFill>
              <a:schemeClr val="bg1">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1AE369FE-FA9D-DB45-975C-A5450E6E8C03}"/>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TNE: </a:t>
            </a:r>
            <a:r>
              <a:rPr lang="en-US" sz="2400" dirty="0">
                <a:solidFill>
                  <a:schemeClr val="bg2"/>
                </a:solidFill>
                <a:latin typeface="Palatino" pitchFamily="2" charset="77"/>
                <a:ea typeface="Palatino" pitchFamily="2" charset="77"/>
                <a:cs typeface="Calibri" panose="020F0502020204030204" pitchFamily="34" charset="0"/>
              </a:rPr>
              <a:t>Detecting latent topics/communities</a:t>
            </a:r>
          </a:p>
        </p:txBody>
      </p:sp>
      <p:sp>
        <p:nvSpPr>
          <p:cNvPr id="31" name="Rectangle 30">
            <a:extLst>
              <a:ext uri="{FF2B5EF4-FFF2-40B4-BE49-F238E27FC236}">
                <a16:creationId xmlns:a16="http://schemas.microsoft.com/office/drawing/2014/main" id="{869E7C52-61CB-F148-B0DB-85DD2EC00EB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AF78116-34FF-FD44-86B8-6996764CFF69}"/>
              </a:ext>
            </a:extLst>
          </p:cNvPr>
          <p:cNvSpPr>
            <a:spLocks noGrp="1"/>
          </p:cNvSpPr>
          <p:nvPr>
            <p:ph type="sldNum" sz="quarter" idx="12"/>
          </p:nvPr>
        </p:nvSpPr>
        <p:spPr/>
        <p:txBody>
          <a:bodyPr/>
          <a:lstStyle/>
          <a:p>
            <a:fld id="{B2DC25EE-239B-4C5F-AAD1-255A7D5F1EE2}" type="slidenum">
              <a:rPr lang="en-US" smtClean="0"/>
              <a:t>22</a:t>
            </a:fld>
            <a:endParaRPr lang="en-US"/>
          </a:p>
        </p:txBody>
      </p:sp>
      <p:sp>
        <p:nvSpPr>
          <p:cNvPr id="39" name="TextBox 38">
            <a:extLst>
              <a:ext uri="{FF2B5EF4-FFF2-40B4-BE49-F238E27FC236}">
                <a16:creationId xmlns:a16="http://schemas.microsoft.com/office/drawing/2014/main" id="{E116B5D9-507C-F64B-8FD3-D49423F1A781}"/>
              </a:ext>
            </a:extLst>
          </p:cNvPr>
          <p:cNvSpPr txBox="1"/>
          <p:nvPr/>
        </p:nvSpPr>
        <p:spPr>
          <a:xfrm>
            <a:off x="6096000" y="5606417"/>
            <a:ext cx="2395533" cy="584775"/>
          </a:xfrm>
          <a:prstGeom prst="rect">
            <a:avLst/>
          </a:prstGeom>
          <a:noFill/>
        </p:spPr>
        <p:txBody>
          <a:bodyPr wrap="square" rtlCol="0">
            <a:spAutoFit/>
          </a:bodyPr>
          <a:lstStyle/>
          <a:p>
            <a:pPr algn="ctr"/>
            <a:r>
              <a:rPr lang="en-US" sz="1600" dirty="0">
                <a:solidFill>
                  <a:schemeClr val="accent2"/>
                </a:solidFill>
                <a:latin typeface="Palatino" pitchFamily="2" charset="77"/>
                <a:ea typeface="Palatino" pitchFamily="2" charset="77"/>
              </a:rPr>
              <a:t>[Blondel </a:t>
            </a:r>
            <a:r>
              <a:rPr lang="en-US" sz="1600" i="1" dirty="0">
                <a:solidFill>
                  <a:schemeClr val="accent2"/>
                </a:solidFill>
                <a:latin typeface="Palatino" pitchFamily="2" charset="77"/>
                <a:ea typeface="Palatino" pitchFamily="2" charset="77"/>
              </a:rPr>
              <a:t>et al.</a:t>
            </a:r>
            <a:r>
              <a:rPr lang="en-US" sz="1600" dirty="0">
                <a:solidFill>
                  <a:schemeClr val="accent2"/>
                </a:solidFill>
                <a:latin typeface="Palatino" pitchFamily="2" charset="77"/>
                <a:ea typeface="Palatino" pitchFamily="2" charset="77"/>
              </a:rPr>
              <a:t> J. Stat. Mech. ‘08]</a:t>
            </a:r>
            <a:endParaRPr lang="en-US" sz="1600" dirty="0">
              <a:latin typeface="Palatino" pitchFamily="2" charset="77"/>
              <a:ea typeface="Palatino" pitchFamily="2" charset="77"/>
            </a:endParaRPr>
          </a:p>
        </p:txBody>
      </p:sp>
      <p:sp>
        <p:nvSpPr>
          <p:cNvPr id="40" name="TextBox 39">
            <a:extLst>
              <a:ext uri="{FF2B5EF4-FFF2-40B4-BE49-F238E27FC236}">
                <a16:creationId xmlns:a16="http://schemas.microsoft.com/office/drawing/2014/main" id="{EF6860F6-AFD6-BC49-9050-A9A0EADC6BFC}"/>
              </a:ext>
            </a:extLst>
          </p:cNvPr>
          <p:cNvSpPr txBox="1"/>
          <p:nvPr/>
        </p:nvSpPr>
        <p:spPr>
          <a:xfrm>
            <a:off x="8341511" y="5597110"/>
            <a:ext cx="2395533" cy="338554"/>
          </a:xfrm>
          <a:prstGeom prst="rect">
            <a:avLst/>
          </a:prstGeom>
          <a:noFill/>
        </p:spPr>
        <p:txBody>
          <a:bodyPr wrap="square" rtlCol="0">
            <a:spAutoFit/>
          </a:bodyPr>
          <a:lstStyle/>
          <a:p>
            <a:pPr algn="ctr"/>
            <a:r>
              <a:rPr lang="en-US" sz="1600" dirty="0">
                <a:solidFill>
                  <a:schemeClr val="accent2"/>
                </a:solidFill>
                <a:latin typeface="Palatino" pitchFamily="2" charset="77"/>
                <a:ea typeface="Palatino" pitchFamily="2" charset="77"/>
              </a:rPr>
              <a:t>[Yang </a:t>
            </a:r>
            <a:r>
              <a:rPr lang="en-US" sz="1600" i="1" dirty="0">
                <a:solidFill>
                  <a:schemeClr val="accent2"/>
                </a:solidFill>
                <a:latin typeface="Palatino" pitchFamily="2" charset="77"/>
                <a:ea typeface="Palatino" pitchFamily="2" charset="77"/>
              </a:rPr>
              <a:t>et al. </a:t>
            </a:r>
            <a:r>
              <a:rPr lang="en-US" sz="1600" dirty="0">
                <a:solidFill>
                  <a:schemeClr val="accent2"/>
                </a:solidFill>
                <a:latin typeface="Palatino" pitchFamily="2" charset="77"/>
                <a:ea typeface="Palatino" pitchFamily="2" charset="77"/>
              </a:rPr>
              <a:t>WSDM ‘13]</a:t>
            </a:r>
            <a:endParaRPr lang="en-US" sz="1600" dirty="0">
              <a:latin typeface="Palatino" pitchFamily="2" charset="77"/>
              <a:ea typeface="Palatino" pitchFamily="2" charset="77"/>
            </a:endParaRPr>
          </a:p>
        </p:txBody>
      </p:sp>
    </p:spTree>
    <p:extLst>
      <p:ext uri="{BB962C8B-B14F-4D97-AF65-F5344CB8AC3E}">
        <p14:creationId xmlns:p14="http://schemas.microsoft.com/office/powerpoint/2010/main" val="308784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par>
                                <p:cTn id="24" presetID="9"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dissolve">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A4CF6A41-1971-E445-BA48-E361056CFE16}"/>
              </a:ext>
            </a:extLst>
          </p:cNvPr>
          <p:cNvPicPr>
            <a:picLocks noChangeAspect="1"/>
          </p:cNvPicPr>
          <p:nvPr/>
        </p:nvPicPr>
        <p:blipFill rotWithShape="1">
          <a:blip r:embed="rId3"/>
          <a:srcRect r="3710" b="12713"/>
          <a:stretch/>
        </p:blipFill>
        <p:spPr>
          <a:xfrm>
            <a:off x="2807030" y="3662325"/>
            <a:ext cx="6591352" cy="1047179"/>
          </a:xfrm>
          <a:prstGeom prst="rect">
            <a:avLst/>
          </a:prstGeom>
        </p:spPr>
      </p:pic>
      <p:sp>
        <p:nvSpPr>
          <p:cNvPr id="9" name="Rounded Rectangle 8">
            <a:extLst>
              <a:ext uri="{FF2B5EF4-FFF2-40B4-BE49-F238E27FC236}">
                <a16:creationId xmlns:a16="http://schemas.microsoft.com/office/drawing/2014/main" id="{878218A1-F145-AE43-AC0C-195CD0B0DA11}"/>
              </a:ext>
            </a:extLst>
          </p:cNvPr>
          <p:cNvSpPr/>
          <p:nvPr/>
        </p:nvSpPr>
        <p:spPr>
          <a:xfrm>
            <a:off x="370621" y="4508773"/>
            <a:ext cx="3004590" cy="2135059"/>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2"/>
              </a:solidFill>
              <a:latin typeface="Palatino" pitchFamily="2" charset="77"/>
              <a:ea typeface="Palatino" pitchFamily="2" charset="77"/>
            </a:endParaRPr>
          </a:p>
          <a:p>
            <a:r>
              <a:rPr lang="en-US" dirty="0">
                <a:solidFill>
                  <a:schemeClr val="tx2"/>
                </a:solidFill>
                <a:latin typeface="Palatino" pitchFamily="2" charset="77"/>
                <a:ea typeface="Palatino" pitchFamily="2" charset="77"/>
              </a:rPr>
              <a:t>         : Number of walks</a:t>
            </a:r>
          </a:p>
          <a:p>
            <a:r>
              <a:rPr lang="en-US" dirty="0">
                <a:solidFill>
                  <a:schemeClr val="tx2"/>
                </a:solidFill>
                <a:latin typeface="Palatino" pitchFamily="2" charset="77"/>
                <a:ea typeface="Palatino" pitchFamily="2" charset="77"/>
              </a:rPr>
              <a:t>         : Walk length</a:t>
            </a:r>
          </a:p>
          <a:p>
            <a:r>
              <a:rPr lang="en-US" dirty="0">
                <a:solidFill>
                  <a:schemeClr val="tx2"/>
                </a:solidFill>
                <a:latin typeface="Palatino" pitchFamily="2" charset="77"/>
                <a:ea typeface="Palatino" pitchFamily="2" charset="77"/>
              </a:rPr>
              <a:t>         : Set of walks</a:t>
            </a:r>
          </a:p>
          <a:p>
            <a:r>
              <a:rPr lang="en-US" dirty="0">
                <a:solidFill>
                  <a:schemeClr val="tx2"/>
                </a:solidFill>
                <a:latin typeface="Palatino" pitchFamily="2" charset="77"/>
                <a:ea typeface="Palatino" pitchFamily="2" charset="77"/>
              </a:rPr>
              <a:t>         : Community/topic </a:t>
            </a:r>
          </a:p>
          <a:p>
            <a:r>
              <a:rPr lang="en-US" dirty="0">
                <a:solidFill>
                  <a:schemeClr val="tx2"/>
                </a:solidFill>
                <a:latin typeface="Palatino" pitchFamily="2" charset="77"/>
                <a:ea typeface="Palatino" pitchFamily="2" charset="77"/>
              </a:rPr>
              <a:t>           embeddings</a:t>
            </a:r>
          </a:p>
          <a:p>
            <a:endParaRPr lang="en-US" dirty="0">
              <a:solidFill>
                <a:schemeClr val="tx2"/>
              </a:solidFill>
              <a:latin typeface="Palatino" pitchFamily="2" charset="77"/>
              <a:ea typeface="Palatino" pitchFamily="2" charset="77"/>
            </a:endParaRPr>
          </a:p>
          <a:p>
            <a:endParaRPr lang="en-US" dirty="0">
              <a:solidFill>
                <a:schemeClr val="tx2"/>
              </a:solidFill>
              <a:latin typeface="Palatino" pitchFamily="2" charset="77"/>
              <a:ea typeface="Palatino" pitchFamily="2" charset="77"/>
            </a:endParaRPr>
          </a:p>
          <a:p>
            <a:pPr algn="ctr"/>
            <a:endParaRPr lang="en-US" dirty="0">
              <a:solidFill>
                <a:schemeClr val="tx2"/>
              </a:solidFill>
              <a:latin typeface="Palatino" pitchFamily="2" charset="77"/>
              <a:ea typeface="Palatino" pitchFamily="2" charset="77"/>
            </a:endParaRPr>
          </a:p>
        </p:txBody>
      </p:sp>
      <p:pic>
        <p:nvPicPr>
          <p:cNvPr id="7" name="Content Placeholder 4">
            <a:extLst>
              <a:ext uri="{FF2B5EF4-FFF2-40B4-BE49-F238E27FC236}">
                <a16:creationId xmlns:a16="http://schemas.microsoft.com/office/drawing/2014/main" id="{EE6CAF1C-3CFF-6A4C-906C-52E087122C4A}"/>
              </a:ext>
            </a:extLst>
          </p:cNvPr>
          <p:cNvPicPr>
            <a:picLocks noChangeAspect="1"/>
          </p:cNvPicPr>
          <p:nvPr/>
        </p:nvPicPr>
        <p:blipFill rotWithShape="1">
          <a:blip r:embed="rId3"/>
          <a:srcRect l="39544" t="33228" r="57505" b="41900"/>
          <a:stretch/>
        </p:blipFill>
        <p:spPr>
          <a:xfrm>
            <a:off x="818833" y="5154241"/>
            <a:ext cx="202019" cy="344903"/>
          </a:xfrm>
          <a:prstGeom prst="rect">
            <a:avLst/>
          </a:prstGeom>
        </p:spPr>
      </p:pic>
      <p:pic>
        <p:nvPicPr>
          <p:cNvPr id="8" name="Content Placeholder 4">
            <a:extLst>
              <a:ext uri="{FF2B5EF4-FFF2-40B4-BE49-F238E27FC236}">
                <a16:creationId xmlns:a16="http://schemas.microsoft.com/office/drawing/2014/main" id="{2E3DA61C-AE30-274A-A39D-91BEE6175D55}"/>
              </a:ext>
            </a:extLst>
          </p:cNvPr>
          <p:cNvPicPr>
            <a:picLocks noChangeAspect="1"/>
          </p:cNvPicPr>
          <p:nvPr/>
        </p:nvPicPr>
        <p:blipFill rotWithShape="1">
          <a:blip r:embed="rId3"/>
          <a:srcRect l="35350" t="33228" r="61129" b="41900"/>
          <a:stretch/>
        </p:blipFill>
        <p:spPr>
          <a:xfrm>
            <a:off x="782662" y="4885534"/>
            <a:ext cx="241004" cy="344903"/>
          </a:xfrm>
          <a:prstGeom prst="rect">
            <a:avLst/>
          </a:prstGeom>
        </p:spPr>
      </p:pic>
      <p:pic>
        <p:nvPicPr>
          <p:cNvPr id="13" name="Content Placeholder 4">
            <a:extLst>
              <a:ext uri="{FF2B5EF4-FFF2-40B4-BE49-F238E27FC236}">
                <a16:creationId xmlns:a16="http://schemas.microsoft.com/office/drawing/2014/main" id="{F07C7327-91B1-904F-A820-772543940817}"/>
              </a:ext>
            </a:extLst>
          </p:cNvPr>
          <p:cNvPicPr>
            <a:picLocks noChangeAspect="1"/>
          </p:cNvPicPr>
          <p:nvPr/>
        </p:nvPicPr>
        <p:blipFill rotWithShape="1">
          <a:blip r:embed="rId3"/>
          <a:srcRect l="47190" t="50947" r="49449" b="30983"/>
          <a:stretch/>
        </p:blipFill>
        <p:spPr>
          <a:xfrm>
            <a:off x="780105" y="5509118"/>
            <a:ext cx="230114" cy="250585"/>
          </a:xfrm>
          <a:prstGeom prst="rect">
            <a:avLst/>
          </a:prstGeom>
        </p:spPr>
      </p:pic>
      <p:pic>
        <p:nvPicPr>
          <p:cNvPr id="14" name="Content Placeholder 4">
            <a:extLst>
              <a:ext uri="{FF2B5EF4-FFF2-40B4-BE49-F238E27FC236}">
                <a16:creationId xmlns:a16="http://schemas.microsoft.com/office/drawing/2014/main" id="{A270ADA2-1C60-6D44-AB86-1F4B91DED244}"/>
              </a:ext>
            </a:extLst>
          </p:cNvPr>
          <p:cNvPicPr>
            <a:picLocks noChangeAspect="1"/>
          </p:cNvPicPr>
          <p:nvPr/>
        </p:nvPicPr>
        <p:blipFill rotWithShape="1">
          <a:blip r:embed="rId3"/>
          <a:srcRect l="6584" t="16877" r="85531" b="57188"/>
          <a:stretch/>
        </p:blipFill>
        <p:spPr>
          <a:xfrm>
            <a:off x="558582" y="5744203"/>
            <a:ext cx="446074" cy="297241"/>
          </a:xfrm>
          <a:prstGeom prst="rect">
            <a:avLst/>
          </a:prstGeom>
        </p:spPr>
      </p:pic>
      <p:pic>
        <p:nvPicPr>
          <p:cNvPr id="11" name="Content Placeholder 4">
            <a:extLst>
              <a:ext uri="{FF2B5EF4-FFF2-40B4-BE49-F238E27FC236}">
                <a16:creationId xmlns:a16="http://schemas.microsoft.com/office/drawing/2014/main" id="{FE019B9D-2922-AB41-AF8B-097D02590F79}"/>
              </a:ext>
            </a:extLst>
          </p:cNvPr>
          <p:cNvPicPr>
            <a:picLocks noChangeAspect="1"/>
          </p:cNvPicPr>
          <p:nvPr/>
        </p:nvPicPr>
        <p:blipFill rotWithShape="1">
          <a:blip r:embed="rId4"/>
          <a:srcRect b="44782"/>
          <a:stretch/>
        </p:blipFill>
        <p:spPr>
          <a:xfrm>
            <a:off x="2807030" y="1871397"/>
            <a:ext cx="6845300" cy="736336"/>
          </a:xfrm>
          <a:prstGeom prst="rect">
            <a:avLst/>
          </a:prstGeom>
        </p:spPr>
      </p:pic>
      <p:sp>
        <p:nvSpPr>
          <p:cNvPr id="5" name="Rectangle 4">
            <a:extLst>
              <a:ext uri="{FF2B5EF4-FFF2-40B4-BE49-F238E27FC236}">
                <a16:creationId xmlns:a16="http://schemas.microsoft.com/office/drawing/2014/main" id="{36ECC10B-11B9-904C-A740-99CC792E8283}"/>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Learning community/topic representations</a:t>
            </a:r>
          </a:p>
        </p:txBody>
      </p:sp>
      <p:sp>
        <p:nvSpPr>
          <p:cNvPr id="6" name="Rectangle 5">
            <a:extLst>
              <a:ext uri="{FF2B5EF4-FFF2-40B4-BE49-F238E27FC236}">
                <a16:creationId xmlns:a16="http://schemas.microsoft.com/office/drawing/2014/main" id="{E15E8667-74F2-3E44-A334-E5EF80EF1D63}"/>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1AB0F8F-2F13-394C-B991-AA460694CBA3}"/>
              </a:ext>
            </a:extLst>
          </p:cNvPr>
          <p:cNvSpPr>
            <a:spLocks noGrp="1"/>
          </p:cNvSpPr>
          <p:nvPr>
            <p:ph type="sldNum" sz="quarter" idx="12"/>
          </p:nvPr>
        </p:nvSpPr>
        <p:spPr/>
        <p:txBody>
          <a:bodyPr/>
          <a:lstStyle/>
          <a:p>
            <a:fld id="{B2DC25EE-239B-4C5F-AAD1-255A7D5F1EE2}" type="slidenum">
              <a:rPr lang="en-US" smtClean="0"/>
              <a:t>23</a:t>
            </a:fld>
            <a:endParaRPr lang="en-US"/>
          </a:p>
        </p:txBody>
      </p:sp>
      <p:pic>
        <p:nvPicPr>
          <p:cNvPr id="10" name="Content Placeholder 4">
            <a:extLst>
              <a:ext uri="{FF2B5EF4-FFF2-40B4-BE49-F238E27FC236}">
                <a16:creationId xmlns:a16="http://schemas.microsoft.com/office/drawing/2014/main" id="{C17EA63B-FF15-F842-90F8-AD486DE4F85B}"/>
              </a:ext>
            </a:extLst>
          </p:cNvPr>
          <p:cNvPicPr>
            <a:picLocks noChangeAspect="1"/>
          </p:cNvPicPr>
          <p:nvPr/>
        </p:nvPicPr>
        <p:blipFill rotWithShape="1">
          <a:blip r:embed="rId4"/>
          <a:srcRect l="45821" t="55498" r="46102"/>
          <a:stretch/>
        </p:blipFill>
        <p:spPr>
          <a:xfrm>
            <a:off x="5954233" y="2607733"/>
            <a:ext cx="552893" cy="593404"/>
          </a:xfrm>
          <a:prstGeom prst="rect">
            <a:avLst/>
          </a:prstGeom>
        </p:spPr>
      </p:pic>
    </p:spTree>
    <p:extLst>
      <p:ext uri="{BB962C8B-B14F-4D97-AF65-F5344CB8AC3E}">
        <p14:creationId xmlns:p14="http://schemas.microsoft.com/office/powerpoint/2010/main" val="76688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9"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6E44081-C407-3347-B01A-589F1A49ACC1}"/>
              </a:ext>
            </a:extLst>
          </p:cNvPr>
          <p:cNvPicPr>
            <a:picLocks noChangeAspect="1"/>
          </p:cNvPicPr>
          <p:nvPr/>
        </p:nvPicPr>
        <p:blipFill rotWithShape="1">
          <a:blip r:embed="rId3"/>
          <a:srcRect r="34431" b="23526"/>
          <a:stretch/>
        </p:blipFill>
        <p:spPr>
          <a:xfrm>
            <a:off x="4796049" y="1085710"/>
            <a:ext cx="4896591" cy="1144212"/>
          </a:xfrm>
          <a:prstGeom prst="rect">
            <a:avLst/>
          </a:prstGeom>
        </p:spPr>
      </p:pic>
      <p:pic>
        <p:nvPicPr>
          <p:cNvPr id="9" name="Content Placeholder 4">
            <a:extLst>
              <a:ext uri="{FF2B5EF4-FFF2-40B4-BE49-F238E27FC236}">
                <a16:creationId xmlns:a16="http://schemas.microsoft.com/office/drawing/2014/main" id="{F4A0D6EF-6375-9149-ABE7-3FD87189E67A}"/>
              </a:ext>
            </a:extLst>
          </p:cNvPr>
          <p:cNvPicPr>
            <a:picLocks noChangeAspect="1"/>
          </p:cNvPicPr>
          <p:nvPr/>
        </p:nvPicPr>
        <p:blipFill rotWithShape="1">
          <a:blip r:embed="rId4"/>
          <a:srcRect t="1" r="50000" b="34500"/>
          <a:stretch/>
        </p:blipFill>
        <p:spPr>
          <a:xfrm>
            <a:off x="6417619" y="2737150"/>
            <a:ext cx="2192981" cy="1436391"/>
          </a:xfrm>
          <a:prstGeom prst="rect">
            <a:avLst/>
          </a:prstGeom>
        </p:spPr>
      </p:pic>
      <p:pic>
        <p:nvPicPr>
          <p:cNvPr id="10" name="Content Placeholder 4">
            <a:extLst>
              <a:ext uri="{FF2B5EF4-FFF2-40B4-BE49-F238E27FC236}">
                <a16:creationId xmlns:a16="http://schemas.microsoft.com/office/drawing/2014/main" id="{02ED3010-9D04-B042-946E-6E6A48E80B86}"/>
              </a:ext>
            </a:extLst>
          </p:cNvPr>
          <p:cNvPicPr>
            <a:picLocks noChangeAspect="1"/>
          </p:cNvPicPr>
          <p:nvPr/>
        </p:nvPicPr>
        <p:blipFill rotWithShape="1">
          <a:blip r:embed="rId5"/>
          <a:srcRect r="1568"/>
          <a:stretch/>
        </p:blipFill>
        <p:spPr>
          <a:xfrm>
            <a:off x="6707309" y="5576147"/>
            <a:ext cx="3388025" cy="609884"/>
          </a:xfrm>
          <a:prstGeom prst="rect">
            <a:avLst/>
          </a:prstGeom>
        </p:spPr>
      </p:pic>
      <p:sp>
        <p:nvSpPr>
          <p:cNvPr id="6" name="Rectangle 5">
            <a:extLst>
              <a:ext uri="{FF2B5EF4-FFF2-40B4-BE49-F238E27FC236}">
                <a16:creationId xmlns:a16="http://schemas.microsoft.com/office/drawing/2014/main" id="{20FCC1D3-25DE-D843-9739-53D24E731808}"/>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TNE: Topic-aware latent models for representation learning</a:t>
            </a:r>
          </a:p>
        </p:txBody>
      </p:sp>
      <p:sp>
        <p:nvSpPr>
          <p:cNvPr id="7" name="Rectangle 6">
            <a:extLst>
              <a:ext uri="{FF2B5EF4-FFF2-40B4-BE49-F238E27FC236}">
                <a16:creationId xmlns:a16="http://schemas.microsoft.com/office/drawing/2014/main" id="{41DD5B50-D30A-D045-9A56-2B237B3380F6}"/>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508B0D2-558F-EC4A-9211-B5B6A5754F3D}"/>
              </a:ext>
            </a:extLst>
          </p:cNvPr>
          <p:cNvSpPr>
            <a:spLocks noGrp="1"/>
          </p:cNvSpPr>
          <p:nvPr>
            <p:ph type="sldNum" sz="quarter" idx="12"/>
          </p:nvPr>
        </p:nvSpPr>
        <p:spPr/>
        <p:txBody>
          <a:bodyPr/>
          <a:lstStyle/>
          <a:p>
            <a:fld id="{B2DC25EE-239B-4C5F-AAD1-255A7D5F1EE2}" type="slidenum">
              <a:rPr lang="en-US" smtClean="0"/>
              <a:t>24</a:t>
            </a:fld>
            <a:endParaRPr lang="en-US" dirty="0"/>
          </a:p>
        </p:txBody>
      </p:sp>
      <p:sp>
        <p:nvSpPr>
          <p:cNvPr id="14" name="Rounded Rectangle 13">
            <a:extLst>
              <a:ext uri="{FF2B5EF4-FFF2-40B4-BE49-F238E27FC236}">
                <a16:creationId xmlns:a16="http://schemas.microsoft.com/office/drawing/2014/main" id="{1EDE3761-4A92-E145-8BF1-1B620D391B2D}"/>
              </a:ext>
            </a:extLst>
          </p:cNvPr>
          <p:cNvSpPr/>
          <p:nvPr/>
        </p:nvSpPr>
        <p:spPr>
          <a:xfrm>
            <a:off x="452609" y="1165796"/>
            <a:ext cx="3820396" cy="3170349"/>
          </a:xfrm>
          <a:prstGeom prst="roundRect">
            <a:avLst/>
          </a:prstGeom>
          <a:solidFill>
            <a:schemeClr val="bg2">
              <a:alpha val="23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2"/>
              </a:solidFill>
              <a:latin typeface="Palatino" pitchFamily="2" charset="77"/>
              <a:ea typeface="Palatino" pitchFamily="2" charset="77"/>
            </a:endParaRPr>
          </a:p>
        </p:txBody>
      </p:sp>
      <p:sp>
        <p:nvSpPr>
          <p:cNvPr id="4" name="TextBox 3">
            <a:extLst>
              <a:ext uri="{FF2B5EF4-FFF2-40B4-BE49-F238E27FC236}">
                <a16:creationId xmlns:a16="http://schemas.microsoft.com/office/drawing/2014/main" id="{08ABE00B-5B4C-8841-882F-14F3432406B4}"/>
              </a:ext>
            </a:extLst>
          </p:cNvPr>
          <p:cNvSpPr txBox="1"/>
          <p:nvPr/>
        </p:nvSpPr>
        <p:spPr>
          <a:xfrm>
            <a:off x="687484" y="1344127"/>
            <a:ext cx="3631874" cy="3036729"/>
          </a:xfrm>
          <a:prstGeom prst="rect">
            <a:avLst/>
          </a:prstGeom>
          <a:noFill/>
        </p:spPr>
        <p:txBody>
          <a:bodyPr wrap="square" rtlCol="0">
            <a:spAutoFit/>
          </a:bodyPr>
          <a:lstStyle/>
          <a:p>
            <a:pPr marL="342900" indent="-342900">
              <a:lnSpc>
                <a:spcPts val="2600"/>
              </a:lnSpc>
              <a:buFont typeface="+mj-lt"/>
              <a:buAutoNum type="arabicPeriod"/>
            </a:pPr>
            <a:r>
              <a:rPr lang="en-US" dirty="0">
                <a:solidFill>
                  <a:schemeClr val="tx2"/>
                </a:solidFill>
                <a:latin typeface="Palatino" pitchFamily="2" charset="77"/>
                <a:ea typeface="Palatino" pitchFamily="2" charset="77"/>
              </a:rPr>
              <a:t>Perform      random walks of length      for each node</a:t>
            </a:r>
          </a:p>
          <a:p>
            <a:pPr marL="342900" indent="-342900">
              <a:lnSpc>
                <a:spcPts val="2600"/>
              </a:lnSpc>
              <a:buFont typeface="+mj-lt"/>
              <a:buAutoNum type="arabicPeriod"/>
            </a:pPr>
            <a:r>
              <a:rPr lang="en-US" dirty="0">
                <a:solidFill>
                  <a:schemeClr val="tx2"/>
                </a:solidFill>
                <a:latin typeface="Palatino" pitchFamily="2" charset="77"/>
                <a:ea typeface="Palatino" pitchFamily="2" charset="77"/>
              </a:rPr>
              <a:t>Learn node representations</a:t>
            </a:r>
          </a:p>
          <a:p>
            <a:pPr marL="342900" indent="-342900">
              <a:lnSpc>
                <a:spcPts val="2600"/>
              </a:lnSpc>
              <a:buFont typeface="+mj-lt"/>
              <a:buAutoNum type="arabicPeriod"/>
            </a:pPr>
            <a:r>
              <a:rPr lang="en-US" dirty="0">
                <a:solidFill>
                  <a:schemeClr val="tx2"/>
                </a:solidFill>
                <a:latin typeface="Palatino" pitchFamily="2" charset="77"/>
                <a:ea typeface="Palatino" pitchFamily="2" charset="77"/>
              </a:rPr>
              <a:t>Learn topic representations using any of the latent community detection models</a:t>
            </a:r>
          </a:p>
          <a:p>
            <a:pPr marL="342900" indent="-342900">
              <a:lnSpc>
                <a:spcPts val="2600"/>
              </a:lnSpc>
              <a:buFont typeface="+mj-lt"/>
              <a:buAutoNum type="arabicPeriod"/>
            </a:pPr>
            <a:r>
              <a:rPr lang="en-US" dirty="0">
                <a:solidFill>
                  <a:schemeClr val="tx2"/>
                </a:solidFill>
                <a:latin typeface="Palatino" pitchFamily="2" charset="77"/>
                <a:ea typeface="Palatino" pitchFamily="2" charset="77"/>
              </a:rPr>
              <a:t>Concatenate node and topic embeddings</a:t>
            </a:r>
          </a:p>
          <a:p>
            <a:endParaRPr lang="en-US" dirty="0">
              <a:solidFill>
                <a:schemeClr val="tx2"/>
              </a:solidFill>
            </a:endParaRPr>
          </a:p>
        </p:txBody>
      </p:sp>
      <p:pic>
        <p:nvPicPr>
          <p:cNvPr id="15" name="Content Placeholder 4">
            <a:extLst>
              <a:ext uri="{FF2B5EF4-FFF2-40B4-BE49-F238E27FC236}">
                <a16:creationId xmlns:a16="http://schemas.microsoft.com/office/drawing/2014/main" id="{B63DB377-2E6A-384E-81F8-BBA2EC5A6FBD}"/>
              </a:ext>
            </a:extLst>
          </p:cNvPr>
          <p:cNvPicPr>
            <a:picLocks noChangeAspect="1"/>
          </p:cNvPicPr>
          <p:nvPr/>
        </p:nvPicPr>
        <p:blipFill rotWithShape="1">
          <a:blip r:embed="rId4"/>
          <a:srcRect t="62473"/>
          <a:stretch/>
        </p:blipFill>
        <p:spPr>
          <a:xfrm>
            <a:off x="6417619" y="4154529"/>
            <a:ext cx="4385962" cy="822960"/>
          </a:xfrm>
          <a:prstGeom prst="rect">
            <a:avLst/>
          </a:prstGeom>
        </p:spPr>
      </p:pic>
      <p:pic>
        <p:nvPicPr>
          <p:cNvPr id="16" name="Content Placeholder 4">
            <a:extLst>
              <a:ext uri="{FF2B5EF4-FFF2-40B4-BE49-F238E27FC236}">
                <a16:creationId xmlns:a16="http://schemas.microsoft.com/office/drawing/2014/main" id="{EAE15363-6D3D-504C-BD0F-593E77C589A5}"/>
              </a:ext>
            </a:extLst>
          </p:cNvPr>
          <p:cNvPicPr>
            <a:picLocks noChangeAspect="1"/>
          </p:cNvPicPr>
          <p:nvPr/>
        </p:nvPicPr>
        <p:blipFill rotWithShape="1">
          <a:blip r:embed="rId4"/>
          <a:srcRect l="50000" t="1" b="34500"/>
          <a:stretch/>
        </p:blipFill>
        <p:spPr>
          <a:xfrm>
            <a:off x="8568857" y="2747567"/>
            <a:ext cx="2192982" cy="1436391"/>
          </a:xfrm>
          <a:prstGeom prst="rect">
            <a:avLst/>
          </a:prstGeom>
        </p:spPr>
      </p:pic>
      <p:pic>
        <p:nvPicPr>
          <p:cNvPr id="17" name="Content Placeholder 4">
            <a:extLst>
              <a:ext uri="{FF2B5EF4-FFF2-40B4-BE49-F238E27FC236}">
                <a16:creationId xmlns:a16="http://schemas.microsoft.com/office/drawing/2014/main" id="{9B8BD089-D58F-1A40-A64F-19153E283E5B}"/>
              </a:ext>
            </a:extLst>
          </p:cNvPr>
          <p:cNvPicPr>
            <a:picLocks noChangeAspect="1"/>
          </p:cNvPicPr>
          <p:nvPr/>
        </p:nvPicPr>
        <p:blipFill rotWithShape="1">
          <a:blip r:embed="rId3"/>
          <a:srcRect l="65978" r="3474" b="23526"/>
          <a:stretch/>
        </p:blipFill>
        <p:spPr>
          <a:xfrm>
            <a:off x="9744890" y="1093134"/>
            <a:ext cx="2281249" cy="1144212"/>
          </a:xfrm>
          <a:prstGeom prst="rect">
            <a:avLst/>
          </a:prstGeom>
        </p:spPr>
      </p:pic>
      <p:sp>
        <p:nvSpPr>
          <p:cNvPr id="18" name="Rounded Rectangle 17">
            <a:extLst>
              <a:ext uri="{FF2B5EF4-FFF2-40B4-BE49-F238E27FC236}">
                <a16:creationId xmlns:a16="http://schemas.microsoft.com/office/drawing/2014/main" id="{EF9F6B09-5101-AC4C-89F9-3A3CF26E7149}"/>
              </a:ext>
            </a:extLst>
          </p:cNvPr>
          <p:cNvSpPr/>
          <p:nvPr/>
        </p:nvSpPr>
        <p:spPr>
          <a:xfrm>
            <a:off x="6707309" y="5491897"/>
            <a:ext cx="536448" cy="536448"/>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Elbow Connector 18">
            <a:extLst>
              <a:ext uri="{FF2B5EF4-FFF2-40B4-BE49-F238E27FC236}">
                <a16:creationId xmlns:a16="http://schemas.microsoft.com/office/drawing/2014/main" id="{B7EB591C-7D5C-D74F-A9B5-1FF4BF35541D}"/>
              </a:ext>
            </a:extLst>
          </p:cNvPr>
          <p:cNvCxnSpPr>
            <a:cxnSpLocks/>
            <a:stCxn id="18" idx="0"/>
            <a:endCxn id="20" idx="3"/>
          </p:cNvCxnSpPr>
          <p:nvPr/>
        </p:nvCxnSpPr>
        <p:spPr>
          <a:xfrm rot="16200000" flipV="1">
            <a:off x="6453607" y="4969971"/>
            <a:ext cx="96523" cy="947330"/>
          </a:xfrm>
          <a:prstGeom prst="bentConnector2">
            <a:avLst/>
          </a:prstGeom>
          <a:ln w="25400">
            <a:solidFill>
              <a:schemeClr val="accent1">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918D10-4346-8B47-89C9-05405B17AA0F}"/>
              </a:ext>
            </a:extLst>
          </p:cNvPr>
          <p:cNvSpPr txBox="1"/>
          <p:nvPr/>
        </p:nvSpPr>
        <p:spPr>
          <a:xfrm>
            <a:off x="4127520" y="5226097"/>
            <a:ext cx="1900683" cy="338554"/>
          </a:xfrm>
          <a:prstGeom prst="rect">
            <a:avLst/>
          </a:prstGeom>
          <a:noFill/>
        </p:spPr>
        <p:txBody>
          <a:bodyPr wrap="square" rtlCol="0">
            <a:spAutoFit/>
          </a:bodyPr>
          <a:lstStyle/>
          <a:p>
            <a:r>
              <a:rPr lang="en-US" sz="1600" dirty="0">
                <a:solidFill>
                  <a:schemeClr val="tx2"/>
                </a:solidFill>
                <a:latin typeface="Palatino" pitchFamily="2" charset="77"/>
                <a:ea typeface="Palatino" pitchFamily="2" charset="77"/>
              </a:rPr>
              <a:t>Node embedding</a:t>
            </a:r>
          </a:p>
        </p:txBody>
      </p:sp>
      <p:sp>
        <p:nvSpPr>
          <p:cNvPr id="21" name="Rounded Rectangle 20">
            <a:extLst>
              <a:ext uri="{FF2B5EF4-FFF2-40B4-BE49-F238E27FC236}">
                <a16:creationId xmlns:a16="http://schemas.microsoft.com/office/drawing/2014/main" id="{2C562C61-F045-A742-B62C-2904FC2EC9C0}"/>
              </a:ext>
            </a:extLst>
          </p:cNvPr>
          <p:cNvSpPr/>
          <p:nvPr/>
        </p:nvSpPr>
        <p:spPr>
          <a:xfrm>
            <a:off x="9549459" y="5496642"/>
            <a:ext cx="612636" cy="536448"/>
          </a:xfrm>
          <a:prstGeom prst="round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Elbow Connector 21">
            <a:extLst>
              <a:ext uri="{FF2B5EF4-FFF2-40B4-BE49-F238E27FC236}">
                <a16:creationId xmlns:a16="http://schemas.microsoft.com/office/drawing/2014/main" id="{F8E01A83-2825-2245-9218-0282DF0AD0A8}"/>
              </a:ext>
            </a:extLst>
          </p:cNvPr>
          <p:cNvCxnSpPr>
            <a:cxnSpLocks/>
            <a:stCxn id="21" idx="0"/>
            <a:endCxn id="23" idx="1"/>
          </p:cNvCxnSpPr>
          <p:nvPr/>
        </p:nvCxnSpPr>
        <p:spPr>
          <a:xfrm rot="5400000" flipH="1" flipV="1">
            <a:off x="9990348" y="5149189"/>
            <a:ext cx="212882" cy="482024"/>
          </a:xfrm>
          <a:prstGeom prst="bentConnector2">
            <a:avLst/>
          </a:prstGeom>
          <a:ln w="25400">
            <a:solidFill>
              <a:schemeClr val="accent2">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E3BD33E-F9F0-064E-B222-214E0726CF99}"/>
              </a:ext>
            </a:extLst>
          </p:cNvPr>
          <p:cNvSpPr txBox="1"/>
          <p:nvPr/>
        </p:nvSpPr>
        <p:spPr>
          <a:xfrm>
            <a:off x="10337801" y="4991372"/>
            <a:ext cx="1464733" cy="584775"/>
          </a:xfrm>
          <a:prstGeom prst="rect">
            <a:avLst/>
          </a:prstGeom>
          <a:noFill/>
        </p:spPr>
        <p:txBody>
          <a:bodyPr wrap="square" rtlCol="0">
            <a:spAutoFit/>
          </a:bodyPr>
          <a:lstStyle/>
          <a:p>
            <a:r>
              <a:rPr lang="en-US" sz="1600" dirty="0">
                <a:solidFill>
                  <a:schemeClr val="accent2"/>
                </a:solidFill>
                <a:latin typeface="Palatino" pitchFamily="2" charset="77"/>
                <a:ea typeface="Palatino" pitchFamily="2" charset="77"/>
              </a:rPr>
              <a:t>Community embedding</a:t>
            </a:r>
          </a:p>
        </p:txBody>
      </p:sp>
      <p:sp>
        <p:nvSpPr>
          <p:cNvPr id="34" name="Rounded Rectangle 33">
            <a:extLst>
              <a:ext uri="{FF2B5EF4-FFF2-40B4-BE49-F238E27FC236}">
                <a16:creationId xmlns:a16="http://schemas.microsoft.com/office/drawing/2014/main" id="{146872E5-0CD7-8B48-AAAD-2CDABBE84B43}"/>
              </a:ext>
            </a:extLst>
          </p:cNvPr>
          <p:cNvSpPr/>
          <p:nvPr/>
        </p:nvSpPr>
        <p:spPr>
          <a:xfrm>
            <a:off x="7756116" y="4763952"/>
            <a:ext cx="1689542" cy="332166"/>
          </a:xfrm>
          <a:prstGeom prst="round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797EFB82-9BDC-E14C-8ADC-DA5C2F79AF74}"/>
              </a:ext>
            </a:extLst>
          </p:cNvPr>
          <p:cNvSpPr txBox="1"/>
          <p:nvPr/>
        </p:nvSpPr>
        <p:spPr>
          <a:xfrm>
            <a:off x="3348318" y="4737524"/>
            <a:ext cx="3288193" cy="338554"/>
          </a:xfrm>
          <a:prstGeom prst="rect">
            <a:avLst/>
          </a:prstGeom>
          <a:noFill/>
        </p:spPr>
        <p:txBody>
          <a:bodyPr wrap="square" rtlCol="0">
            <a:spAutoFit/>
          </a:bodyPr>
          <a:lstStyle/>
          <a:p>
            <a:r>
              <a:rPr lang="en-US" sz="1600" dirty="0">
                <a:solidFill>
                  <a:schemeClr val="accent4"/>
                </a:solidFill>
                <a:latin typeface="Palatino" pitchFamily="2" charset="77"/>
                <a:ea typeface="Palatino" pitchFamily="2" charset="77"/>
              </a:rPr>
              <a:t>Community-enhanced embedding</a:t>
            </a:r>
          </a:p>
        </p:txBody>
      </p:sp>
      <p:cxnSp>
        <p:nvCxnSpPr>
          <p:cNvPr id="37" name="Elbow Connector 36">
            <a:extLst>
              <a:ext uri="{FF2B5EF4-FFF2-40B4-BE49-F238E27FC236}">
                <a16:creationId xmlns:a16="http://schemas.microsoft.com/office/drawing/2014/main" id="{02A9A18C-6B19-BB44-A6F9-7B7F3A7EAC73}"/>
              </a:ext>
            </a:extLst>
          </p:cNvPr>
          <p:cNvCxnSpPr>
            <a:cxnSpLocks/>
            <a:stCxn id="34" idx="1"/>
          </p:cNvCxnSpPr>
          <p:nvPr/>
        </p:nvCxnSpPr>
        <p:spPr>
          <a:xfrm rot="10800000">
            <a:off x="6636512" y="4919973"/>
            <a:ext cx="1119605" cy="10063"/>
          </a:xfrm>
          <a:prstGeom prst="bentConnector3">
            <a:avLst>
              <a:gd name="adj1" fmla="val 50000"/>
            </a:avLst>
          </a:prstGeom>
          <a:ln w="25400">
            <a:solidFill>
              <a:schemeClr val="accent4">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C25E18B8-0572-AA49-AEAC-C24ADD6FB2B1}"/>
              </a:ext>
            </a:extLst>
          </p:cNvPr>
          <p:cNvSpPr/>
          <p:nvPr/>
        </p:nvSpPr>
        <p:spPr>
          <a:xfrm>
            <a:off x="6692783" y="3848258"/>
            <a:ext cx="1119605" cy="298847"/>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11D1087-9265-314F-8802-AE6180466C9C}"/>
              </a:ext>
            </a:extLst>
          </p:cNvPr>
          <p:cNvSpPr txBox="1"/>
          <p:nvPr/>
        </p:nvSpPr>
        <p:spPr>
          <a:xfrm>
            <a:off x="4676444" y="3437756"/>
            <a:ext cx="1794152" cy="338554"/>
          </a:xfrm>
          <a:prstGeom prst="rect">
            <a:avLst/>
          </a:prstGeom>
          <a:noFill/>
        </p:spPr>
        <p:txBody>
          <a:bodyPr wrap="square" rtlCol="0">
            <a:spAutoFit/>
          </a:bodyPr>
          <a:lstStyle/>
          <a:p>
            <a:pPr algn="ctr"/>
            <a:r>
              <a:rPr lang="en-US" sz="1600" dirty="0">
                <a:solidFill>
                  <a:schemeClr val="tx2"/>
                </a:solidFill>
                <a:latin typeface="Palatino" pitchFamily="2" charset="77"/>
                <a:ea typeface="Palatino" pitchFamily="2" charset="77"/>
              </a:rPr>
              <a:t>Node embedding</a:t>
            </a:r>
          </a:p>
        </p:txBody>
      </p:sp>
      <p:cxnSp>
        <p:nvCxnSpPr>
          <p:cNvPr id="26" name="Elbow Connector 25">
            <a:extLst>
              <a:ext uri="{FF2B5EF4-FFF2-40B4-BE49-F238E27FC236}">
                <a16:creationId xmlns:a16="http://schemas.microsoft.com/office/drawing/2014/main" id="{4A8F849A-2723-A84D-90DB-482F4BE47594}"/>
              </a:ext>
            </a:extLst>
          </p:cNvPr>
          <p:cNvCxnSpPr>
            <a:cxnSpLocks/>
            <a:stCxn id="24" idx="1"/>
            <a:endCxn id="25" idx="2"/>
          </p:cNvCxnSpPr>
          <p:nvPr/>
        </p:nvCxnSpPr>
        <p:spPr>
          <a:xfrm rot="10800000">
            <a:off x="5573521" y="3776310"/>
            <a:ext cx="1119263" cy="221372"/>
          </a:xfrm>
          <a:prstGeom prst="bentConnector2">
            <a:avLst/>
          </a:prstGeom>
          <a:ln w="25400">
            <a:solidFill>
              <a:schemeClr val="accent1">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E54C68F6-4E65-6148-B645-7BA8E9442FE6}"/>
              </a:ext>
            </a:extLst>
          </p:cNvPr>
          <p:cNvSpPr/>
          <p:nvPr/>
        </p:nvSpPr>
        <p:spPr>
          <a:xfrm>
            <a:off x="9338407" y="3845328"/>
            <a:ext cx="1119605" cy="298847"/>
          </a:xfrm>
          <a:prstGeom prst="round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Elbow Connector 30">
            <a:extLst>
              <a:ext uri="{FF2B5EF4-FFF2-40B4-BE49-F238E27FC236}">
                <a16:creationId xmlns:a16="http://schemas.microsoft.com/office/drawing/2014/main" id="{96DC0B51-5C80-FF4A-8214-3047B54D5818}"/>
              </a:ext>
            </a:extLst>
          </p:cNvPr>
          <p:cNvCxnSpPr>
            <a:cxnSpLocks/>
            <a:stCxn id="30" idx="3"/>
            <a:endCxn id="35" idx="2"/>
          </p:cNvCxnSpPr>
          <p:nvPr/>
        </p:nvCxnSpPr>
        <p:spPr>
          <a:xfrm flipV="1">
            <a:off x="10458012" y="3776164"/>
            <a:ext cx="963740" cy="218588"/>
          </a:xfrm>
          <a:prstGeom prst="bentConnector2">
            <a:avLst/>
          </a:prstGeom>
          <a:ln w="25400">
            <a:solidFill>
              <a:schemeClr val="accent2">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5B40AAB-AD35-7F4F-8616-37FC95B91E67}"/>
              </a:ext>
            </a:extLst>
          </p:cNvPr>
          <p:cNvSpPr txBox="1"/>
          <p:nvPr/>
        </p:nvSpPr>
        <p:spPr>
          <a:xfrm>
            <a:off x="10740638" y="3191389"/>
            <a:ext cx="1362227" cy="584775"/>
          </a:xfrm>
          <a:prstGeom prst="rect">
            <a:avLst/>
          </a:prstGeom>
          <a:noFill/>
        </p:spPr>
        <p:txBody>
          <a:bodyPr wrap="square" rtlCol="0">
            <a:spAutoFit/>
          </a:bodyPr>
          <a:lstStyle/>
          <a:p>
            <a:pPr algn="ctr"/>
            <a:r>
              <a:rPr lang="en-US" sz="1600" dirty="0">
                <a:solidFill>
                  <a:schemeClr val="accent2">
                    <a:lumMod val="75000"/>
                  </a:schemeClr>
                </a:solidFill>
                <a:latin typeface="Palatino" pitchFamily="2" charset="77"/>
                <a:ea typeface="Palatino" pitchFamily="2" charset="77"/>
              </a:rPr>
              <a:t>Community embedding</a:t>
            </a:r>
          </a:p>
        </p:txBody>
      </p:sp>
      <p:pic>
        <p:nvPicPr>
          <p:cNvPr id="42" name="Picture 41">
            <a:extLst>
              <a:ext uri="{FF2B5EF4-FFF2-40B4-BE49-F238E27FC236}">
                <a16:creationId xmlns:a16="http://schemas.microsoft.com/office/drawing/2014/main" id="{BDE51180-2C9A-EA43-A301-16B6EE78D8B1}"/>
              </a:ext>
            </a:extLst>
          </p:cNvPr>
          <p:cNvPicPr>
            <a:picLocks noChangeAspect="1"/>
          </p:cNvPicPr>
          <p:nvPr/>
        </p:nvPicPr>
        <p:blipFill>
          <a:blip r:embed="rId6"/>
          <a:stretch>
            <a:fillRect/>
          </a:stretch>
        </p:blipFill>
        <p:spPr>
          <a:xfrm>
            <a:off x="2024615" y="1436637"/>
            <a:ext cx="241133" cy="202031"/>
          </a:xfrm>
          <a:prstGeom prst="rect">
            <a:avLst/>
          </a:prstGeom>
        </p:spPr>
      </p:pic>
      <p:pic>
        <p:nvPicPr>
          <p:cNvPr id="44" name="Picture 43">
            <a:extLst>
              <a:ext uri="{FF2B5EF4-FFF2-40B4-BE49-F238E27FC236}">
                <a16:creationId xmlns:a16="http://schemas.microsoft.com/office/drawing/2014/main" id="{975F7307-5401-6844-AD46-F2EDA6FDD14D}"/>
              </a:ext>
            </a:extLst>
          </p:cNvPr>
          <p:cNvPicPr>
            <a:picLocks noChangeAspect="1"/>
          </p:cNvPicPr>
          <p:nvPr/>
        </p:nvPicPr>
        <p:blipFill>
          <a:blip r:embed="rId7"/>
          <a:stretch>
            <a:fillRect/>
          </a:stretch>
        </p:blipFill>
        <p:spPr>
          <a:xfrm>
            <a:off x="1839803" y="1761660"/>
            <a:ext cx="181371" cy="212914"/>
          </a:xfrm>
          <a:prstGeom prst="rect">
            <a:avLst/>
          </a:prstGeom>
        </p:spPr>
      </p:pic>
    </p:spTree>
    <p:extLst>
      <p:ext uri="{BB962C8B-B14F-4D97-AF65-F5344CB8AC3E}">
        <p14:creationId xmlns:p14="http://schemas.microsoft.com/office/powerpoint/2010/main" val="14238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dissolve">
                                      <p:cBhvr>
                                        <p:cTn id="27" dur="500"/>
                                        <p:tgtEl>
                                          <p:spTgt spid="4">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par>
                                <p:cTn id="37" presetID="9"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dissolv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dissolve">
                                      <p:cBhvr>
                                        <p:cTn id="47" dur="500"/>
                                        <p:tgtEl>
                                          <p:spTgt spid="4">
                                            <p:txEl>
                                              <p:pRg st="3" end="3"/>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par>
                                <p:cTn id="51" presetID="9"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dissolve">
                                      <p:cBhvr>
                                        <p:cTn id="58" dur="500"/>
                                        <p:tgtEl>
                                          <p:spTgt spid="18"/>
                                        </p:tgtEl>
                                      </p:cBhvr>
                                    </p:animEffect>
                                  </p:childTnLst>
                                </p:cTn>
                              </p:par>
                              <p:par>
                                <p:cTn id="59" presetID="9"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ssolve">
                                      <p:cBhvr>
                                        <p:cTn id="61" dur="500"/>
                                        <p:tgtEl>
                                          <p:spTgt spid="1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dissolve">
                                      <p:cBhvr>
                                        <p:cTn id="64" dur="500"/>
                                        <p:tgtEl>
                                          <p:spTgt spid="20"/>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dissolve">
                                      <p:cBhvr>
                                        <p:cTn id="67" dur="500"/>
                                        <p:tgtEl>
                                          <p:spTgt spid="21"/>
                                        </p:tgtEl>
                                      </p:cBhvr>
                                    </p:animEffect>
                                  </p:childTnLst>
                                </p:cTn>
                              </p:par>
                              <p:par>
                                <p:cTn id="68" presetID="9" presetClass="entr" presetSubtype="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dissolve">
                                      <p:cBhvr>
                                        <p:cTn id="70" dur="500"/>
                                        <p:tgtEl>
                                          <p:spTgt spid="22"/>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dissolve">
                                      <p:cBhvr>
                                        <p:cTn id="73" dur="500"/>
                                        <p:tgtEl>
                                          <p:spTgt spid="2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dissolve">
                                      <p:cBhvr>
                                        <p:cTn id="76" dur="500"/>
                                        <p:tgtEl>
                                          <p:spTgt spid="3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dissolve">
                                      <p:cBhvr>
                                        <p:cTn id="79" dur="500"/>
                                        <p:tgtEl>
                                          <p:spTgt spid="36"/>
                                        </p:tgtEl>
                                      </p:cBhvr>
                                    </p:animEffect>
                                  </p:childTnLst>
                                </p:cTn>
                              </p:par>
                              <p:par>
                                <p:cTn id="80" presetID="9"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dissolve">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3" grpId="0"/>
      <p:bldP spid="34" grpId="0" animBg="1"/>
      <p:bldP spid="36" grpId="0"/>
      <p:bldP spid="24" grpId="0" animBg="1"/>
      <p:bldP spid="25" grpId="0"/>
      <p:bldP spid="30"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B2261-E2CF-0844-84CF-57812C03B980}"/>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Datasets</a:t>
            </a:r>
          </a:p>
        </p:txBody>
      </p:sp>
      <p:sp>
        <p:nvSpPr>
          <p:cNvPr id="5" name="Rectangle 4">
            <a:extLst>
              <a:ext uri="{FF2B5EF4-FFF2-40B4-BE49-F238E27FC236}">
                <a16:creationId xmlns:a16="http://schemas.microsoft.com/office/drawing/2014/main" id="{47D10AD2-C656-024A-9241-DB12AF1301C2}"/>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AB8E02C-2B89-D848-A1E6-49FDEB16E766}"/>
              </a:ext>
            </a:extLst>
          </p:cNvPr>
          <p:cNvSpPr>
            <a:spLocks noGrp="1"/>
          </p:cNvSpPr>
          <p:nvPr>
            <p:ph type="sldNum" sz="quarter" idx="12"/>
          </p:nvPr>
        </p:nvSpPr>
        <p:spPr/>
        <p:txBody>
          <a:bodyPr/>
          <a:lstStyle/>
          <a:p>
            <a:fld id="{B2DC25EE-239B-4C5F-AAD1-255A7D5F1EE2}" type="slidenum">
              <a:rPr lang="en-US" smtClean="0"/>
              <a:t>25</a:t>
            </a:fld>
            <a:endParaRPr lang="en-US"/>
          </a:p>
        </p:txBody>
      </p:sp>
      <p:pic>
        <p:nvPicPr>
          <p:cNvPr id="6" name="Picture 5">
            <a:extLst>
              <a:ext uri="{FF2B5EF4-FFF2-40B4-BE49-F238E27FC236}">
                <a16:creationId xmlns:a16="http://schemas.microsoft.com/office/drawing/2014/main" id="{361223AC-7F23-BB4E-A8E4-0B5E16FC72AA}"/>
              </a:ext>
            </a:extLst>
          </p:cNvPr>
          <p:cNvPicPr>
            <a:picLocks noChangeAspect="1"/>
          </p:cNvPicPr>
          <p:nvPr/>
        </p:nvPicPr>
        <p:blipFill rotWithShape="1">
          <a:blip r:embed="rId3"/>
          <a:srcRect b="18419"/>
          <a:stretch/>
        </p:blipFill>
        <p:spPr>
          <a:xfrm>
            <a:off x="1453425" y="2517469"/>
            <a:ext cx="9524186" cy="3499273"/>
          </a:xfrm>
          <a:prstGeom prst="rect">
            <a:avLst/>
          </a:prstGeom>
        </p:spPr>
      </p:pic>
      <p:sp>
        <p:nvSpPr>
          <p:cNvPr id="3" name="Rounded Rectangle 2">
            <a:extLst>
              <a:ext uri="{FF2B5EF4-FFF2-40B4-BE49-F238E27FC236}">
                <a16:creationId xmlns:a16="http://schemas.microsoft.com/office/drawing/2014/main" id="{EC5531E4-D519-1A49-9955-8A035B11F023}"/>
              </a:ext>
            </a:extLst>
          </p:cNvPr>
          <p:cNvSpPr/>
          <p:nvPr/>
        </p:nvSpPr>
        <p:spPr>
          <a:xfrm>
            <a:off x="3179455" y="2532216"/>
            <a:ext cx="536448" cy="438087"/>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53D96230-469A-094B-BA88-6519C0ABB7A4}"/>
              </a:ext>
            </a:extLst>
          </p:cNvPr>
          <p:cNvSpPr/>
          <p:nvPr/>
        </p:nvSpPr>
        <p:spPr>
          <a:xfrm>
            <a:off x="4327185" y="2517468"/>
            <a:ext cx="536448" cy="452835"/>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94A84AD1-5B3D-B945-B9A7-4CE0CD6CCE08}"/>
              </a:ext>
            </a:extLst>
          </p:cNvPr>
          <p:cNvSpPr/>
          <p:nvPr/>
        </p:nvSpPr>
        <p:spPr>
          <a:xfrm>
            <a:off x="5283185" y="2581856"/>
            <a:ext cx="536448" cy="388448"/>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B42DB534-0380-8249-86D9-00F2AD23E621}"/>
              </a:ext>
            </a:extLst>
          </p:cNvPr>
          <p:cNvSpPr/>
          <p:nvPr/>
        </p:nvSpPr>
        <p:spPr>
          <a:xfrm>
            <a:off x="6096000" y="2581856"/>
            <a:ext cx="536448" cy="398196"/>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Elbow Connector 15">
            <a:extLst>
              <a:ext uri="{FF2B5EF4-FFF2-40B4-BE49-F238E27FC236}">
                <a16:creationId xmlns:a16="http://schemas.microsoft.com/office/drawing/2014/main" id="{CC0D2D48-D414-6C4C-B672-BEEB89DFE2FB}"/>
              </a:ext>
            </a:extLst>
          </p:cNvPr>
          <p:cNvCxnSpPr>
            <a:cxnSpLocks/>
            <a:stCxn id="3" idx="0"/>
            <a:endCxn id="40" idx="3"/>
          </p:cNvCxnSpPr>
          <p:nvPr/>
        </p:nvCxnSpPr>
        <p:spPr>
          <a:xfrm rot="16200000" flipV="1">
            <a:off x="2826138" y="1910675"/>
            <a:ext cx="306452" cy="936630"/>
          </a:xfrm>
          <a:prstGeom prst="bentConnector2">
            <a:avLst/>
          </a:prstGeom>
          <a:ln w="25400">
            <a:solidFill>
              <a:schemeClr val="accent1">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E8B89320-73E4-1C48-B9C1-48DB55D0B311}"/>
              </a:ext>
            </a:extLst>
          </p:cNvPr>
          <p:cNvCxnSpPr>
            <a:cxnSpLocks/>
          </p:cNvCxnSpPr>
          <p:nvPr/>
        </p:nvCxnSpPr>
        <p:spPr>
          <a:xfrm flipV="1">
            <a:off x="6193925" y="2257807"/>
            <a:ext cx="907576" cy="153938"/>
          </a:xfrm>
          <a:prstGeom prst="bentConnector3">
            <a:avLst>
              <a:gd name="adj1" fmla="val 868"/>
            </a:avLst>
          </a:prstGeom>
          <a:ln w="25400">
            <a:solidFill>
              <a:schemeClr val="accent1">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5F1DA915-EC77-AE48-8384-B524D9A12BA5}"/>
              </a:ext>
            </a:extLst>
          </p:cNvPr>
          <p:cNvCxnSpPr>
            <a:cxnSpLocks/>
            <a:stCxn id="7" idx="0"/>
          </p:cNvCxnSpPr>
          <p:nvPr/>
        </p:nvCxnSpPr>
        <p:spPr>
          <a:xfrm rot="16200000" flipV="1">
            <a:off x="3966553" y="1888612"/>
            <a:ext cx="725032" cy="532680"/>
          </a:xfrm>
          <a:prstGeom prst="bentConnector3">
            <a:avLst>
              <a:gd name="adj1" fmla="val 98766"/>
            </a:avLst>
          </a:prstGeom>
          <a:ln w="25400">
            <a:solidFill>
              <a:schemeClr val="accent1">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7C56AD7A-7637-F847-AF0A-042B303407EB}"/>
              </a:ext>
            </a:extLst>
          </p:cNvPr>
          <p:cNvCxnSpPr>
            <a:cxnSpLocks/>
          </p:cNvCxnSpPr>
          <p:nvPr/>
        </p:nvCxnSpPr>
        <p:spPr>
          <a:xfrm flipV="1">
            <a:off x="5551409" y="1791173"/>
            <a:ext cx="730858" cy="623097"/>
          </a:xfrm>
          <a:prstGeom prst="bentConnector3">
            <a:avLst>
              <a:gd name="adj1" fmla="val -972"/>
            </a:avLst>
          </a:prstGeom>
          <a:ln w="25400">
            <a:solidFill>
              <a:schemeClr val="accent1">
                <a:alpha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33A4ED3-F96B-8549-905B-E17E273648AD}"/>
              </a:ext>
            </a:extLst>
          </p:cNvPr>
          <p:cNvSpPr txBox="1"/>
          <p:nvPr/>
        </p:nvSpPr>
        <p:spPr>
          <a:xfrm>
            <a:off x="610366" y="2056487"/>
            <a:ext cx="1900683" cy="338554"/>
          </a:xfrm>
          <a:prstGeom prst="rect">
            <a:avLst/>
          </a:prstGeom>
          <a:noFill/>
        </p:spPr>
        <p:txBody>
          <a:bodyPr wrap="square" rtlCol="0">
            <a:spAutoFit/>
          </a:bodyPr>
          <a:lstStyle/>
          <a:p>
            <a:r>
              <a:rPr lang="en-US" sz="1600" dirty="0">
                <a:solidFill>
                  <a:schemeClr val="tx2"/>
                </a:solidFill>
                <a:latin typeface="Palatino" pitchFamily="2" charset="77"/>
                <a:ea typeface="Palatino" pitchFamily="2" charset="77"/>
              </a:rPr>
              <a:t>Number of nodes</a:t>
            </a:r>
          </a:p>
        </p:txBody>
      </p:sp>
      <p:sp>
        <p:nvSpPr>
          <p:cNvPr id="41" name="TextBox 40">
            <a:extLst>
              <a:ext uri="{FF2B5EF4-FFF2-40B4-BE49-F238E27FC236}">
                <a16:creationId xmlns:a16="http://schemas.microsoft.com/office/drawing/2014/main" id="{C2628958-1341-D24C-87A1-7BACCEBE5883}"/>
              </a:ext>
            </a:extLst>
          </p:cNvPr>
          <p:cNvSpPr txBox="1"/>
          <p:nvPr/>
        </p:nvSpPr>
        <p:spPr>
          <a:xfrm>
            <a:off x="7126258" y="2070528"/>
            <a:ext cx="3547872" cy="338554"/>
          </a:xfrm>
          <a:prstGeom prst="rect">
            <a:avLst/>
          </a:prstGeom>
          <a:noFill/>
        </p:spPr>
        <p:txBody>
          <a:bodyPr wrap="square" rtlCol="0">
            <a:spAutoFit/>
          </a:bodyPr>
          <a:lstStyle/>
          <a:p>
            <a:r>
              <a:rPr lang="en-US" sz="1600" dirty="0">
                <a:solidFill>
                  <a:schemeClr val="tx2"/>
                </a:solidFill>
                <a:latin typeface="Palatino" pitchFamily="2" charset="77"/>
                <a:ea typeface="Palatino" pitchFamily="2" charset="77"/>
              </a:rPr>
              <a:t>Number of connected components</a:t>
            </a:r>
          </a:p>
        </p:txBody>
      </p:sp>
      <p:sp>
        <p:nvSpPr>
          <p:cNvPr id="42" name="TextBox 41">
            <a:extLst>
              <a:ext uri="{FF2B5EF4-FFF2-40B4-BE49-F238E27FC236}">
                <a16:creationId xmlns:a16="http://schemas.microsoft.com/office/drawing/2014/main" id="{60685786-8EED-FF4C-B44D-B1EB3A1A63F1}"/>
              </a:ext>
            </a:extLst>
          </p:cNvPr>
          <p:cNvSpPr txBox="1"/>
          <p:nvPr/>
        </p:nvSpPr>
        <p:spPr>
          <a:xfrm>
            <a:off x="2268395" y="1638335"/>
            <a:ext cx="1900683" cy="338554"/>
          </a:xfrm>
          <a:prstGeom prst="rect">
            <a:avLst/>
          </a:prstGeom>
          <a:noFill/>
        </p:spPr>
        <p:txBody>
          <a:bodyPr wrap="square" rtlCol="0">
            <a:spAutoFit/>
          </a:bodyPr>
          <a:lstStyle/>
          <a:p>
            <a:r>
              <a:rPr lang="en-US" sz="1600" dirty="0">
                <a:solidFill>
                  <a:schemeClr val="tx2"/>
                </a:solidFill>
                <a:latin typeface="Palatino" pitchFamily="2" charset="77"/>
                <a:ea typeface="Palatino" pitchFamily="2" charset="77"/>
              </a:rPr>
              <a:t>Number of edges</a:t>
            </a:r>
          </a:p>
        </p:txBody>
      </p:sp>
      <p:sp>
        <p:nvSpPr>
          <p:cNvPr id="43" name="TextBox 42">
            <a:extLst>
              <a:ext uri="{FF2B5EF4-FFF2-40B4-BE49-F238E27FC236}">
                <a16:creationId xmlns:a16="http://schemas.microsoft.com/office/drawing/2014/main" id="{E32DCBF7-4C4E-D641-B351-5F6D58AB5025}"/>
              </a:ext>
            </a:extLst>
          </p:cNvPr>
          <p:cNvSpPr txBox="1"/>
          <p:nvPr/>
        </p:nvSpPr>
        <p:spPr>
          <a:xfrm>
            <a:off x="6283514" y="1623587"/>
            <a:ext cx="1900683" cy="338554"/>
          </a:xfrm>
          <a:prstGeom prst="rect">
            <a:avLst/>
          </a:prstGeom>
          <a:noFill/>
        </p:spPr>
        <p:txBody>
          <a:bodyPr wrap="square" rtlCol="0">
            <a:spAutoFit/>
          </a:bodyPr>
          <a:lstStyle/>
          <a:p>
            <a:r>
              <a:rPr lang="en-US" sz="1600" dirty="0">
                <a:solidFill>
                  <a:schemeClr val="tx2"/>
                </a:solidFill>
                <a:latin typeface="Palatino" pitchFamily="2" charset="77"/>
                <a:ea typeface="Palatino" pitchFamily="2" charset="77"/>
              </a:rPr>
              <a:t>Number of labels</a:t>
            </a:r>
          </a:p>
        </p:txBody>
      </p:sp>
      <p:sp>
        <p:nvSpPr>
          <p:cNvPr id="50" name="Rectangle 49">
            <a:extLst>
              <a:ext uri="{FF2B5EF4-FFF2-40B4-BE49-F238E27FC236}">
                <a16:creationId xmlns:a16="http://schemas.microsoft.com/office/drawing/2014/main" id="{5830F001-FC06-F847-A2BD-F4193E7CDF8B}"/>
              </a:ext>
            </a:extLst>
          </p:cNvPr>
          <p:cNvSpPr/>
          <p:nvPr/>
        </p:nvSpPr>
        <p:spPr>
          <a:xfrm>
            <a:off x="1574800" y="3047784"/>
            <a:ext cx="9402811" cy="129493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2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dissolve">
                                      <p:cBhvr>
                                        <p:cTn id="25" dur="500"/>
                                        <p:tgtEl>
                                          <p:spTgt spid="31"/>
                                        </p:tgtEl>
                                      </p:cBhvr>
                                    </p:animEffect>
                                  </p:childTnLst>
                                </p:cTn>
                              </p:par>
                              <p:par>
                                <p:cTn id="26" presetID="9"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dissolve">
                                      <p:cBhvr>
                                        <p:cTn id="31" dur="500"/>
                                        <p:tgtEl>
                                          <p:spTgt spid="4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dissolve">
                                      <p:cBhvr>
                                        <p:cTn id="34" dur="500"/>
                                        <p:tgtEl>
                                          <p:spTgt spid="4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dissolv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dissolv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40" grpId="0"/>
      <p:bldP spid="41" grpId="0"/>
      <p:bldP spid="42" grpId="0"/>
      <p:bldP spid="43" grpId="0"/>
      <p:bldP spid="50" grpId="0" animBg="1"/>
      <p:bldP spid="5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B2261-E2CF-0844-84CF-57812C03B980}"/>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Baselines</a:t>
            </a:r>
          </a:p>
        </p:txBody>
      </p:sp>
      <p:sp>
        <p:nvSpPr>
          <p:cNvPr id="5" name="Rectangle 4">
            <a:extLst>
              <a:ext uri="{FF2B5EF4-FFF2-40B4-BE49-F238E27FC236}">
                <a16:creationId xmlns:a16="http://schemas.microsoft.com/office/drawing/2014/main" id="{47D10AD2-C656-024A-9241-DB12AF1301C2}"/>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AB8E02C-2B89-D848-A1E6-49FDEB16E766}"/>
              </a:ext>
            </a:extLst>
          </p:cNvPr>
          <p:cNvSpPr>
            <a:spLocks noGrp="1"/>
          </p:cNvSpPr>
          <p:nvPr>
            <p:ph type="sldNum" sz="quarter" idx="12"/>
          </p:nvPr>
        </p:nvSpPr>
        <p:spPr/>
        <p:txBody>
          <a:bodyPr/>
          <a:lstStyle/>
          <a:p>
            <a:fld id="{B2DC25EE-239B-4C5F-AAD1-255A7D5F1EE2}" type="slidenum">
              <a:rPr lang="en-US" smtClean="0"/>
              <a:t>26</a:t>
            </a:fld>
            <a:endParaRPr lang="en-US"/>
          </a:p>
        </p:txBody>
      </p:sp>
      <p:sp>
        <p:nvSpPr>
          <p:cNvPr id="8" name="TextBox 7">
            <a:extLst>
              <a:ext uri="{FF2B5EF4-FFF2-40B4-BE49-F238E27FC236}">
                <a16:creationId xmlns:a16="http://schemas.microsoft.com/office/drawing/2014/main" id="{3DA6311D-94AC-1C46-B77F-ADAEC5EAF235}"/>
              </a:ext>
            </a:extLst>
          </p:cNvPr>
          <p:cNvSpPr txBox="1"/>
          <p:nvPr/>
        </p:nvSpPr>
        <p:spPr>
          <a:xfrm>
            <a:off x="1026905" y="1192033"/>
            <a:ext cx="6247953" cy="411651"/>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dirty="0">
                <a:latin typeface="Palatino" pitchFamily="2" charset="77"/>
                <a:ea typeface="Palatino" pitchFamily="2" charset="77"/>
              </a:rPr>
              <a:t>Unsupervised graph representation learning methods</a:t>
            </a:r>
          </a:p>
        </p:txBody>
      </p:sp>
      <p:sp>
        <p:nvSpPr>
          <p:cNvPr id="25" name="TextBox 24">
            <a:extLst>
              <a:ext uri="{FF2B5EF4-FFF2-40B4-BE49-F238E27FC236}">
                <a16:creationId xmlns:a16="http://schemas.microsoft.com/office/drawing/2014/main" id="{C0E5E252-39B7-0547-9E61-EA982CA94773}"/>
              </a:ext>
            </a:extLst>
          </p:cNvPr>
          <p:cNvSpPr txBox="1"/>
          <p:nvPr/>
        </p:nvSpPr>
        <p:spPr>
          <a:xfrm>
            <a:off x="1026906" y="1803217"/>
            <a:ext cx="5726820" cy="174535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dirty="0">
                <a:latin typeface="Palatino" pitchFamily="2" charset="77"/>
                <a:ea typeface="Palatino" pitchFamily="2" charset="77"/>
              </a:rPr>
              <a:t>Random walk-based</a:t>
            </a:r>
          </a:p>
          <a:p>
            <a:pPr marL="742950" lvl="1" indent="-285750">
              <a:lnSpc>
                <a:spcPts val="2600"/>
              </a:lnSpc>
              <a:buFont typeface="Arial" panose="020B0604020202020204" pitchFamily="34" charset="0"/>
              <a:buChar char="•"/>
            </a:pPr>
            <a:r>
              <a:rPr lang="en-US" cap="small" dirty="0" err="1">
                <a:latin typeface="Palatino" pitchFamily="2" charset="77"/>
                <a:ea typeface="Palatino" pitchFamily="2" charset="77"/>
              </a:rPr>
              <a:t>DeepWalk</a:t>
            </a:r>
            <a:endParaRPr lang="en-US" dirty="0">
              <a:latin typeface="Palatino" pitchFamily="2" charset="77"/>
              <a:ea typeface="Palatino" pitchFamily="2" charset="77"/>
            </a:endParaRPr>
          </a:p>
          <a:p>
            <a:pPr marL="742950" lvl="1" indent="-285750">
              <a:lnSpc>
                <a:spcPts val="2600"/>
              </a:lnSpc>
              <a:buFont typeface="Arial" panose="020B0604020202020204" pitchFamily="34" charset="0"/>
              <a:buChar char="•"/>
            </a:pPr>
            <a:r>
              <a:rPr lang="en-US" cap="small" dirty="0">
                <a:latin typeface="Palatino" pitchFamily="2" charset="77"/>
                <a:ea typeface="Palatino" pitchFamily="2" charset="77"/>
              </a:rPr>
              <a:t>Node2Vec</a:t>
            </a:r>
          </a:p>
          <a:p>
            <a:pPr marL="742950" lvl="1" indent="-285750">
              <a:lnSpc>
                <a:spcPts val="2600"/>
              </a:lnSpc>
              <a:buFont typeface="Arial" panose="020B0604020202020204" pitchFamily="34" charset="0"/>
              <a:buChar char="•"/>
            </a:pPr>
            <a:endParaRPr lang="en-US" dirty="0">
              <a:latin typeface="Palatino" pitchFamily="2" charset="77"/>
              <a:ea typeface="Palatino" pitchFamily="2" charset="77"/>
            </a:endParaRPr>
          </a:p>
          <a:p>
            <a:pPr marL="742950" lvl="1" indent="-285750">
              <a:lnSpc>
                <a:spcPts val="2600"/>
              </a:lnSpc>
              <a:buFont typeface="Arial" panose="020B0604020202020204" pitchFamily="34" charset="0"/>
              <a:buChar char="•"/>
            </a:pPr>
            <a:endParaRPr lang="en-US" dirty="0">
              <a:latin typeface="Palatino" pitchFamily="2" charset="77"/>
              <a:ea typeface="Palatino" pitchFamily="2" charset="77"/>
            </a:endParaRPr>
          </a:p>
        </p:txBody>
      </p:sp>
      <p:sp>
        <p:nvSpPr>
          <p:cNvPr id="26" name="TextBox 25">
            <a:extLst>
              <a:ext uri="{FF2B5EF4-FFF2-40B4-BE49-F238E27FC236}">
                <a16:creationId xmlns:a16="http://schemas.microsoft.com/office/drawing/2014/main" id="{CD49B3E0-DD2A-704C-9FCB-F1D47B6D46E8}"/>
              </a:ext>
            </a:extLst>
          </p:cNvPr>
          <p:cNvSpPr txBox="1"/>
          <p:nvPr/>
        </p:nvSpPr>
        <p:spPr>
          <a:xfrm>
            <a:off x="3111090" y="2134115"/>
            <a:ext cx="2532232"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Perozzi</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‘14]</a:t>
            </a:r>
            <a:endParaRPr lang="en-US" dirty="0">
              <a:solidFill>
                <a:schemeClr val="accent2">
                  <a:lumMod val="50000"/>
                </a:schemeClr>
              </a:solidFill>
            </a:endParaRPr>
          </a:p>
        </p:txBody>
      </p:sp>
      <p:sp>
        <p:nvSpPr>
          <p:cNvPr id="27" name="TextBox 26">
            <a:extLst>
              <a:ext uri="{FF2B5EF4-FFF2-40B4-BE49-F238E27FC236}">
                <a16:creationId xmlns:a16="http://schemas.microsoft.com/office/drawing/2014/main" id="{7C0C4187-2233-0444-AF8A-98F54ED641C2}"/>
              </a:ext>
            </a:extLst>
          </p:cNvPr>
          <p:cNvSpPr txBox="1"/>
          <p:nvPr/>
        </p:nvSpPr>
        <p:spPr>
          <a:xfrm>
            <a:off x="3054184" y="2487966"/>
            <a:ext cx="2501775"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[Grover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‘16]</a:t>
            </a:r>
            <a:endParaRPr lang="en-US" dirty="0">
              <a:solidFill>
                <a:schemeClr val="accent2">
                  <a:lumMod val="50000"/>
                </a:schemeClr>
              </a:solidFill>
            </a:endParaRPr>
          </a:p>
        </p:txBody>
      </p:sp>
      <p:sp>
        <p:nvSpPr>
          <p:cNvPr id="31" name="TextBox 30">
            <a:extLst>
              <a:ext uri="{FF2B5EF4-FFF2-40B4-BE49-F238E27FC236}">
                <a16:creationId xmlns:a16="http://schemas.microsoft.com/office/drawing/2014/main" id="{434928DE-1A30-3549-AD20-3F54AF5933C7}"/>
              </a:ext>
            </a:extLst>
          </p:cNvPr>
          <p:cNvSpPr txBox="1"/>
          <p:nvPr/>
        </p:nvSpPr>
        <p:spPr>
          <a:xfrm>
            <a:off x="1026906" y="2975751"/>
            <a:ext cx="4844505" cy="107850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dirty="0">
                <a:latin typeface="Palatino" pitchFamily="2" charset="77"/>
                <a:ea typeface="Palatino" pitchFamily="2" charset="77"/>
              </a:rPr>
              <a:t>Matrix factorization-based algorithms</a:t>
            </a:r>
          </a:p>
          <a:p>
            <a:pPr marL="742950" lvl="1" indent="-285750">
              <a:lnSpc>
                <a:spcPts val="2600"/>
              </a:lnSpc>
              <a:buFont typeface="Arial" panose="020B0604020202020204" pitchFamily="34" charset="0"/>
              <a:buChar char="•"/>
            </a:pPr>
            <a:r>
              <a:rPr lang="en-US" cap="small" dirty="0" err="1">
                <a:latin typeface="Palatino" pitchFamily="2" charset="77"/>
                <a:ea typeface="Palatino" pitchFamily="2" charset="77"/>
              </a:rPr>
              <a:t>NetMF</a:t>
            </a:r>
            <a:endParaRPr lang="en-US" cap="small" dirty="0">
              <a:latin typeface="Palatino" pitchFamily="2" charset="77"/>
              <a:ea typeface="Palatino" pitchFamily="2" charset="77"/>
            </a:endParaRPr>
          </a:p>
          <a:p>
            <a:pPr marL="742950" lvl="1" indent="-285750">
              <a:lnSpc>
                <a:spcPts val="2600"/>
              </a:lnSpc>
              <a:buFont typeface="Arial" panose="020B0604020202020204" pitchFamily="34" charset="0"/>
              <a:buChar char="•"/>
            </a:pPr>
            <a:r>
              <a:rPr lang="en-US" cap="small" dirty="0">
                <a:latin typeface="Palatino" pitchFamily="2" charset="77"/>
                <a:ea typeface="Palatino" pitchFamily="2" charset="77"/>
              </a:rPr>
              <a:t>HOPE</a:t>
            </a:r>
          </a:p>
        </p:txBody>
      </p:sp>
      <p:sp>
        <p:nvSpPr>
          <p:cNvPr id="32" name="TextBox 31">
            <a:extLst>
              <a:ext uri="{FF2B5EF4-FFF2-40B4-BE49-F238E27FC236}">
                <a16:creationId xmlns:a16="http://schemas.microsoft.com/office/drawing/2014/main" id="{FCE0ABB4-2503-BE41-8BBA-EF6906906AB1}"/>
              </a:ext>
            </a:extLst>
          </p:cNvPr>
          <p:cNvSpPr txBox="1"/>
          <p:nvPr/>
        </p:nvSpPr>
        <p:spPr>
          <a:xfrm>
            <a:off x="2751815" y="3323382"/>
            <a:ext cx="2392001"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Qiu</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WSDM ‘18]</a:t>
            </a:r>
            <a:endParaRPr lang="en-US" dirty="0">
              <a:solidFill>
                <a:schemeClr val="accent2">
                  <a:lumMod val="50000"/>
                </a:schemeClr>
              </a:solidFill>
            </a:endParaRPr>
          </a:p>
        </p:txBody>
      </p:sp>
      <p:sp>
        <p:nvSpPr>
          <p:cNvPr id="33" name="TextBox 32">
            <a:extLst>
              <a:ext uri="{FF2B5EF4-FFF2-40B4-BE49-F238E27FC236}">
                <a16:creationId xmlns:a16="http://schemas.microsoft.com/office/drawing/2014/main" id="{0F8B4CB4-16C1-654C-BB8B-A01AF6443C1D}"/>
              </a:ext>
            </a:extLst>
          </p:cNvPr>
          <p:cNvSpPr txBox="1"/>
          <p:nvPr/>
        </p:nvSpPr>
        <p:spPr>
          <a:xfrm>
            <a:off x="2751815" y="3642841"/>
            <a:ext cx="2100255"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Ou</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‘16]</a:t>
            </a:r>
            <a:endParaRPr lang="en-US" dirty="0">
              <a:solidFill>
                <a:schemeClr val="accent2">
                  <a:lumMod val="50000"/>
                </a:schemeClr>
              </a:solidFill>
            </a:endParaRPr>
          </a:p>
        </p:txBody>
      </p:sp>
      <p:sp>
        <p:nvSpPr>
          <p:cNvPr id="35" name="TextBox 34">
            <a:extLst>
              <a:ext uri="{FF2B5EF4-FFF2-40B4-BE49-F238E27FC236}">
                <a16:creationId xmlns:a16="http://schemas.microsoft.com/office/drawing/2014/main" id="{322842F5-19AE-4E48-AA76-3B0E30F7FFC8}"/>
              </a:ext>
            </a:extLst>
          </p:cNvPr>
          <p:cNvSpPr txBox="1"/>
          <p:nvPr/>
        </p:nvSpPr>
        <p:spPr>
          <a:xfrm>
            <a:off x="2165146" y="4258896"/>
            <a:ext cx="2446182"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[Tang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WWW ‘15]</a:t>
            </a:r>
            <a:endParaRPr lang="en-US" dirty="0">
              <a:solidFill>
                <a:schemeClr val="accent2">
                  <a:lumMod val="50000"/>
                </a:schemeClr>
              </a:solidFill>
            </a:endParaRPr>
          </a:p>
        </p:txBody>
      </p:sp>
      <p:sp>
        <p:nvSpPr>
          <p:cNvPr id="36" name="TextBox 35">
            <a:extLst>
              <a:ext uri="{FF2B5EF4-FFF2-40B4-BE49-F238E27FC236}">
                <a16:creationId xmlns:a16="http://schemas.microsoft.com/office/drawing/2014/main" id="{EB0201B8-B531-324D-A51C-B9FE4222ECFF}"/>
              </a:ext>
            </a:extLst>
          </p:cNvPr>
          <p:cNvSpPr txBox="1"/>
          <p:nvPr/>
        </p:nvSpPr>
        <p:spPr>
          <a:xfrm>
            <a:off x="1026905" y="4772173"/>
            <a:ext cx="6831219" cy="107850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dirty="0">
                <a:latin typeface="Palatino" pitchFamily="2" charset="77"/>
                <a:ea typeface="Palatino" pitchFamily="2" charset="77"/>
              </a:rPr>
              <a:t>Methods leveraging the community structure of networks</a:t>
            </a:r>
          </a:p>
          <a:p>
            <a:pPr marL="742950" lvl="1" indent="-285750">
              <a:lnSpc>
                <a:spcPts val="2600"/>
              </a:lnSpc>
              <a:buFont typeface="Arial" panose="020B0604020202020204" pitchFamily="34" charset="0"/>
              <a:buChar char="•"/>
            </a:pPr>
            <a:r>
              <a:rPr lang="en-US" cap="small" dirty="0">
                <a:latin typeface="Palatino" pitchFamily="2" charset="77"/>
                <a:ea typeface="Palatino" pitchFamily="2" charset="77"/>
              </a:rPr>
              <a:t>GEMSEC</a:t>
            </a:r>
          </a:p>
          <a:p>
            <a:pPr marL="742950" lvl="1" indent="-285750">
              <a:lnSpc>
                <a:spcPts val="2600"/>
              </a:lnSpc>
              <a:buFont typeface="Arial" panose="020B0604020202020204" pitchFamily="34" charset="0"/>
              <a:buChar char="•"/>
            </a:pPr>
            <a:r>
              <a:rPr lang="en-US" cap="small" dirty="0">
                <a:latin typeface="Palatino" pitchFamily="2" charset="77"/>
                <a:ea typeface="Palatino" pitchFamily="2" charset="77"/>
              </a:rPr>
              <a:t>M-NMF</a:t>
            </a:r>
          </a:p>
        </p:txBody>
      </p:sp>
      <p:sp>
        <p:nvSpPr>
          <p:cNvPr id="37" name="TextBox 36">
            <a:extLst>
              <a:ext uri="{FF2B5EF4-FFF2-40B4-BE49-F238E27FC236}">
                <a16:creationId xmlns:a16="http://schemas.microsoft.com/office/drawing/2014/main" id="{BEA30A05-2037-2440-9C53-0E1C10CF46A0}"/>
              </a:ext>
            </a:extLst>
          </p:cNvPr>
          <p:cNvSpPr txBox="1"/>
          <p:nvPr/>
        </p:nvSpPr>
        <p:spPr>
          <a:xfrm>
            <a:off x="2984424" y="5107550"/>
            <a:ext cx="3769302"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Rozemberczki</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a:t>
            </a:r>
            <a:r>
              <a:rPr lang="en-US" dirty="0">
                <a:solidFill>
                  <a:schemeClr val="accent2">
                    <a:lumMod val="50000"/>
                  </a:schemeClr>
                </a:solidFill>
                <a:latin typeface="Palatino" pitchFamily="2" charset="77"/>
                <a:ea typeface="Palatino" pitchFamily="2" charset="77"/>
              </a:rPr>
              <a:t>. ASONAM ‘19]</a:t>
            </a:r>
            <a:endParaRPr lang="en-US" dirty="0">
              <a:solidFill>
                <a:schemeClr val="accent2">
                  <a:lumMod val="50000"/>
                </a:schemeClr>
              </a:solidFill>
            </a:endParaRPr>
          </a:p>
        </p:txBody>
      </p:sp>
      <p:sp>
        <p:nvSpPr>
          <p:cNvPr id="38" name="TextBox 37">
            <a:extLst>
              <a:ext uri="{FF2B5EF4-FFF2-40B4-BE49-F238E27FC236}">
                <a16:creationId xmlns:a16="http://schemas.microsoft.com/office/drawing/2014/main" id="{2E314AAE-F355-FE49-9743-F6760D1A6299}"/>
              </a:ext>
            </a:extLst>
          </p:cNvPr>
          <p:cNvSpPr txBox="1"/>
          <p:nvPr/>
        </p:nvSpPr>
        <p:spPr>
          <a:xfrm>
            <a:off x="2986452" y="5451481"/>
            <a:ext cx="2452146"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[Wang </a:t>
            </a:r>
            <a:r>
              <a:rPr lang="en-US" i="1" dirty="0">
                <a:solidFill>
                  <a:schemeClr val="accent2">
                    <a:lumMod val="50000"/>
                  </a:schemeClr>
                </a:solidFill>
                <a:latin typeface="Palatino" pitchFamily="2" charset="77"/>
                <a:ea typeface="Palatino" pitchFamily="2" charset="77"/>
              </a:rPr>
              <a:t>et al</a:t>
            </a:r>
            <a:r>
              <a:rPr lang="en-US" dirty="0">
                <a:solidFill>
                  <a:schemeClr val="accent2">
                    <a:lumMod val="50000"/>
                  </a:schemeClr>
                </a:solidFill>
                <a:latin typeface="Palatino" pitchFamily="2" charset="77"/>
                <a:ea typeface="Palatino" pitchFamily="2" charset="77"/>
              </a:rPr>
              <a:t>. AAAI ‘17]</a:t>
            </a:r>
            <a:endParaRPr lang="en-US" dirty="0">
              <a:solidFill>
                <a:schemeClr val="accent2">
                  <a:lumMod val="50000"/>
                </a:schemeClr>
              </a:solidFill>
            </a:endParaRPr>
          </a:p>
        </p:txBody>
      </p:sp>
      <p:sp>
        <p:nvSpPr>
          <p:cNvPr id="34" name="TextBox 33">
            <a:extLst>
              <a:ext uri="{FF2B5EF4-FFF2-40B4-BE49-F238E27FC236}">
                <a16:creationId xmlns:a16="http://schemas.microsoft.com/office/drawing/2014/main" id="{70E41CD4-F59C-E945-A3B6-663AE097B55D}"/>
              </a:ext>
            </a:extLst>
          </p:cNvPr>
          <p:cNvSpPr txBox="1"/>
          <p:nvPr/>
        </p:nvSpPr>
        <p:spPr>
          <a:xfrm>
            <a:off x="1062753" y="4203751"/>
            <a:ext cx="1102393" cy="411651"/>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cap="small" dirty="0">
                <a:latin typeface="Palatino" pitchFamily="2" charset="77"/>
                <a:ea typeface="Palatino" pitchFamily="2" charset="77"/>
              </a:rPr>
              <a:t>LINE</a:t>
            </a:r>
          </a:p>
        </p:txBody>
      </p:sp>
    </p:spTree>
    <p:extLst>
      <p:ext uri="{BB962C8B-B14F-4D97-AF65-F5344CB8AC3E}">
        <p14:creationId xmlns:p14="http://schemas.microsoft.com/office/powerpoint/2010/main" val="25913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B2261-E2CF-0844-84CF-57812C03B980}"/>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Experimental setup for node classification</a:t>
            </a:r>
          </a:p>
        </p:txBody>
      </p:sp>
      <p:sp>
        <p:nvSpPr>
          <p:cNvPr id="5" name="Rectangle 4">
            <a:extLst>
              <a:ext uri="{FF2B5EF4-FFF2-40B4-BE49-F238E27FC236}">
                <a16:creationId xmlns:a16="http://schemas.microsoft.com/office/drawing/2014/main" id="{47D10AD2-C656-024A-9241-DB12AF1301C2}"/>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AB8E02C-2B89-D848-A1E6-49FDEB16E766}"/>
              </a:ext>
            </a:extLst>
          </p:cNvPr>
          <p:cNvSpPr>
            <a:spLocks noGrp="1"/>
          </p:cNvSpPr>
          <p:nvPr>
            <p:ph type="sldNum" sz="quarter" idx="12"/>
          </p:nvPr>
        </p:nvSpPr>
        <p:spPr/>
        <p:txBody>
          <a:bodyPr/>
          <a:lstStyle/>
          <a:p>
            <a:fld id="{B2DC25EE-239B-4C5F-AAD1-255A7D5F1EE2}" type="slidenum">
              <a:rPr lang="en-US" smtClean="0"/>
              <a:t>27</a:t>
            </a:fld>
            <a:endParaRPr lang="en-US"/>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6805B2D8-C423-7D4F-BF5E-DC6D780A68BE}"/>
                  </a:ext>
                </a:extLst>
              </p:cNvPr>
              <p:cNvSpPr txBox="1"/>
              <p:nvPr/>
            </p:nvSpPr>
            <p:spPr>
              <a:xfrm>
                <a:off x="1170538" y="4169110"/>
                <a:ext cx="6443920" cy="1181927"/>
              </a:xfrm>
              <a:prstGeom prst="rect">
                <a:avLst/>
              </a:prstGeom>
              <a:noFill/>
            </p:spPr>
            <p:txBody>
              <a:bodyPr wrap="square" rtlCol="0">
                <a:spAutoFit/>
              </a:bodyPr>
              <a:lstStyle/>
              <a:p>
                <a:pPr marL="285750" indent="-285750">
                  <a:lnSpc>
                    <a:spcPts val="2860"/>
                  </a:lnSpc>
                  <a:buFont typeface="Arial" panose="020B0604020202020204" pitchFamily="34" charset="0"/>
                  <a:buChar char="•"/>
                </a:pPr>
                <a:r>
                  <a:rPr lang="en-US" dirty="0">
                    <a:latin typeface="Palatino" pitchFamily="2" charset="77"/>
                    <a:ea typeface="Palatino" pitchFamily="2" charset="77"/>
                  </a:rPr>
                  <a:t>The goal is to predict the labels of the nodes in the test set</a:t>
                </a:r>
              </a:p>
              <a:p>
                <a:pPr marL="285750" indent="-285750">
                  <a:lnSpc>
                    <a:spcPts val="2860"/>
                  </a:lnSpc>
                  <a:buFont typeface="Arial" panose="020B0604020202020204" pitchFamily="34" charset="0"/>
                  <a:buChar char="•"/>
                </a:pPr>
                <a:r>
                  <a:rPr lang="en-US" dirty="0">
                    <a:latin typeface="Palatino" pitchFamily="2" charset="77"/>
                    <a:ea typeface="Palatino" pitchFamily="2" charset="77"/>
                  </a:rPr>
                  <a:t>Splitting into training and testing sets</a:t>
                </a:r>
              </a:p>
              <a:p>
                <a:pPr marL="285750" indent="-285750">
                  <a:lnSpc>
                    <a:spcPts val="2860"/>
                  </a:lnSpc>
                  <a:buFont typeface="Arial" panose="020B0604020202020204" pitchFamily="34" charset="0"/>
                  <a:buChar char="•"/>
                </a:pPr>
                <a:r>
                  <a:rPr lang="en-US" dirty="0">
                    <a:latin typeface="Palatino" pitchFamily="2" charset="77"/>
                    <a:ea typeface="Palatino" pitchFamily="2" charset="77"/>
                  </a:rPr>
                  <a:t>Logistic regression classifier with </a:t>
                </a:r>
                <a14:m>
                  <m:oMath xmlns:m="http://schemas.openxmlformats.org/officeDocument/2006/math">
                    <m:sSub>
                      <m:sSubPr>
                        <m:ctrlPr>
                          <a:rPr lang="en-US" i="1" dirty="0">
                            <a:latin typeface="Cambria Math" panose="02040503050406030204" pitchFamily="18" charset="0"/>
                            <a:ea typeface="Palatino" pitchFamily="2" charset="77"/>
                          </a:rPr>
                        </m:ctrlPr>
                      </m:sSubPr>
                      <m:e>
                        <m:r>
                          <a:rPr lang="en-US" b="0" i="1" dirty="0" smtClean="0">
                            <a:latin typeface="Cambria Math" panose="02040503050406030204" pitchFamily="18" charset="0"/>
                            <a:ea typeface="Palatino" pitchFamily="2" charset="77"/>
                          </a:rPr>
                          <m:t>𝐿</m:t>
                        </m:r>
                      </m:e>
                      <m:sub>
                        <m:r>
                          <a:rPr lang="en-US" b="0" i="1" dirty="0" smtClean="0">
                            <a:latin typeface="Cambria Math" panose="02040503050406030204" pitchFamily="18" charset="0"/>
                            <a:ea typeface="Palatino" pitchFamily="2" charset="77"/>
                          </a:rPr>
                          <m:t>2</m:t>
                        </m:r>
                      </m:sub>
                    </m:sSub>
                    <m:r>
                      <a:rPr lang="en-US" i="1" dirty="0">
                        <a:latin typeface="Cambria Math" panose="02040503050406030204" pitchFamily="18" charset="0"/>
                        <a:ea typeface="Palatino" pitchFamily="2" charset="77"/>
                      </a:rPr>
                      <m:t> </m:t>
                    </m:r>
                  </m:oMath>
                </a14:m>
                <a:r>
                  <a:rPr lang="en-US" dirty="0">
                    <a:latin typeface="Palatino" pitchFamily="2" charset="77"/>
                    <a:ea typeface="Palatino" pitchFamily="2" charset="77"/>
                  </a:rPr>
                  <a:t>regularization</a:t>
                </a:r>
              </a:p>
            </p:txBody>
          </p:sp>
        </mc:Choice>
        <mc:Fallback>
          <p:sp>
            <p:nvSpPr>
              <p:cNvPr id="22" name="TextBox 21">
                <a:extLst>
                  <a:ext uri="{FF2B5EF4-FFF2-40B4-BE49-F238E27FC236}">
                    <a16:creationId xmlns:a16="http://schemas.microsoft.com/office/drawing/2014/main" id="{6805B2D8-C423-7D4F-BF5E-DC6D780A68BE}"/>
                  </a:ext>
                </a:extLst>
              </p:cNvPr>
              <p:cNvSpPr txBox="1">
                <a:spLocks noRot="1" noChangeAspect="1" noMove="1" noResize="1" noEditPoints="1" noAdjustHandles="1" noChangeArrowheads="1" noChangeShapeType="1" noTextEdit="1"/>
              </p:cNvSpPr>
              <p:nvPr/>
            </p:nvSpPr>
            <p:spPr>
              <a:xfrm>
                <a:off x="1170538" y="4169110"/>
                <a:ext cx="6443920" cy="1181927"/>
              </a:xfrm>
              <a:prstGeom prst="rect">
                <a:avLst/>
              </a:prstGeom>
              <a:blipFill>
                <a:blip r:embed="rId3"/>
                <a:stretch>
                  <a:fillRect l="-591" b="-744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02F731C5-DE4A-824F-BCC9-F1BC15CBBC7D}"/>
              </a:ext>
            </a:extLst>
          </p:cNvPr>
          <p:cNvPicPr>
            <a:picLocks noChangeAspect="1"/>
          </p:cNvPicPr>
          <p:nvPr/>
        </p:nvPicPr>
        <p:blipFill>
          <a:blip r:embed="rId4"/>
          <a:srcRect/>
          <a:stretch/>
        </p:blipFill>
        <p:spPr>
          <a:xfrm>
            <a:off x="2870899" y="1535598"/>
            <a:ext cx="6285103" cy="1920875"/>
          </a:xfrm>
          <a:prstGeom prst="rect">
            <a:avLst/>
          </a:prstGeom>
        </p:spPr>
      </p:pic>
    </p:spTree>
    <p:extLst>
      <p:ext uri="{BB962C8B-B14F-4D97-AF65-F5344CB8AC3E}">
        <p14:creationId xmlns:p14="http://schemas.microsoft.com/office/powerpoint/2010/main" val="121320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B2261-E2CF-0844-84CF-57812C03B980}"/>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Node classification</a:t>
            </a:r>
          </a:p>
        </p:txBody>
      </p:sp>
      <p:sp>
        <p:nvSpPr>
          <p:cNvPr id="5" name="Rectangle 4">
            <a:extLst>
              <a:ext uri="{FF2B5EF4-FFF2-40B4-BE49-F238E27FC236}">
                <a16:creationId xmlns:a16="http://schemas.microsoft.com/office/drawing/2014/main" id="{47D10AD2-C656-024A-9241-DB12AF1301C2}"/>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AB8E02C-2B89-D848-A1E6-49FDEB16E766}"/>
              </a:ext>
            </a:extLst>
          </p:cNvPr>
          <p:cNvSpPr>
            <a:spLocks noGrp="1"/>
          </p:cNvSpPr>
          <p:nvPr>
            <p:ph type="sldNum" sz="quarter" idx="12"/>
          </p:nvPr>
        </p:nvSpPr>
        <p:spPr/>
        <p:txBody>
          <a:bodyPr/>
          <a:lstStyle/>
          <a:p>
            <a:fld id="{B2DC25EE-239B-4C5F-AAD1-255A7D5F1EE2}" type="slidenum">
              <a:rPr lang="en-US" smtClean="0"/>
              <a:t>28</a:t>
            </a:fld>
            <a:endParaRPr lang="en-US" dirty="0"/>
          </a:p>
        </p:txBody>
      </p:sp>
      <p:pic>
        <p:nvPicPr>
          <p:cNvPr id="6" name="Picture 5">
            <a:extLst>
              <a:ext uri="{FF2B5EF4-FFF2-40B4-BE49-F238E27FC236}">
                <a16:creationId xmlns:a16="http://schemas.microsoft.com/office/drawing/2014/main" id="{3436E8AD-3B91-674A-BA15-BE0F8739EAF2}"/>
              </a:ext>
            </a:extLst>
          </p:cNvPr>
          <p:cNvPicPr>
            <a:picLocks noChangeAspect="1"/>
          </p:cNvPicPr>
          <p:nvPr/>
        </p:nvPicPr>
        <p:blipFill>
          <a:blip r:embed="rId3"/>
          <a:srcRect l="1581" r="1581"/>
          <a:stretch/>
        </p:blipFill>
        <p:spPr>
          <a:xfrm>
            <a:off x="2003248" y="1131816"/>
            <a:ext cx="8185503" cy="430814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F6D6E5B-2609-394A-8FBE-E76AF8445434}"/>
                  </a:ext>
                </a:extLst>
              </p:cNvPr>
              <p:cNvSpPr txBox="1"/>
              <p:nvPr/>
            </p:nvSpPr>
            <p:spPr>
              <a:xfrm>
                <a:off x="3741564" y="5657376"/>
                <a:ext cx="5039906" cy="400110"/>
              </a:xfrm>
              <a:prstGeom prst="rect">
                <a:avLst/>
              </a:prstGeom>
              <a:noFill/>
            </p:spPr>
            <p:txBody>
              <a:bodyPr wrap="none" rtlCol="0">
                <a:spAutoFit/>
              </a:bodyPr>
              <a:lstStyle/>
              <a:p>
                <a:r>
                  <a:rPr lang="en-US" sz="2000" dirty="0">
                    <a:latin typeface="Palatino" pitchFamily="2" charset="77"/>
                    <a:ea typeface="Palatino" pitchFamily="2" charset="77"/>
                  </a:rPr>
                  <a:t>Micro </a:t>
                </a:r>
                <a14:m>
                  <m:oMath xmlns:m="http://schemas.openxmlformats.org/officeDocument/2006/math">
                    <m:sSub>
                      <m:sSubPr>
                        <m:ctrlPr>
                          <a:rPr lang="en-US" sz="2000" i="1" smtClean="0">
                            <a:latin typeface="Cambria Math" panose="02040503050406030204" pitchFamily="18" charset="0"/>
                            <a:ea typeface="Palatino" pitchFamily="2" charset="77"/>
                          </a:rPr>
                        </m:ctrlPr>
                      </m:sSubPr>
                      <m:e>
                        <m:r>
                          <a:rPr lang="en-US" sz="2000" b="0" i="1" smtClean="0">
                            <a:latin typeface="Cambria Math" panose="02040503050406030204" pitchFamily="18" charset="0"/>
                            <a:ea typeface="Palatino" pitchFamily="2" charset="77"/>
                          </a:rPr>
                          <m:t>𝐹</m:t>
                        </m:r>
                      </m:e>
                      <m:sub>
                        <m:r>
                          <a:rPr lang="en-US" sz="2000" b="0" i="1" smtClean="0">
                            <a:latin typeface="Cambria Math" panose="02040503050406030204" pitchFamily="18" charset="0"/>
                            <a:ea typeface="Palatino" pitchFamily="2" charset="77"/>
                          </a:rPr>
                          <m:t>1</m:t>
                        </m:r>
                      </m:sub>
                    </m:sSub>
                    <m:r>
                      <a:rPr lang="en-US" sz="2000" b="0" i="1" smtClean="0">
                        <a:latin typeface="Cambria Math" panose="02040503050406030204" pitchFamily="18" charset="0"/>
                        <a:ea typeface="Palatino" pitchFamily="2" charset="77"/>
                      </a:rPr>
                      <m:t> </m:t>
                    </m:r>
                  </m:oMath>
                </a14:m>
                <a:r>
                  <a:rPr lang="en-US" sz="2000" dirty="0">
                    <a:latin typeface="Palatino" pitchFamily="2" charset="77"/>
                    <a:ea typeface="Palatino" pitchFamily="2" charset="77"/>
                  </a:rPr>
                  <a:t> scores for varying training ratios</a:t>
                </a:r>
              </a:p>
            </p:txBody>
          </p:sp>
        </mc:Choice>
        <mc:Fallback xmlns="">
          <p:sp>
            <p:nvSpPr>
              <p:cNvPr id="7" name="TextBox 6">
                <a:extLst>
                  <a:ext uri="{FF2B5EF4-FFF2-40B4-BE49-F238E27FC236}">
                    <a16:creationId xmlns:a16="http://schemas.microsoft.com/office/drawing/2014/main" id="{9F6D6E5B-2609-394A-8FBE-E76AF8445434}"/>
                  </a:ext>
                </a:extLst>
              </p:cNvPr>
              <p:cNvSpPr txBox="1">
                <a:spLocks noRot="1" noChangeAspect="1" noMove="1" noResize="1" noEditPoints="1" noAdjustHandles="1" noChangeArrowheads="1" noChangeShapeType="1" noTextEdit="1"/>
              </p:cNvSpPr>
              <p:nvPr/>
            </p:nvSpPr>
            <p:spPr>
              <a:xfrm>
                <a:off x="3741564" y="5657376"/>
                <a:ext cx="5039906" cy="400110"/>
              </a:xfrm>
              <a:prstGeom prst="rect">
                <a:avLst/>
              </a:prstGeom>
              <a:blipFill>
                <a:blip r:embed="rId4"/>
                <a:stretch>
                  <a:fillRect l="-1256" t="-6061" b="-24242"/>
                </a:stretch>
              </a:blipFill>
            </p:spPr>
            <p:txBody>
              <a:bodyPr/>
              <a:lstStyle/>
              <a:p>
                <a:r>
                  <a:rPr lang="en-US">
                    <a:noFill/>
                  </a:rPr>
                  <a:t> </a:t>
                </a:r>
              </a:p>
            </p:txBody>
          </p:sp>
        </mc:Fallback>
      </mc:AlternateContent>
      <p:sp>
        <p:nvSpPr>
          <p:cNvPr id="9" name="Rounded Rectangle 8">
            <a:extLst>
              <a:ext uri="{FF2B5EF4-FFF2-40B4-BE49-F238E27FC236}">
                <a16:creationId xmlns:a16="http://schemas.microsoft.com/office/drawing/2014/main" id="{BAE4FD12-0D1A-8948-A0DE-5CF97EAB0E4E}"/>
              </a:ext>
            </a:extLst>
          </p:cNvPr>
          <p:cNvSpPr/>
          <p:nvPr/>
        </p:nvSpPr>
        <p:spPr>
          <a:xfrm>
            <a:off x="2503830" y="4141694"/>
            <a:ext cx="7863852" cy="621995"/>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E8F0E01-4DD2-CE40-BC34-BE13E6BD8A1E}"/>
              </a:ext>
            </a:extLst>
          </p:cNvPr>
          <p:cNvSpPr/>
          <p:nvPr/>
        </p:nvSpPr>
        <p:spPr>
          <a:xfrm>
            <a:off x="2503830" y="4780305"/>
            <a:ext cx="7863852" cy="621995"/>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2218FEB-E3D0-2448-A617-DACC60AF850D}"/>
              </a:ext>
            </a:extLst>
          </p:cNvPr>
          <p:cNvSpPr/>
          <p:nvPr/>
        </p:nvSpPr>
        <p:spPr>
          <a:xfrm>
            <a:off x="2003246" y="1513248"/>
            <a:ext cx="8185503" cy="323884"/>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8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B2261-E2CF-0844-84CF-57812C03B980}"/>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Experimental setup for link prediction</a:t>
            </a:r>
          </a:p>
        </p:txBody>
      </p:sp>
      <p:sp>
        <p:nvSpPr>
          <p:cNvPr id="5" name="Rectangle 4">
            <a:extLst>
              <a:ext uri="{FF2B5EF4-FFF2-40B4-BE49-F238E27FC236}">
                <a16:creationId xmlns:a16="http://schemas.microsoft.com/office/drawing/2014/main" id="{47D10AD2-C656-024A-9241-DB12AF1301C2}"/>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AB8E02C-2B89-D848-A1E6-49FDEB16E766}"/>
              </a:ext>
            </a:extLst>
          </p:cNvPr>
          <p:cNvSpPr>
            <a:spLocks noGrp="1"/>
          </p:cNvSpPr>
          <p:nvPr>
            <p:ph type="sldNum" sz="quarter" idx="12"/>
          </p:nvPr>
        </p:nvSpPr>
        <p:spPr/>
        <p:txBody>
          <a:bodyPr/>
          <a:lstStyle/>
          <a:p>
            <a:fld id="{B2DC25EE-239B-4C5F-AAD1-255A7D5F1EE2}" type="slidenum">
              <a:rPr lang="en-US" smtClean="0"/>
              <a:t>29</a:t>
            </a:fld>
            <a:endParaRPr lang="en-US"/>
          </a:p>
        </p:txBody>
      </p:sp>
      <p:pic>
        <p:nvPicPr>
          <p:cNvPr id="12" name="Picture 11">
            <a:extLst>
              <a:ext uri="{FF2B5EF4-FFF2-40B4-BE49-F238E27FC236}">
                <a16:creationId xmlns:a16="http://schemas.microsoft.com/office/drawing/2014/main" id="{F05CAFBC-3753-1940-A677-11FD108788A5}"/>
              </a:ext>
            </a:extLst>
          </p:cNvPr>
          <p:cNvPicPr>
            <a:picLocks noChangeAspect="1"/>
          </p:cNvPicPr>
          <p:nvPr/>
        </p:nvPicPr>
        <p:blipFill>
          <a:blip r:embed="rId3"/>
          <a:stretch>
            <a:fillRect/>
          </a:stretch>
        </p:blipFill>
        <p:spPr>
          <a:xfrm>
            <a:off x="8975564" y="1108761"/>
            <a:ext cx="2320239" cy="2320239"/>
          </a:xfrm>
          <a:prstGeom prst="rect">
            <a:avLst/>
          </a:prstGeom>
        </p:spPr>
      </p:pic>
      <p:pic>
        <p:nvPicPr>
          <p:cNvPr id="13" name="Picture 12">
            <a:extLst>
              <a:ext uri="{FF2B5EF4-FFF2-40B4-BE49-F238E27FC236}">
                <a16:creationId xmlns:a16="http://schemas.microsoft.com/office/drawing/2014/main" id="{F1E769B9-D85D-7344-843E-F184C20481C0}"/>
              </a:ext>
            </a:extLst>
          </p:cNvPr>
          <p:cNvPicPr>
            <a:picLocks noChangeAspect="1"/>
          </p:cNvPicPr>
          <p:nvPr/>
        </p:nvPicPr>
        <p:blipFill>
          <a:blip r:embed="rId4"/>
          <a:srcRect/>
          <a:stretch/>
        </p:blipFill>
        <p:spPr>
          <a:xfrm>
            <a:off x="4633075" y="1271516"/>
            <a:ext cx="3405466" cy="1660188"/>
          </a:xfrm>
          <a:prstGeom prst="rect">
            <a:avLst/>
          </a:prstGeom>
        </p:spPr>
      </p:pic>
      <p:pic>
        <p:nvPicPr>
          <p:cNvPr id="14" name="Picture 13">
            <a:extLst>
              <a:ext uri="{FF2B5EF4-FFF2-40B4-BE49-F238E27FC236}">
                <a16:creationId xmlns:a16="http://schemas.microsoft.com/office/drawing/2014/main" id="{F6EA0198-13C5-5A46-90AB-90462F09F9EC}"/>
              </a:ext>
            </a:extLst>
          </p:cNvPr>
          <p:cNvPicPr>
            <a:picLocks noChangeAspect="1"/>
          </p:cNvPicPr>
          <p:nvPr/>
        </p:nvPicPr>
        <p:blipFill>
          <a:blip r:embed="rId5"/>
          <a:srcRect/>
          <a:stretch/>
        </p:blipFill>
        <p:spPr>
          <a:xfrm>
            <a:off x="470290" y="1286740"/>
            <a:ext cx="3595813" cy="1580186"/>
          </a:xfrm>
          <a:prstGeom prst="rect">
            <a:avLst/>
          </a:prstGeom>
        </p:spPr>
      </p:pic>
      <p:cxnSp>
        <p:nvCxnSpPr>
          <p:cNvPr id="15" name="Straight Arrow Connector 14">
            <a:extLst>
              <a:ext uri="{FF2B5EF4-FFF2-40B4-BE49-F238E27FC236}">
                <a16:creationId xmlns:a16="http://schemas.microsoft.com/office/drawing/2014/main" id="{FCEA6E1D-B561-534C-B2EB-9303062A57D7}"/>
              </a:ext>
            </a:extLst>
          </p:cNvPr>
          <p:cNvCxnSpPr>
            <a:cxnSpLocks/>
          </p:cNvCxnSpPr>
          <p:nvPr/>
        </p:nvCxnSpPr>
        <p:spPr>
          <a:xfrm>
            <a:off x="3985832" y="2063732"/>
            <a:ext cx="560768" cy="0"/>
          </a:xfrm>
          <a:prstGeom prst="straightConnector1">
            <a:avLst/>
          </a:prstGeom>
          <a:ln w="25400" cap="r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03520F-A167-3C4E-B82F-67D1038DBFEF}"/>
                  </a:ext>
                </a:extLst>
              </p:cNvPr>
              <p:cNvSpPr txBox="1"/>
              <p:nvPr/>
            </p:nvSpPr>
            <p:spPr>
              <a:xfrm>
                <a:off x="470290" y="3786521"/>
                <a:ext cx="5625710" cy="2297617"/>
              </a:xfrm>
              <a:prstGeom prst="rect">
                <a:avLst/>
              </a:prstGeom>
              <a:noFill/>
            </p:spPr>
            <p:txBody>
              <a:bodyPr wrap="square" rtlCol="0">
                <a:spAutoFit/>
              </a:bodyPr>
              <a:lstStyle/>
              <a:p>
                <a:pPr marL="285750" indent="-285750">
                  <a:lnSpc>
                    <a:spcPts val="2860"/>
                  </a:lnSpc>
                  <a:buFont typeface="Arial" panose="020B0604020202020204" pitchFamily="34" charset="0"/>
                  <a:buChar char="•"/>
                </a:pPr>
                <a:r>
                  <a:rPr lang="en-US" dirty="0">
                    <a:latin typeface="Palatino" pitchFamily="2" charset="77"/>
                    <a:ea typeface="Palatino" pitchFamily="2" charset="77"/>
                  </a:rPr>
                  <a:t>We hide half of the edges of a given network</a:t>
                </a:r>
              </a:p>
              <a:p>
                <a:pPr marL="285750" indent="-285750">
                  <a:lnSpc>
                    <a:spcPts val="2860"/>
                  </a:lnSpc>
                  <a:buFont typeface="Arial" panose="020B0604020202020204" pitchFamily="34" charset="0"/>
                  <a:buChar char="•"/>
                </a:pPr>
                <a:r>
                  <a:rPr lang="en-US" dirty="0">
                    <a:latin typeface="Palatino" pitchFamily="2" charset="77"/>
                    <a:ea typeface="Palatino" pitchFamily="2" charset="77"/>
                  </a:rPr>
                  <a:t>Generate the same number of negative instances for each training and test sets</a:t>
                </a:r>
              </a:p>
              <a:p>
                <a:pPr marL="285750" indent="-285750">
                  <a:lnSpc>
                    <a:spcPts val="2860"/>
                  </a:lnSpc>
                  <a:buFont typeface="Arial" panose="020B0604020202020204" pitchFamily="34" charset="0"/>
                  <a:buChar char="•"/>
                </a:pPr>
                <a:r>
                  <a:rPr lang="en-US" dirty="0">
                    <a:latin typeface="Palatino" pitchFamily="2" charset="77"/>
                    <a:ea typeface="Palatino" pitchFamily="2" charset="77"/>
                  </a:rPr>
                  <a:t>Applying the coordinate-wise operations to construct edge features</a:t>
                </a:r>
              </a:p>
              <a:p>
                <a:pPr marL="285750" indent="-285750">
                  <a:lnSpc>
                    <a:spcPts val="2860"/>
                  </a:lnSpc>
                  <a:buFont typeface="Arial" panose="020B0604020202020204" pitchFamily="34" charset="0"/>
                  <a:buChar char="•"/>
                </a:pPr>
                <a:r>
                  <a:rPr lang="en-US" dirty="0">
                    <a:latin typeface="Palatino" pitchFamily="2" charset="77"/>
                    <a:ea typeface="Palatino" pitchFamily="2" charset="77"/>
                  </a:rPr>
                  <a:t>Logistic regression classifier with </a:t>
                </a:r>
                <a14:m>
                  <m:oMath xmlns:m="http://schemas.openxmlformats.org/officeDocument/2006/math">
                    <m:sSub>
                      <m:sSubPr>
                        <m:ctrlPr>
                          <a:rPr lang="en-US" i="1" dirty="0">
                            <a:latin typeface="Cambria Math" panose="02040503050406030204" pitchFamily="18" charset="0"/>
                            <a:ea typeface="Palatino" pitchFamily="2" charset="77"/>
                          </a:rPr>
                        </m:ctrlPr>
                      </m:sSubPr>
                      <m:e>
                        <m:r>
                          <a:rPr lang="en-US" i="1" dirty="0">
                            <a:latin typeface="Cambria Math" panose="02040503050406030204" pitchFamily="18" charset="0"/>
                            <a:ea typeface="Palatino" pitchFamily="2" charset="77"/>
                          </a:rPr>
                          <m:t>𝐿</m:t>
                        </m:r>
                      </m:e>
                      <m:sub>
                        <m:r>
                          <a:rPr lang="en-US" i="1" dirty="0">
                            <a:latin typeface="Cambria Math" panose="02040503050406030204" pitchFamily="18" charset="0"/>
                            <a:ea typeface="Palatino" pitchFamily="2" charset="77"/>
                          </a:rPr>
                          <m:t>2</m:t>
                        </m:r>
                      </m:sub>
                    </m:sSub>
                  </m:oMath>
                </a14:m>
                <a:r>
                  <a:rPr lang="en-US" dirty="0">
                    <a:latin typeface="Palatino" pitchFamily="2" charset="77"/>
                    <a:ea typeface="Palatino" pitchFamily="2" charset="77"/>
                  </a:rPr>
                  <a:t> regularization</a:t>
                </a:r>
              </a:p>
            </p:txBody>
          </p:sp>
        </mc:Choice>
        <mc:Fallback xmlns="">
          <p:sp>
            <p:nvSpPr>
              <p:cNvPr id="16" name="TextBox 15">
                <a:extLst>
                  <a:ext uri="{FF2B5EF4-FFF2-40B4-BE49-F238E27FC236}">
                    <a16:creationId xmlns:a16="http://schemas.microsoft.com/office/drawing/2014/main" id="{3C03520F-A167-3C4E-B82F-67D1038DBFEF}"/>
                  </a:ext>
                </a:extLst>
              </p:cNvPr>
              <p:cNvSpPr txBox="1">
                <a:spLocks noRot="1" noChangeAspect="1" noMove="1" noResize="1" noEditPoints="1" noAdjustHandles="1" noChangeArrowheads="1" noChangeShapeType="1" noTextEdit="1"/>
              </p:cNvSpPr>
              <p:nvPr/>
            </p:nvSpPr>
            <p:spPr>
              <a:xfrm>
                <a:off x="470290" y="3786521"/>
                <a:ext cx="5625710" cy="2297617"/>
              </a:xfrm>
              <a:prstGeom prst="rect">
                <a:avLst/>
              </a:prstGeom>
              <a:blipFill>
                <a:blip r:embed="rId9"/>
                <a:stretch>
                  <a:fillRect l="-449" r="-225" b="-2747"/>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3AC08416-A65B-FA44-A424-1E23BCBC6318}"/>
              </a:ext>
            </a:extLst>
          </p:cNvPr>
          <p:cNvCxnSpPr>
            <a:cxnSpLocks/>
          </p:cNvCxnSpPr>
          <p:nvPr/>
        </p:nvCxnSpPr>
        <p:spPr>
          <a:xfrm>
            <a:off x="8038541" y="2063732"/>
            <a:ext cx="572059" cy="0"/>
          </a:xfrm>
          <a:prstGeom prst="straightConnector1">
            <a:avLst/>
          </a:prstGeom>
          <a:ln w="25400" cap="rnd">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14449C3-0825-BA4D-9FF8-90F18AA22100}"/>
              </a:ext>
            </a:extLst>
          </p:cNvPr>
          <p:cNvPicPr>
            <a:picLocks noChangeAspect="1"/>
          </p:cNvPicPr>
          <p:nvPr/>
        </p:nvPicPr>
        <p:blipFill>
          <a:blip r:embed="rId10"/>
          <a:stretch>
            <a:fillRect/>
          </a:stretch>
        </p:blipFill>
        <p:spPr>
          <a:xfrm>
            <a:off x="7131185" y="4502206"/>
            <a:ext cx="3853705" cy="1439602"/>
          </a:xfrm>
          <a:prstGeom prst="rect">
            <a:avLst/>
          </a:prstGeom>
        </p:spPr>
      </p:pic>
      <p:sp>
        <p:nvSpPr>
          <p:cNvPr id="22" name="TextBox 21">
            <a:extLst>
              <a:ext uri="{FF2B5EF4-FFF2-40B4-BE49-F238E27FC236}">
                <a16:creationId xmlns:a16="http://schemas.microsoft.com/office/drawing/2014/main" id="{0B01992F-818A-2E4C-8B8A-B5202AC46698}"/>
              </a:ext>
            </a:extLst>
          </p:cNvPr>
          <p:cNvSpPr txBox="1"/>
          <p:nvPr/>
        </p:nvSpPr>
        <p:spPr>
          <a:xfrm>
            <a:off x="8082882" y="5986893"/>
            <a:ext cx="1895071" cy="369332"/>
          </a:xfrm>
          <a:prstGeom prst="rect">
            <a:avLst/>
          </a:prstGeom>
          <a:noFill/>
        </p:spPr>
        <p:txBody>
          <a:bodyPr wrap="none" rtlCol="0">
            <a:spAutoFit/>
          </a:bodyPr>
          <a:lstStyle/>
          <a:p>
            <a:r>
              <a:rPr lang="en-US" dirty="0">
                <a:latin typeface="Palatino" pitchFamily="2" charset="77"/>
                <a:ea typeface="Palatino" pitchFamily="2" charset="77"/>
              </a:rPr>
              <a:t>Binary operators</a:t>
            </a:r>
          </a:p>
        </p:txBody>
      </p:sp>
      <p:pic>
        <p:nvPicPr>
          <p:cNvPr id="6" name="Picture 5">
            <a:extLst>
              <a:ext uri="{FF2B5EF4-FFF2-40B4-BE49-F238E27FC236}">
                <a16:creationId xmlns:a16="http://schemas.microsoft.com/office/drawing/2014/main" id="{FAB70703-273B-324F-82E1-17B5C811F44D}"/>
              </a:ext>
            </a:extLst>
          </p:cNvPr>
          <p:cNvPicPr>
            <a:picLocks noChangeAspect="1"/>
          </p:cNvPicPr>
          <p:nvPr/>
        </p:nvPicPr>
        <p:blipFill>
          <a:blip r:embed="rId11"/>
          <a:stretch>
            <a:fillRect/>
          </a:stretch>
        </p:blipFill>
        <p:spPr>
          <a:xfrm>
            <a:off x="7614790" y="3573378"/>
            <a:ext cx="2831253" cy="707814"/>
          </a:xfrm>
          <a:prstGeom prst="rect">
            <a:avLst/>
          </a:prstGeom>
        </p:spPr>
      </p:pic>
    </p:spTree>
    <p:extLst>
      <p:ext uri="{BB962C8B-B14F-4D97-AF65-F5344CB8AC3E}">
        <p14:creationId xmlns:p14="http://schemas.microsoft.com/office/powerpoint/2010/main" val="40621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10"/>
                                        <p:tgtEl>
                                          <p:spTgt spid="22"/>
                                        </p:tgtEl>
                                      </p:cBhvr>
                                    </p:animEffect>
                                  </p:childTnLst>
                                </p:cTn>
                              </p:par>
                              <p:par>
                                <p:cTn id="12" presetID="9"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411480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800" dirty="0">
                <a:solidFill>
                  <a:schemeClr val="tx2">
                    <a:lumMod val="75000"/>
                  </a:schemeClr>
                </a:solidFill>
                <a:latin typeface="Palatino" pitchFamily="2" charset="77"/>
                <a:ea typeface="Palatino" pitchFamily="2" charset="77"/>
                <a:cs typeface="Calibri" panose="020F0502020204030204" pitchFamily="34" charset="0"/>
              </a:rPr>
              <a:t>1. Introduction</a:t>
            </a:r>
          </a:p>
        </p:txBody>
      </p:sp>
      <p:sp>
        <p:nvSpPr>
          <p:cNvPr id="3" name="Slide Number Placeholder 2">
            <a:extLst>
              <a:ext uri="{FF2B5EF4-FFF2-40B4-BE49-F238E27FC236}">
                <a16:creationId xmlns:a16="http://schemas.microsoft.com/office/drawing/2014/main" id="{64196CA8-6D93-9D4A-8DBA-94082E97053D}"/>
              </a:ext>
            </a:extLst>
          </p:cNvPr>
          <p:cNvSpPr>
            <a:spLocks noGrp="1"/>
          </p:cNvSpPr>
          <p:nvPr>
            <p:ph type="sldNum" sz="quarter" idx="12"/>
          </p:nvPr>
        </p:nvSpPr>
        <p:spPr/>
        <p:txBody>
          <a:bodyPr/>
          <a:lstStyle/>
          <a:p>
            <a:fld id="{B2DC25EE-239B-4C5F-AAD1-255A7D5F1EE2}" type="slidenum">
              <a:rPr lang="en-US" smtClean="0"/>
              <a:t>3</a:t>
            </a:fld>
            <a:endParaRPr lang="en-US"/>
          </a:p>
        </p:txBody>
      </p:sp>
    </p:spTree>
    <p:extLst>
      <p:ext uri="{BB962C8B-B14F-4D97-AF65-F5344CB8AC3E}">
        <p14:creationId xmlns:p14="http://schemas.microsoft.com/office/powerpoint/2010/main" val="3033589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Link prediction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9A2E0E5-7798-634B-A151-334BBEC3F3B8}"/>
              </a:ext>
            </a:extLst>
          </p:cNvPr>
          <p:cNvSpPr>
            <a:spLocks noGrp="1"/>
          </p:cNvSpPr>
          <p:nvPr>
            <p:ph type="sldNum" sz="quarter" idx="12"/>
          </p:nvPr>
        </p:nvSpPr>
        <p:spPr/>
        <p:txBody>
          <a:bodyPr/>
          <a:lstStyle/>
          <a:p>
            <a:fld id="{B2DC25EE-239B-4C5F-AAD1-255A7D5F1EE2}" type="slidenum">
              <a:rPr lang="en-US" smtClean="0"/>
              <a:t>30</a:t>
            </a:fld>
            <a:endParaRPr lang="en-US"/>
          </a:p>
        </p:txBody>
      </p:sp>
      <p:pic>
        <p:nvPicPr>
          <p:cNvPr id="5" name="Picture 4">
            <a:extLst>
              <a:ext uri="{FF2B5EF4-FFF2-40B4-BE49-F238E27FC236}">
                <a16:creationId xmlns:a16="http://schemas.microsoft.com/office/drawing/2014/main" id="{DB23C1B5-E5D8-E343-81B0-6C306FB27144}"/>
              </a:ext>
            </a:extLst>
          </p:cNvPr>
          <p:cNvPicPr>
            <a:picLocks noChangeAspect="1"/>
          </p:cNvPicPr>
          <p:nvPr/>
        </p:nvPicPr>
        <p:blipFill>
          <a:blip r:embed="rId3"/>
          <a:srcRect/>
          <a:stretch/>
        </p:blipFill>
        <p:spPr>
          <a:xfrm>
            <a:off x="1379621" y="1798439"/>
            <a:ext cx="9432758" cy="3433554"/>
          </a:xfrm>
          <a:prstGeom prst="rect">
            <a:avLst/>
          </a:prstGeom>
        </p:spPr>
      </p:pic>
      <p:sp>
        <p:nvSpPr>
          <p:cNvPr id="8" name="TextBox 7">
            <a:extLst>
              <a:ext uri="{FF2B5EF4-FFF2-40B4-BE49-F238E27FC236}">
                <a16:creationId xmlns:a16="http://schemas.microsoft.com/office/drawing/2014/main" id="{AFC59F4D-7FCD-664A-BCC7-021604F3AB51}"/>
              </a:ext>
            </a:extLst>
          </p:cNvPr>
          <p:cNvSpPr txBox="1"/>
          <p:nvPr/>
        </p:nvSpPr>
        <p:spPr>
          <a:xfrm>
            <a:off x="3142253" y="5404401"/>
            <a:ext cx="6328079" cy="369332"/>
          </a:xfrm>
          <a:prstGeom prst="rect">
            <a:avLst/>
          </a:prstGeom>
          <a:noFill/>
        </p:spPr>
        <p:txBody>
          <a:bodyPr wrap="none" rtlCol="0">
            <a:spAutoFit/>
          </a:bodyPr>
          <a:lstStyle/>
          <a:p>
            <a:r>
              <a:rPr lang="en-US" dirty="0">
                <a:latin typeface="Palatino" pitchFamily="2" charset="77"/>
                <a:ea typeface="Palatino" pitchFamily="2" charset="77"/>
              </a:rPr>
              <a:t>Area Under Curve (AUC) scores for the link prediction task</a:t>
            </a:r>
          </a:p>
        </p:txBody>
      </p:sp>
      <p:sp>
        <p:nvSpPr>
          <p:cNvPr id="3" name="Rounded Rectangle 2">
            <a:extLst>
              <a:ext uri="{FF2B5EF4-FFF2-40B4-BE49-F238E27FC236}">
                <a16:creationId xmlns:a16="http://schemas.microsoft.com/office/drawing/2014/main" id="{C36CB496-CC90-954F-828F-3DCEB8656176}"/>
              </a:ext>
            </a:extLst>
          </p:cNvPr>
          <p:cNvSpPr/>
          <p:nvPr/>
        </p:nvSpPr>
        <p:spPr>
          <a:xfrm>
            <a:off x="1181100" y="4388847"/>
            <a:ext cx="9829800" cy="273685"/>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000729D-3A84-C54D-9FF6-EC15D1848091}"/>
              </a:ext>
            </a:extLst>
          </p:cNvPr>
          <p:cNvSpPr/>
          <p:nvPr/>
        </p:nvSpPr>
        <p:spPr>
          <a:xfrm>
            <a:off x="1990725" y="4115078"/>
            <a:ext cx="1151528" cy="1088339"/>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22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D1E32-7A28-1446-AA04-2C21A6031A59}"/>
              </a:ext>
            </a:extLst>
          </p:cNvPr>
          <p:cNvPicPr>
            <a:picLocks noChangeAspect="1"/>
          </p:cNvPicPr>
          <p:nvPr/>
        </p:nvPicPr>
        <p:blipFill>
          <a:blip r:embed="rId3"/>
          <a:srcRect/>
          <a:stretch/>
        </p:blipFill>
        <p:spPr>
          <a:xfrm>
            <a:off x="3529274" y="2230042"/>
            <a:ext cx="4450145" cy="4308870"/>
          </a:xfrm>
          <a:prstGeom prst="rect">
            <a:avLst/>
          </a:prstGeom>
        </p:spPr>
      </p:pic>
      <p:sp>
        <p:nvSpPr>
          <p:cNvPr id="9" name="Rectangle 8">
            <a:extLst>
              <a:ext uri="{FF2B5EF4-FFF2-40B4-BE49-F238E27FC236}">
                <a16:creationId xmlns:a16="http://schemas.microsoft.com/office/drawing/2014/main" id="{8E2F4BE1-FDE5-5141-9A82-E61F3A83334C}"/>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a:t>
            </a:r>
            <a:r>
              <a:rPr lang="en-US" sz="2400" dirty="0">
                <a:solidFill>
                  <a:schemeClr val="bg2"/>
                </a:solidFill>
                <a:latin typeface="Palatino" pitchFamily="2" charset="77"/>
                <a:ea typeface="Palatino" pitchFamily="2" charset="77"/>
              </a:rPr>
              <a:t>Influence of the community embedding size for </a:t>
            </a:r>
            <a:r>
              <a:rPr lang="en-US" sz="2400" cap="small" dirty="0">
                <a:solidFill>
                  <a:schemeClr val="bg2"/>
                </a:solidFill>
                <a:latin typeface="Palatino" pitchFamily="2" charset="77"/>
                <a:ea typeface="Palatino" pitchFamily="2" charset="77"/>
              </a:rPr>
              <a:t>TNE-Louvain</a:t>
            </a:r>
            <a:endParaRPr lang="en-US" sz="2400" cap="small" dirty="0">
              <a:solidFill>
                <a:schemeClr val="bg2"/>
              </a:solidFill>
              <a:latin typeface="Palatino" pitchFamily="2" charset="77"/>
              <a:ea typeface="Palatino" pitchFamily="2" charset="77"/>
              <a:cs typeface="Calibri" panose="020F0502020204030204" pitchFamily="34" charset="0"/>
            </a:endParaRPr>
          </a:p>
        </p:txBody>
      </p:sp>
      <p:sp>
        <p:nvSpPr>
          <p:cNvPr id="10" name="Rectangle 9">
            <a:extLst>
              <a:ext uri="{FF2B5EF4-FFF2-40B4-BE49-F238E27FC236}">
                <a16:creationId xmlns:a16="http://schemas.microsoft.com/office/drawing/2014/main" id="{A7AF9E96-4601-8F44-AC05-878E0D522FF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86B816DC-3402-EF43-B38C-68A81E171F3F}"/>
              </a:ext>
            </a:extLst>
          </p:cNvPr>
          <p:cNvSpPr>
            <a:spLocks noGrp="1"/>
          </p:cNvSpPr>
          <p:nvPr>
            <p:ph type="sldNum" sz="quarter" idx="12"/>
          </p:nvPr>
        </p:nvSpPr>
        <p:spPr/>
        <p:txBody>
          <a:bodyPr/>
          <a:lstStyle/>
          <a:p>
            <a:fld id="{B2DC25EE-239B-4C5F-AAD1-255A7D5F1EE2}" type="slidenum">
              <a:rPr lang="en-US" smtClean="0"/>
              <a:t>31</a:t>
            </a:fld>
            <a:endParaRPr lang="en-US"/>
          </a:p>
        </p:txBody>
      </p:sp>
      <p:pic>
        <p:nvPicPr>
          <p:cNvPr id="4" name="Picture 3">
            <a:extLst>
              <a:ext uri="{FF2B5EF4-FFF2-40B4-BE49-F238E27FC236}">
                <a16:creationId xmlns:a16="http://schemas.microsoft.com/office/drawing/2014/main" id="{E7DCD3F3-D525-384A-8EFD-970EDF728173}"/>
              </a:ext>
            </a:extLst>
          </p:cNvPr>
          <p:cNvPicPr>
            <a:picLocks noChangeAspect="1"/>
          </p:cNvPicPr>
          <p:nvPr/>
        </p:nvPicPr>
        <p:blipFill>
          <a:blip r:embed="rId4"/>
          <a:srcRect/>
          <a:stretch/>
        </p:blipFill>
        <p:spPr>
          <a:xfrm>
            <a:off x="3529274" y="994828"/>
            <a:ext cx="5133448" cy="55001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443017E-1718-394E-B6A4-3C428C8EAFB7}"/>
                  </a:ext>
                </a:extLst>
              </p:cNvPr>
              <p:cNvSpPr txBox="1"/>
              <p:nvPr/>
            </p:nvSpPr>
            <p:spPr>
              <a:xfrm>
                <a:off x="2585486" y="1860710"/>
                <a:ext cx="3435171" cy="369332"/>
              </a:xfrm>
              <a:prstGeom prst="rect">
                <a:avLst/>
              </a:prstGeom>
              <a:noFill/>
            </p:spPr>
            <p:txBody>
              <a:bodyPr wrap="none" rtlCol="0">
                <a:spAutoFit/>
              </a:bodyPr>
              <a:lstStyle/>
              <a:p>
                <a:pPr algn="ctr"/>
                <a14:m>
                  <m:oMath xmlns:m="http://schemas.openxmlformats.org/officeDocument/2006/math">
                    <m:sSub>
                      <m:sSubPr>
                        <m:ctrlPr>
                          <a:rPr lang="en-US" i="1" smtClean="0">
                            <a:solidFill>
                              <a:schemeClr val="tx2"/>
                            </a:solidFill>
                            <a:latin typeface="Cambria Math" panose="02040503050406030204" pitchFamily="18" charset="0"/>
                            <a:ea typeface="Palatino" pitchFamily="2" charset="77"/>
                          </a:rPr>
                        </m:ctrlPr>
                      </m:sSubPr>
                      <m:e>
                        <m:r>
                          <a:rPr lang="en-US" b="0" i="1" smtClean="0">
                            <a:solidFill>
                              <a:schemeClr val="tx2"/>
                            </a:solidFill>
                            <a:latin typeface="Cambria Math" panose="02040503050406030204" pitchFamily="18" charset="0"/>
                            <a:ea typeface="Palatino" pitchFamily="2" charset="77"/>
                          </a:rPr>
                          <m:t>𝑑</m:t>
                        </m:r>
                      </m:e>
                      <m:sub>
                        <m:r>
                          <a:rPr lang="en-US" b="0" i="1" smtClean="0">
                            <a:solidFill>
                              <a:schemeClr val="tx2"/>
                            </a:solidFill>
                            <a:latin typeface="Cambria Math" panose="02040503050406030204" pitchFamily="18" charset="0"/>
                            <a:ea typeface="Palatino" pitchFamily="2" charset="77"/>
                          </a:rPr>
                          <m:t>𝑡</m:t>
                        </m:r>
                      </m:sub>
                    </m:sSub>
                  </m:oMath>
                </a14:m>
                <a:r>
                  <a:rPr lang="en-US" dirty="0">
                    <a:solidFill>
                      <a:schemeClr val="tx2"/>
                    </a:solidFill>
                    <a:latin typeface="Palatino" pitchFamily="2" charset="77"/>
                    <a:ea typeface="Palatino" pitchFamily="2" charset="77"/>
                  </a:rPr>
                  <a:t>: Community embedding size</a:t>
                </a:r>
              </a:p>
            </p:txBody>
          </p:sp>
        </mc:Choice>
        <mc:Fallback xmlns="">
          <p:sp>
            <p:nvSpPr>
              <p:cNvPr id="5" name="TextBox 4">
                <a:extLst>
                  <a:ext uri="{FF2B5EF4-FFF2-40B4-BE49-F238E27FC236}">
                    <a16:creationId xmlns:a16="http://schemas.microsoft.com/office/drawing/2014/main" id="{1443017E-1718-394E-B6A4-3C428C8EAFB7}"/>
                  </a:ext>
                </a:extLst>
              </p:cNvPr>
              <p:cNvSpPr txBox="1">
                <a:spLocks noRot="1" noChangeAspect="1" noMove="1" noResize="1" noEditPoints="1" noAdjustHandles="1" noChangeArrowheads="1" noChangeShapeType="1" noTextEdit="1"/>
              </p:cNvSpPr>
              <p:nvPr/>
            </p:nvSpPr>
            <p:spPr>
              <a:xfrm>
                <a:off x="2585486" y="1860710"/>
                <a:ext cx="3435171" cy="369332"/>
              </a:xfrm>
              <a:prstGeom prst="rect">
                <a:avLst/>
              </a:prstGeom>
              <a:blipFill>
                <a:blip r:embed="rId5"/>
                <a:stretch>
                  <a:fillRect t="-6667" r="-73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241368-FAB0-7F4B-9C03-D4179E04E7EF}"/>
                  </a:ext>
                </a:extLst>
              </p:cNvPr>
              <p:cNvSpPr txBox="1"/>
              <p:nvPr/>
            </p:nvSpPr>
            <p:spPr>
              <a:xfrm>
                <a:off x="6778912" y="1825305"/>
                <a:ext cx="2840779" cy="369332"/>
              </a:xfrm>
              <a:prstGeom prst="rect">
                <a:avLst/>
              </a:prstGeom>
              <a:noFill/>
            </p:spPr>
            <p:txBody>
              <a:bodyPr wrap="none" rtlCol="0">
                <a:spAutoFit/>
              </a:bodyPr>
              <a:lstStyle/>
              <a:p>
                <a:pPr algn="ctr"/>
                <a14:m>
                  <m:oMath xmlns:m="http://schemas.openxmlformats.org/officeDocument/2006/math">
                    <m:sSub>
                      <m:sSubPr>
                        <m:ctrlPr>
                          <a:rPr lang="en-US" i="1" smtClean="0">
                            <a:solidFill>
                              <a:srgbClr val="FF8D89"/>
                            </a:solidFill>
                            <a:latin typeface="Cambria Math" panose="02040503050406030204" pitchFamily="18" charset="0"/>
                            <a:ea typeface="Palatino" pitchFamily="2" charset="77"/>
                          </a:rPr>
                        </m:ctrlPr>
                      </m:sSubPr>
                      <m:e>
                        <m:r>
                          <a:rPr lang="en-US" i="1">
                            <a:solidFill>
                              <a:srgbClr val="FF8D89"/>
                            </a:solidFill>
                            <a:latin typeface="Cambria Math" panose="02040503050406030204" pitchFamily="18" charset="0"/>
                            <a:ea typeface="Palatino" pitchFamily="2" charset="77"/>
                          </a:rPr>
                          <m:t>𝑑</m:t>
                        </m:r>
                      </m:e>
                      <m:sub>
                        <m:r>
                          <a:rPr lang="en-US" b="0" i="1" smtClean="0">
                            <a:solidFill>
                              <a:srgbClr val="FF8D89"/>
                            </a:solidFill>
                            <a:latin typeface="Cambria Math" panose="02040503050406030204" pitchFamily="18" charset="0"/>
                            <a:ea typeface="Palatino" pitchFamily="2" charset="77"/>
                          </a:rPr>
                          <m:t>𝑛</m:t>
                        </m:r>
                      </m:sub>
                    </m:sSub>
                  </m:oMath>
                </a14:m>
                <a:r>
                  <a:rPr lang="en-US" dirty="0">
                    <a:solidFill>
                      <a:srgbClr val="FF8D89"/>
                    </a:solidFill>
                    <a:latin typeface="Palatino" pitchFamily="2" charset="77"/>
                    <a:ea typeface="Palatino" pitchFamily="2" charset="77"/>
                  </a:rPr>
                  <a:t>: Node embedding size</a:t>
                </a:r>
              </a:p>
            </p:txBody>
          </p:sp>
        </mc:Choice>
        <mc:Fallback xmlns="">
          <p:sp>
            <p:nvSpPr>
              <p:cNvPr id="11" name="TextBox 10">
                <a:extLst>
                  <a:ext uri="{FF2B5EF4-FFF2-40B4-BE49-F238E27FC236}">
                    <a16:creationId xmlns:a16="http://schemas.microsoft.com/office/drawing/2014/main" id="{D1241368-FAB0-7F4B-9C03-D4179E04E7EF}"/>
                  </a:ext>
                </a:extLst>
              </p:cNvPr>
              <p:cNvSpPr txBox="1">
                <a:spLocks noRot="1" noChangeAspect="1" noMove="1" noResize="1" noEditPoints="1" noAdjustHandles="1" noChangeArrowheads="1" noChangeShapeType="1" noTextEdit="1"/>
              </p:cNvSpPr>
              <p:nvPr/>
            </p:nvSpPr>
            <p:spPr>
              <a:xfrm>
                <a:off x="6778912" y="1825305"/>
                <a:ext cx="2840779" cy="369332"/>
              </a:xfrm>
              <a:prstGeom prst="rect">
                <a:avLst/>
              </a:prstGeom>
              <a:blipFill>
                <a:blip r:embed="rId6"/>
                <a:stretch>
                  <a:fillRect t="-6667" r="-444" b="-23333"/>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72BDA1C8-A912-6040-AEC8-6AC212B75512}"/>
              </a:ext>
            </a:extLst>
          </p:cNvPr>
          <p:cNvCxnSpPr>
            <a:cxnSpLocks/>
            <a:endCxn id="5" idx="0"/>
          </p:cNvCxnSpPr>
          <p:nvPr/>
        </p:nvCxnSpPr>
        <p:spPr>
          <a:xfrm flipH="1">
            <a:off x="4303072" y="1544842"/>
            <a:ext cx="344344" cy="315868"/>
          </a:xfrm>
          <a:prstGeom prst="straightConnector1">
            <a:avLst/>
          </a:prstGeom>
          <a:ln w="15875">
            <a:solidFill>
              <a:srgbClr val="7A7CC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F8E18A8-8FD3-2942-ADA0-A96EBF5B215D}"/>
              </a:ext>
            </a:extLst>
          </p:cNvPr>
          <p:cNvCxnSpPr>
            <a:cxnSpLocks/>
            <a:endCxn id="11" idx="0"/>
          </p:cNvCxnSpPr>
          <p:nvPr/>
        </p:nvCxnSpPr>
        <p:spPr>
          <a:xfrm>
            <a:off x="7183225" y="1544842"/>
            <a:ext cx="1016077" cy="280463"/>
          </a:xfrm>
          <a:prstGeom prst="straightConnector1">
            <a:avLst/>
          </a:prstGeom>
          <a:ln w="15875">
            <a:solidFill>
              <a:srgbClr val="FF8D89"/>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5FB1A696-C818-534E-BC18-5F1F0D357370}"/>
                  </a:ext>
                </a:extLst>
              </p:cNvPr>
              <p:cNvSpPr/>
              <p:nvPr/>
            </p:nvSpPr>
            <p:spPr>
              <a:xfrm>
                <a:off x="441579" y="953636"/>
                <a:ext cx="1813779" cy="822960"/>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i="1" smtClean="0">
                            <a:solidFill>
                              <a:schemeClr val="tx2"/>
                            </a:solidFill>
                            <a:latin typeface="Cambria Math" panose="02040503050406030204" pitchFamily="18" charset="0"/>
                            <a:ea typeface="Palatino" pitchFamily="2" charset="77"/>
                          </a:rPr>
                        </m:ctrlPr>
                      </m:sSubPr>
                      <m:e>
                        <m:r>
                          <a:rPr lang="en-US" i="1">
                            <a:solidFill>
                              <a:schemeClr val="tx2"/>
                            </a:solidFill>
                            <a:latin typeface="Cambria Math" panose="02040503050406030204" pitchFamily="18" charset="0"/>
                            <a:ea typeface="Palatino" pitchFamily="2" charset="77"/>
                          </a:rPr>
                          <m:t>𝑑</m:t>
                        </m:r>
                      </m:e>
                      <m:sub>
                        <m:r>
                          <a:rPr lang="en-US" i="1">
                            <a:solidFill>
                              <a:schemeClr val="tx2"/>
                            </a:solidFill>
                            <a:latin typeface="Cambria Math" panose="02040503050406030204" pitchFamily="18" charset="0"/>
                            <a:ea typeface="Palatino" pitchFamily="2" charset="77"/>
                          </a:rPr>
                          <m:t>𝑡</m:t>
                        </m:r>
                      </m:sub>
                    </m:sSub>
                  </m:oMath>
                </a14:m>
                <a:r>
                  <a:rPr lang="en-US" dirty="0">
                    <a:solidFill>
                      <a:schemeClr val="tx2"/>
                    </a:solidFill>
                    <a:latin typeface="Palatino" pitchFamily="2" charset="77"/>
                    <a:ea typeface="Palatino" pitchFamily="2" charset="77"/>
                  </a:rPr>
                  <a:t> + </a:t>
                </a:r>
                <a14:m>
                  <m:oMath xmlns:m="http://schemas.openxmlformats.org/officeDocument/2006/math">
                    <m:sSub>
                      <m:sSubPr>
                        <m:ctrlPr>
                          <a:rPr lang="en-US" i="1" smtClean="0">
                            <a:solidFill>
                              <a:schemeClr val="tx2"/>
                            </a:solidFill>
                            <a:latin typeface="Cambria Math" panose="02040503050406030204" pitchFamily="18" charset="0"/>
                            <a:ea typeface="Palatino" pitchFamily="2" charset="77"/>
                          </a:rPr>
                        </m:ctrlPr>
                      </m:sSubPr>
                      <m:e>
                        <m:r>
                          <a:rPr lang="en-US" i="1">
                            <a:solidFill>
                              <a:schemeClr val="tx2"/>
                            </a:solidFill>
                            <a:latin typeface="Cambria Math" panose="02040503050406030204" pitchFamily="18" charset="0"/>
                            <a:ea typeface="Palatino" pitchFamily="2" charset="77"/>
                          </a:rPr>
                          <m:t>𝑑</m:t>
                        </m:r>
                      </m:e>
                      <m:sub>
                        <m:r>
                          <a:rPr lang="en-US" b="0" i="1" smtClean="0">
                            <a:solidFill>
                              <a:schemeClr val="tx2"/>
                            </a:solidFill>
                            <a:latin typeface="Cambria Math" panose="02040503050406030204" pitchFamily="18" charset="0"/>
                            <a:ea typeface="Palatino" pitchFamily="2" charset="77"/>
                          </a:rPr>
                          <m:t>𝑛</m:t>
                        </m:r>
                      </m:sub>
                    </m:sSub>
                    <m:r>
                      <a:rPr lang="en-US" b="0" i="1" smtClean="0">
                        <a:solidFill>
                          <a:schemeClr val="tx2"/>
                        </a:solidFill>
                        <a:latin typeface="Cambria Math" panose="02040503050406030204" pitchFamily="18" charset="0"/>
                        <a:ea typeface="Palatino" pitchFamily="2" charset="77"/>
                      </a:rPr>
                      <m:t>=128</m:t>
                    </m:r>
                  </m:oMath>
                </a14:m>
                <a:endParaRPr lang="en-US" dirty="0">
                  <a:solidFill>
                    <a:schemeClr val="tx2"/>
                  </a:solidFill>
                  <a:latin typeface="Palatino" pitchFamily="2" charset="77"/>
                  <a:ea typeface="Palatino" pitchFamily="2" charset="77"/>
                </a:endParaRPr>
              </a:p>
            </p:txBody>
          </p:sp>
        </mc:Choice>
        <mc:Fallback xmlns="">
          <p:sp>
            <p:nvSpPr>
              <p:cNvPr id="30" name="Rounded Rectangle 29">
                <a:extLst>
                  <a:ext uri="{FF2B5EF4-FFF2-40B4-BE49-F238E27FC236}">
                    <a16:creationId xmlns:a16="http://schemas.microsoft.com/office/drawing/2014/main" id="{5FB1A696-C818-534E-BC18-5F1F0D357370}"/>
                  </a:ext>
                </a:extLst>
              </p:cNvPr>
              <p:cNvSpPr>
                <a:spLocks noRot="1" noChangeAspect="1" noMove="1" noResize="1" noEditPoints="1" noAdjustHandles="1" noChangeArrowheads="1" noChangeShapeType="1" noTextEdit="1"/>
              </p:cNvSpPr>
              <p:nvPr/>
            </p:nvSpPr>
            <p:spPr>
              <a:xfrm>
                <a:off x="441579" y="953636"/>
                <a:ext cx="1813779" cy="822960"/>
              </a:xfrm>
              <a:prstGeom prst="roundRect">
                <a:avLst/>
              </a:prstGeom>
              <a:blipFill>
                <a:blip r:embed="rId7"/>
                <a:stretch>
                  <a:fillRect/>
                </a:stretch>
              </a:blipFill>
              <a:ln>
                <a:solidFill>
                  <a:schemeClr val="tx1">
                    <a:alpha val="3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8648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par>
                                <p:cTn id="17" presetID="9"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25F551-1A16-C64D-A159-8F4C220579B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rPr>
              <a:t>Conclusion</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77CE029E-8D50-1843-8235-C3AA3169F35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F1B1E3C-F11E-8D43-B097-B58A4E9B9822}"/>
              </a:ext>
            </a:extLst>
          </p:cNvPr>
          <p:cNvSpPr>
            <a:spLocks noGrp="1"/>
          </p:cNvSpPr>
          <p:nvPr>
            <p:ph type="sldNum" sz="quarter" idx="12"/>
          </p:nvPr>
        </p:nvSpPr>
        <p:spPr/>
        <p:txBody>
          <a:bodyPr/>
          <a:lstStyle/>
          <a:p>
            <a:fld id="{B2DC25EE-239B-4C5F-AAD1-255A7D5F1EE2}" type="slidenum">
              <a:rPr lang="en-US" smtClean="0"/>
              <a:t>32</a:t>
            </a:fld>
            <a:endParaRPr lang="en-US" dirty="0"/>
          </a:p>
        </p:txBody>
      </p:sp>
      <p:sp>
        <p:nvSpPr>
          <p:cNvPr id="11" name="TextBox 10">
            <a:extLst>
              <a:ext uri="{FF2B5EF4-FFF2-40B4-BE49-F238E27FC236}">
                <a16:creationId xmlns:a16="http://schemas.microsoft.com/office/drawing/2014/main" id="{DD4866D8-BE06-3842-AD09-091A0C85A58E}"/>
              </a:ext>
            </a:extLst>
          </p:cNvPr>
          <p:cNvSpPr txBox="1"/>
          <p:nvPr/>
        </p:nvSpPr>
        <p:spPr>
          <a:xfrm>
            <a:off x="1498166" y="1626350"/>
            <a:ext cx="8845981" cy="775212"/>
          </a:xfrm>
          <a:prstGeom prst="rect">
            <a:avLst/>
          </a:prstGeom>
          <a:noFill/>
        </p:spPr>
        <p:txBody>
          <a:bodyPr wrap="square" rtlCol="0">
            <a:spAutoFit/>
          </a:bodyPr>
          <a:lstStyle/>
          <a:p>
            <a:pPr marL="285750" indent="-285750">
              <a:lnSpc>
                <a:spcPts val="2660"/>
              </a:lnSpc>
              <a:buFont typeface="Arial" panose="020B0604020202020204" pitchFamily="34" charset="0"/>
              <a:buChar char="•"/>
            </a:pPr>
            <a:r>
              <a:rPr lang="en-US" sz="2000" dirty="0">
                <a:latin typeface="Palatino" pitchFamily="2" charset="77"/>
                <a:ea typeface="Palatino" pitchFamily="2" charset="77"/>
              </a:rPr>
              <a:t>TNE: A topic-aware family of models for GRL</a:t>
            </a:r>
          </a:p>
          <a:p>
            <a:pPr marL="742950" lvl="1" indent="-285750">
              <a:lnSpc>
                <a:spcPts val="2660"/>
              </a:lnSpc>
              <a:buFont typeface="Arial" panose="020B0604020202020204" pitchFamily="34" charset="0"/>
              <a:buChar char="•"/>
            </a:pPr>
            <a:r>
              <a:rPr lang="en-US" cap="small" dirty="0">
                <a:latin typeface="Palatino" pitchFamily="2" charset="77"/>
                <a:ea typeface="Palatino" pitchFamily="2" charset="77"/>
              </a:rPr>
              <a:t>TNE-</a:t>
            </a:r>
            <a:r>
              <a:rPr lang="en-US" cap="small" dirty="0" err="1">
                <a:latin typeface="Palatino" pitchFamily="2" charset="77"/>
                <a:ea typeface="Palatino" pitchFamily="2" charset="77"/>
              </a:rPr>
              <a:t>GLda</a:t>
            </a:r>
            <a:r>
              <a:rPr lang="en-US" dirty="0">
                <a:latin typeface="Palatino" pitchFamily="2" charset="77"/>
                <a:ea typeface="Palatino" pitchFamily="2" charset="77"/>
              </a:rPr>
              <a:t>, </a:t>
            </a:r>
            <a:r>
              <a:rPr lang="en-US" cap="small" dirty="0">
                <a:latin typeface="Palatino" pitchFamily="2" charset="77"/>
                <a:ea typeface="Palatino" pitchFamily="2" charset="77"/>
              </a:rPr>
              <a:t>TNE-</a:t>
            </a:r>
            <a:r>
              <a:rPr lang="en-US" cap="small" dirty="0" err="1">
                <a:latin typeface="Palatino" pitchFamily="2" charset="77"/>
                <a:ea typeface="Palatino" pitchFamily="2" charset="77"/>
              </a:rPr>
              <a:t>GHmm</a:t>
            </a:r>
            <a:r>
              <a:rPr lang="en-US" dirty="0">
                <a:latin typeface="Palatino" pitchFamily="2" charset="77"/>
                <a:ea typeface="Palatino" pitchFamily="2" charset="77"/>
              </a:rPr>
              <a:t>,  </a:t>
            </a:r>
            <a:r>
              <a:rPr lang="en-US" cap="small" dirty="0">
                <a:latin typeface="Palatino" pitchFamily="2" charset="77"/>
                <a:ea typeface="Palatino" pitchFamily="2" charset="77"/>
              </a:rPr>
              <a:t>TNE-Louvain</a:t>
            </a:r>
            <a:r>
              <a:rPr lang="en-US" dirty="0">
                <a:latin typeface="Palatino" pitchFamily="2" charset="77"/>
                <a:ea typeface="Palatino" pitchFamily="2" charset="77"/>
              </a:rPr>
              <a:t>, </a:t>
            </a:r>
            <a:r>
              <a:rPr lang="en-US" cap="small" dirty="0">
                <a:latin typeface="Palatino" pitchFamily="2" charset="77"/>
                <a:ea typeface="Palatino" pitchFamily="2" charset="77"/>
              </a:rPr>
              <a:t>TNE-</a:t>
            </a:r>
            <a:r>
              <a:rPr lang="en-US" cap="small" dirty="0" err="1">
                <a:latin typeface="Palatino" pitchFamily="2" charset="77"/>
                <a:ea typeface="Palatino" pitchFamily="2" charset="77"/>
              </a:rPr>
              <a:t>BigClam</a:t>
            </a:r>
            <a:endParaRPr lang="en-US" cap="small" dirty="0">
              <a:latin typeface="Palatino" pitchFamily="2" charset="77"/>
              <a:ea typeface="Palatino" pitchFamily="2" charset="77"/>
            </a:endParaRPr>
          </a:p>
        </p:txBody>
      </p:sp>
      <p:sp>
        <p:nvSpPr>
          <p:cNvPr id="12" name="TextBox 11">
            <a:extLst>
              <a:ext uri="{FF2B5EF4-FFF2-40B4-BE49-F238E27FC236}">
                <a16:creationId xmlns:a16="http://schemas.microsoft.com/office/drawing/2014/main" id="{767CCD99-B4DB-B945-A655-13509CC69DF8}"/>
              </a:ext>
            </a:extLst>
          </p:cNvPr>
          <p:cNvSpPr txBox="1"/>
          <p:nvPr/>
        </p:nvSpPr>
        <p:spPr>
          <a:xfrm>
            <a:off x="1498163" y="2522108"/>
            <a:ext cx="8845981" cy="685444"/>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dirty="0">
                <a:latin typeface="Palatino" pitchFamily="2" charset="77"/>
                <a:ea typeface="Palatino" pitchFamily="2" charset="77"/>
              </a:rPr>
              <a:t>Community representations with the instances either relying on random walks or well-known community detection algorithms</a:t>
            </a:r>
          </a:p>
        </p:txBody>
      </p:sp>
      <p:sp>
        <p:nvSpPr>
          <p:cNvPr id="14" name="TextBox 13">
            <a:extLst>
              <a:ext uri="{FF2B5EF4-FFF2-40B4-BE49-F238E27FC236}">
                <a16:creationId xmlns:a16="http://schemas.microsoft.com/office/drawing/2014/main" id="{62032A52-C983-B041-87DA-CD347FE26F7E}"/>
              </a:ext>
            </a:extLst>
          </p:cNvPr>
          <p:cNvSpPr txBox="1"/>
          <p:nvPr/>
        </p:nvSpPr>
        <p:spPr>
          <a:xfrm>
            <a:off x="1498164" y="3646190"/>
            <a:ext cx="8845981" cy="107850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Enriched representations, which lead to competitive performance in</a:t>
            </a:r>
          </a:p>
          <a:p>
            <a:pPr marL="742950" lvl="1" indent="-285750">
              <a:lnSpc>
                <a:spcPts val="2600"/>
              </a:lnSpc>
              <a:buFont typeface="Arial" panose="020B0604020202020204" pitchFamily="34" charset="0"/>
              <a:buChar char="•"/>
            </a:pPr>
            <a:r>
              <a:rPr lang="en-US" sz="2000" dirty="0">
                <a:latin typeface="Palatino" pitchFamily="2" charset="77"/>
                <a:ea typeface="Palatino" pitchFamily="2" charset="77"/>
              </a:rPr>
              <a:t>Node classification</a:t>
            </a:r>
          </a:p>
          <a:p>
            <a:pPr marL="742950" lvl="1" indent="-285750">
              <a:lnSpc>
                <a:spcPts val="2600"/>
              </a:lnSpc>
              <a:buFont typeface="Arial" panose="020B0604020202020204" pitchFamily="34" charset="0"/>
              <a:buChar char="•"/>
            </a:pPr>
            <a:r>
              <a:rPr lang="en-US" sz="2000" dirty="0">
                <a:latin typeface="Palatino" pitchFamily="2" charset="77"/>
                <a:ea typeface="Palatino" pitchFamily="2" charset="77"/>
              </a:rPr>
              <a:t>Link prediction</a:t>
            </a:r>
          </a:p>
        </p:txBody>
      </p:sp>
    </p:spTree>
    <p:extLst>
      <p:ext uri="{BB962C8B-B14F-4D97-AF65-F5344CB8AC3E}">
        <p14:creationId xmlns:p14="http://schemas.microsoft.com/office/powerpoint/2010/main" val="40733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r>
              <a:rPr lang="en-US" sz="4800" b="1" dirty="0">
                <a:solidFill>
                  <a:schemeClr val="tx2"/>
                </a:solidFill>
                <a:latin typeface="Palatino" pitchFamily="2" charset="77"/>
                <a:ea typeface="Palatino" pitchFamily="2" charset="77"/>
              </a:rPr>
              <a:t>3. EFGE: Exponential Family Graph Embeddings</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DE26C1-A8A2-824F-A5C3-F70E36693090}"/>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33</a:t>
            </a:fld>
            <a:endParaRPr lang="en-US" dirty="0">
              <a:latin typeface="Palatino" pitchFamily="2" charset="77"/>
              <a:ea typeface="Palatino" pitchFamily="2" charset="77"/>
            </a:endParaRPr>
          </a:p>
        </p:txBody>
      </p:sp>
    </p:spTree>
    <p:extLst>
      <p:ext uri="{BB962C8B-B14F-4D97-AF65-F5344CB8AC3E}">
        <p14:creationId xmlns:p14="http://schemas.microsoft.com/office/powerpoint/2010/main" val="4112522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7DCE7B26-52B5-AE49-A6A8-46B15D65BFAB}"/>
              </a:ext>
            </a:extLst>
          </p:cNvPr>
          <p:cNvSpPr/>
          <p:nvPr/>
        </p:nvSpPr>
        <p:spPr>
          <a:xfrm>
            <a:off x="8721245" y="3227556"/>
            <a:ext cx="3004590" cy="1972610"/>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2"/>
              </a:solidFill>
              <a:latin typeface="Palatino" pitchFamily="2" charset="77"/>
              <a:ea typeface="Palatino" pitchFamily="2" charset="77"/>
            </a:endParaRPr>
          </a:p>
          <a:p>
            <a:r>
              <a:rPr lang="en-US" dirty="0">
                <a:solidFill>
                  <a:schemeClr val="tx2"/>
                </a:solidFill>
                <a:latin typeface="Palatino" pitchFamily="2" charset="77"/>
                <a:ea typeface="Palatino" pitchFamily="2" charset="77"/>
              </a:rPr>
              <a:t>         : Number of walks</a:t>
            </a:r>
          </a:p>
          <a:p>
            <a:r>
              <a:rPr lang="en-US" dirty="0">
                <a:solidFill>
                  <a:schemeClr val="tx2"/>
                </a:solidFill>
                <a:latin typeface="Palatino" pitchFamily="2" charset="77"/>
                <a:ea typeface="Palatino" pitchFamily="2" charset="77"/>
              </a:rPr>
              <a:t>         : Walk length</a:t>
            </a:r>
          </a:p>
          <a:p>
            <a:r>
              <a:rPr lang="en-US" dirty="0">
                <a:solidFill>
                  <a:schemeClr val="tx2"/>
                </a:solidFill>
                <a:latin typeface="Palatino" pitchFamily="2" charset="77"/>
                <a:ea typeface="Palatino" pitchFamily="2" charset="77"/>
              </a:rPr>
              <a:t>         : Set of walks</a:t>
            </a:r>
          </a:p>
          <a:p>
            <a:r>
              <a:rPr lang="en-US" dirty="0">
                <a:solidFill>
                  <a:schemeClr val="tx2"/>
                </a:solidFill>
                <a:latin typeface="Palatino" pitchFamily="2" charset="77"/>
                <a:ea typeface="Palatino" pitchFamily="2" charset="77"/>
              </a:rPr>
              <a:t>         : Community/topic </a:t>
            </a:r>
          </a:p>
          <a:p>
            <a:r>
              <a:rPr lang="en-US" dirty="0">
                <a:solidFill>
                  <a:schemeClr val="tx2"/>
                </a:solidFill>
                <a:latin typeface="Palatino" pitchFamily="2" charset="77"/>
                <a:ea typeface="Palatino" pitchFamily="2" charset="77"/>
              </a:rPr>
              <a:t>           embeddings</a:t>
            </a:r>
          </a:p>
        </p:txBody>
      </p:sp>
      <p:pic>
        <p:nvPicPr>
          <p:cNvPr id="20" name="Content Placeholder 4">
            <a:extLst>
              <a:ext uri="{FF2B5EF4-FFF2-40B4-BE49-F238E27FC236}">
                <a16:creationId xmlns:a16="http://schemas.microsoft.com/office/drawing/2014/main" id="{298E787B-2DEC-BF43-B523-0E599C1B3E6A}"/>
              </a:ext>
            </a:extLst>
          </p:cNvPr>
          <p:cNvPicPr>
            <a:picLocks noChangeAspect="1"/>
          </p:cNvPicPr>
          <p:nvPr/>
        </p:nvPicPr>
        <p:blipFill rotWithShape="1">
          <a:blip r:embed="rId3"/>
          <a:srcRect l="39544" t="33228" r="57505" b="41900"/>
          <a:stretch/>
        </p:blipFill>
        <p:spPr>
          <a:xfrm>
            <a:off x="9169457" y="3780782"/>
            <a:ext cx="202019" cy="344903"/>
          </a:xfrm>
          <a:prstGeom prst="rect">
            <a:avLst/>
          </a:prstGeom>
        </p:spPr>
      </p:pic>
      <p:pic>
        <p:nvPicPr>
          <p:cNvPr id="21" name="Content Placeholder 4">
            <a:extLst>
              <a:ext uri="{FF2B5EF4-FFF2-40B4-BE49-F238E27FC236}">
                <a16:creationId xmlns:a16="http://schemas.microsoft.com/office/drawing/2014/main" id="{32AA33EF-E82E-1541-AD8E-F53CD3383D15}"/>
              </a:ext>
            </a:extLst>
          </p:cNvPr>
          <p:cNvPicPr>
            <a:picLocks noChangeAspect="1"/>
          </p:cNvPicPr>
          <p:nvPr/>
        </p:nvPicPr>
        <p:blipFill rotWithShape="1">
          <a:blip r:embed="rId3"/>
          <a:srcRect l="35350" t="33228" r="61129" b="41900"/>
          <a:stretch/>
        </p:blipFill>
        <p:spPr>
          <a:xfrm>
            <a:off x="9133286" y="3512075"/>
            <a:ext cx="241004" cy="344903"/>
          </a:xfrm>
          <a:prstGeom prst="rect">
            <a:avLst/>
          </a:prstGeom>
        </p:spPr>
      </p:pic>
      <p:pic>
        <p:nvPicPr>
          <p:cNvPr id="23" name="Content Placeholder 4">
            <a:extLst>
              <a:ext uri="{FF2B5EF4-FFF2-40B4-BE49-F238E27FC236}">
                <a16:creationId xmlns:a16="http://schemas.microsoft.com/office/drawing/2014/main" id="{A6BDF78D-B1F5-4247-8328-C0082621ADF9}"/>
              </a:ext>
            </a:extLst>
          </p:cNvPr>
          <p:cNvPicPr>
            <a:picLocks noChangeAspect="1"/>
          </p:cNvPicPr>
          <p:nvPr/>
        </p:nvPicPr>
        <p:blipFill rotWithShape="1">
          <a:blip r:embed="rId3"/>
          <a:srcRect l="47190" t="50947" r="49449" b="30983"/>
          <a:stretch/>
        </p:blipFill>
        <p:spPr>
          <a:xfrm>
            <a:off x="9130729" y="4135659"/>
            <a:ext cx="230114" cy="250585"/>
          </a:xfrm>
          <a:prstGeom prst="rect">
            <a:avLst/>
          </a:prstGeom>
        </p:spPr>
      </p:pic>
      <p:pic>
        <p:nvPicPr>
          <p:cNvPr id="24" name="Content Placeholder 4">
            <a:extLst>
              <a:ext uri="{FF2B5EF4-FFF2-40B4-BE49-F238E27FC236}">
                <a16:creationId xmlns:a16="http://schemas.microsoft.com/office/drawing/2014/main" id="{6318B54D-2E4D-FA4C-BAD0-FE2E7ED8C64A}"/>
              </a:ext>
            </a:extLst>
          </p:cNvPr>
          <p:cNvPicPr>
            <a:picLocks noChangeAspect="1"/>
          </p:cNvPicPr>
          <p:nvPr/>
        </p:nvPicPr>
        <p:blipFill rotWithShape="1">
          <a:blip r:embed="rId3"/>
          <a:srcRect l="6584" t="16877" r="85531" b="57188"/>
          <a:stretch/>
        </p:blipFill>
        <p:spPr>
          <a:xfrm>
            <a:off x="8909206" y="4370744"/>
            <a:ext cx="446074" cy="297241"/>
          </a:xfrm>
          <a:prstGeom prst="rect">
            <a:avLst/>
          </a:prstGeom>
        </p:spPr>
      </p:pic>
      <p:sp>
        <p:nvSpPr>
          <p:cNvPr id="5" name="Rectangle 4">
            <a:extLst>
              <a:ext uri="{FF2B5EF4-FFF2-40B4-BE49-F238E27FC236}">
                <a16:creationId xmlns:a16="http://schemas.microsoft.com/office/drawing/2014/main" id="{5DAA4F51-1CBD-A848-A1CF-BC82B3AEF33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Motivation</a:t>
            </a:r>
          </a:p>
        </p:txBody>
      </p:sp>
      <p:sp>
        <p:nvSpPr>
          <p:cNvPr id="8" name="Rectangle 7">
            <a:extLst>
              <a:ext uri="{FF2B5EF4-FFF2-40B4-BE49-F238E27FC236}">
                <a16:creationId xmlns:a16="http://schemas.microsoft.com/office/drawing/2014/main" id="{9E6C66A5-5B30-DB4A-A1F0-EF008CC4C05B}"/>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4564C8C-1BFD-944E-BF6C-5FFAEFB6ED78}"/>
              </a:ext>
            </a:extLst>
          </p:cNvPr>
          <p:cNvSpPr>
            <a:spLocks noGrp="1"/>
          </p:cNvSpPr>
          <p:nvPr>
            <p:ph type="sldNum" sz="quarter" idx="12"/>
          </p:nvPr>
        </p:nvSpPr>
        <p:spPr/>
        <p:txBody>
          <a:bodyPr/>
          <a:lstStyle/>
          <a:p>
            <a:fld id="{B2DC25EE-239B-4C5F-AAD1-255A7D5F1EE2}" type="slidenum">
              <a:rPr lang="en-US" smtClean="0"/>
              <a:t>34</a:t>
            </a:fld>
            <a:endParaRPr lang="en-US"/>
          </a:p>
        </p:txBody>
      </p:sp>
      <p:pic>
        <p:nvPicPr>
          <p:cNvPr id="4" name="Picture 3">
            <a:extLst>
              <a:ext uri="{FF2B5EF4-FFF2-40B4-BE49-F238E27FC236}">
                <a16:creationId xmlns:a16="http://schemas.microsoft.com/office/drawing/2014/main" id="{BF59F345-AD15-714A-8213-422945D46343}"/>
              </a:ext>
            </a:extLst>
          </p:cNvPr>
          <p:cNvPicPr>
            <a:picLocks noChangeAspect="1"/>
          </p:cNvPicPr>
          <p:nvPr/>
        </p:nvPicPr>
        <p:blipFill>
          <a:blip r:embed="rId4"/>
          <a:stretch>
            <a:fillRect/>
          </a:stretch>
        </p:blipFill>
        <p:spPr>
          <a:xfrm>
            <a:off x="3557200" y="1758042"/>
            <a:ext cx="5104199" cy="888933"/>
          </a:xfrm>
          <a:prstGeom prst="rect">
            <a:avLst/>
          </a:prstGeom>
        </p:spPr>
      </p:pic>
      <p:sp>
        <p:nvSpPr>
          <p:cNvPr id="7" name="TextBox 6">
            <a:extLst>
              <a:ext uri="{FF2B5EF4-FFF2-40B4-BE49-F238E27FC236}">
                <a16:creationId xmlns:a16="http://schemas.microsoft.com/office/drawing/2014/main" id="{7AE6311F-C341-514C-86BB-3A71BFE453D7}"/>
              </a:ext>
            </a:extLst>
          </p:cNvPr>
          <p:cNvSpPr txBox="1"/>
          <p:nvPr/>
        </p:nvSpPr>
        <p:spPr>
          <a:xfrm>
            <a:off x="928674" y="1201496"/>
            <a:ext cx="10158426" cy="419346"/>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The objective function of random walk-based representation learning models is</a:t>
            </a:r>
          </a:p>
        </p:txBody>
      </p:sp>
      <p:pic>
        <p:nvPicPr>
          <p:cNvPr id="26" name="Picture 25">
            <a:extLst>
              <a:ext uri="{FF2B5EF4-FFF2-40B4-BE49-F238E27FC236}">
                <a16:creationId xmlns:a16="http://schemas.microsoft.com/office/drawing/2014/main" id="{11C9FE0B-FAC8-D642-817C-84970CF579DB}"/>
              </a:ext>
            </a:extLst>
          </p:cNvPr>
          <p:cNvPicPr>
            <a:picLocks noChangeAspect="1"/>
          </p:cNvPicPr>
          <p:nvPr/>
        </p:nvPicPr>
        <p:blipFill>
          <a:blip r:embed="rId5"/>
          <a:stretch>
            <a:fillRect/>
          </a:stretch>
        </p:blipFill>
        <p:spPr>
          <a:xfrm>
            <a:off x="3289648" y="3095362"/>
            <a:ext cx="4731150" cy="1389087"/>
          </a:xfrm>
          <a:prstGeom prst="rect">
            <a:avLst/>
          </a:prstGeom>
        </p:spPr>
      </p:pic>
      <p:sp>
        <p:nvSpPr>
          <p:cNvPr id="27" name="Rectangle 26">
            <a:extLst>
              <a:ext uri="{FF2B5EF4-FFF2-40B4-BE49-F238E27FC236}">
                <a16:creationId xmlns:a16="http://schemas.microsoft.com/office/drawing/2014/main" id="{BA7AD561-1FBB-DF42-98E1-D1D19E4A8D0B}"/>
              </a:ext>
            </a:extLst>
          </p:cNvPr>
          <p:cNvSpPr/>
          <p:nvPr/>
        </p:nvSpPr>
        <p:spPr>
          <a:xfrm>
            <a:off x="6318891" y="2347115"/>
            <a:ext cx="678973" cy="35704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28" name="Straight Arrow Connector 27">
            <a:extLst>
              <a:ext uri="{FF2B5EF4-FFF2-40B4-BE49-F238E27FC236}">
                <a16:creationId xmlns:a16="http://schemas.microsoft.com/office/drawing/2014/main" id="{A34F952C-D439-F343-80E3-A7FB20CD339E}"/>
              </a:ext>
            </a:extLst>
          </p:cNvPr>
          <p:cNvCxnSpPr>
            <a:cxnSpLocks/>
            <a:stCxn id="27" idx="3"/>
            <a:endCxn id="29" idx="1"/>
          </p:cNvCxnSpPr>
          <p:nvPr/>
        </p:nvCxnSpPr>
        <p:spPr>
          <a:xfrm>
            <a:off x="6997864" y="2525635"/>
            <a:ext cx="1034001" cy="15927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7B9089C-C545-DD48-9334-808B88D3C4D5}"/>
              </a:ext>
            </a:extLst>
          </p:cNvPr>
          <p:cNvSpPr txBox="1"/>
          <p:nvPr/>
        </p:nvSpPr>
        <p:spPr>
          <a:xfrm>
            <a:off x="8031865" y="2484852"/>
            <a:ext cx="2795791" cy="400110"/>
          </a:xfrm>
          <a:prstGeom prst="rect">
            <a:avLst/>
          </a:prstGeom>
          <a:noFill/>
        </p:spPr>
        <p:txBody>
          <a:bodyPr wrap="square" rtlCol="0">
            <a:spAutoFit/>
          </a:bodyPr>
          <a:lstStyle/>
          <a:p>
            <a:pPr algn="ctr"/>
            <a:r>
              <a:rPr lang="en-US" sz="2000" dirty="0">
                <a:solidFill>
                  <a:schemeClr val="accent1"/>
                </a:solidFill>
                <a:latin typeface="Palatino" pitchFamily="2" charset="77"/>
                <a:ea typeface="Palatino" pitchFamily="2" charset="77"/>
              </a:rPr>
              <a:t>Context set of node</a:t>
            </a:r>
          </a:p>
        </p:txBody>
      </p:sp>
      <p:sp>
        <p:nvSpPr>
          <p:cNvPr id="44" name="TextBox 43">
            <a:extLst>
              <a:ext uri="{FF2B5EF4-FFF2-40B4-BE49-F238E27FC236}">
                <a16:creationId xmlns:a16="http://schemas.microsoft.com/office/drawing/2014/main" id="{DE26BEC4-8128-E44E-B9CB-9525782E56AC}"/>
              </a:ext>
            </a:extLst>
          </p:cNvPr>
          <p:cNvSpPr txBox="1"/>
          <p:nvPr/>
        </p:nvSpPr>
        <p:spPr>
          <a:xfrm>
            <a:off x="928674" y="4835654"/>
            <a:ext cx="6426867" cy="419346"/>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Modeling choice for node pairs within the walks</a:t>
            </a:r>
          </a:p>
        </p:txBody>
      </p:sp>
      <p:pic>
        <p:nvPicPr>
          <p:cNvPr id="46" name="Picture 45">
            <a:extLst>
              <a:ext uri="{FF2B5EF4-FFF2-40B4-BE49-F238E27FC236}">
                <a16:creationId xmlns:a16="http://schemas.microsoft.com/office/drawing/2014/main" id="{64F9345D-7DB7-EE4C-99A2-61976369701C}"/>
              </a:ext>
            </a:extLst>
          </p:cNvPr>
          <p:cNvPicPr>
            <a:picLocks noChangeAspect="1"/>
          </p:cNvPicPr>
          <p:nvPr/>
        </p:nvPicPr>
        <p:blipFill>
          <a:blip r:embed="rId6"/>
          <a:stretch>
            <a:fillRect/>
          </a:stretch>
        </p:blipFill>
        <p:spPr>
          <a:xfrm>
            <a:off x="5429164" y="5532353"/>
            <a:ext cx="3849656" cy="587843"/>
          </a:xfrm>
          <a:prstGeom prst="rect">
            <a:avLst/>
          </a:prstGeom>
        </p:spPr>
      </p:pic>
      <p:pic>
        <p:nvPicPr>
          <p:cNvPr id="48" name="Picture 47">
            <a:extLst>
              <a:ext uri="{FF2B5EF4-FFF2-40B4-BE49-F238E27FC236}">
                <a16:creationId xmlns:a16="http://schemas.microsoft.com/office/drawing/2014/main" id="{22B68795-FB63-C643-9B34-578B67206C21}"/>
              </a:ext>
            </a:extLst>
          </p:cNvPr>
          <p:cNvPicPr>
            <a:picLocks noChangeAspect="1"/>
          </p:cNvPicPr>
          <p:nvPr/>
        </p:nvPicPr>
        <p:blipFill>
          <a:blip r:embed="rId7"/>
          <a:stretch>
            <a:fillRect/>
          </a:stretch>
        </p:blipFill>
        <p:spPr>
          <a:xfrm>
            <a:off x="1073188" y="5464882"/>
            <a:ext cx="4043214" cy="681038"/>
          </a:xfrm>
          <a:prstGeom prst="rect">
            <a:avLst/>
          </a:prstGeom>
        </p:spPr>
      </p:pic>
      <p:pic>
        <p:nvPicPr>
          <p:cNvPr id="6" name="Picture 5">
            <a:extLst>
              <a:ext uri="{FF2B5EF4-FFF2-40B4-BE49-F238E27FC236}">
                <a16:creationId xmlns:a16="http://schemas.microsoft.com/office/drawing/2014/main" id="{DCBBD564-B306-304E-A221-1DF46A4F51C2}"/>
              </a:ext>
            </a:extLst>
          </p:cNvPr>
          <p:cNvPicPr>
            <a:picLocks noChangeAspect="1"/>
          </p:cNvPicPr>
          <p:nvPr/>
        </p:nvPicPr>
        <p:blipFill>
          <a:blip r:embed="rId8"/>
          <a:stretch>
            <a:fillRect/>
          </a:stretch>
        </p:blipFill>
        <p:spPr>
          <a:xfrm>
            <a:off x="10576955" y="2608738"/>
            <a:ext cx="286251" cy="190834"/>
          </a:xfrm>
          <a:prstGeom prst="rect">
            <a:avLst/>
          </a:prstGeom>
        </p:spPr>
      </p:pic>
    </p:spTree>
    <p:extLst>
      <p:ext uri="{BB962C8B-B14F-4D97-AF65-F5344CB8AC3E}">
        <p14:creationId xmlns:p14="http://schemas.microsoft.com/office/powerpoint/2010/main" val="4801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dissolve">
                                      <p:cBhvr>
                                        <p:cTn id="24" dur="500"/>
                                        <p:tgtEl>
                                          <p:spTgt spid="44"/>
                                        </p:tgtEl>
                                      </p:cBhvr>
                                    </p:animEffect>
                                  </p:childTnLst>
                                </p:cTn>
                              </p:par>
                              <p:par>
                                <p:cTn id="25" presetID="9"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9"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dissolv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p:bldP spid="29" grpId="1"/>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C36C0B-5A02-004C-A059-9A829FFD20D3}"/>
              </a:ext>
            </a:extLst>
          </p:cNvPr>
          <p:cNvPicPr>
            <a:picLocks noChangeAspect="1"/>
          </p:cNvPicPr>
          <p:nvPr/>
        </p:nvPicPr>
        <p:blipFill rotWithShape="1">
          <a:blip r:embed="rId3"/>
          <a:srcRect r="2072"/>
          <a:stretch/>
        </p:blipFill>
        <p:spPr>
          <a:xfrm>
            <a:off x="3984625" y="1967787"/>
            <a:ext cx="4073095" cy="540375"/>
          </a:xfrm>
          <a:prstGeom prst="rect">
            <a:avLst/>
          </a:prstGeom>
        </p:spPr>
      </p:pic>
      <p:sp>
        <p:nvSpPr>
          <p:cNvPr id="19" name="Rectangle 18">
            <a:extLst>
              <a:ext uri="{FF2B5EF4-FFF2-40B4-BE49-F238E27FC236}">
                <a16:creationId xmlns:a16="http://schemas.microsoft.com/office/drawing/2014/main" id="{1B6164C4-BBC9-0544-B40F-D5FA8D465BE6}"/>
              </a:ext>
            </a:extLst>
          </p:cNvPr>
          <p:cNvSpPr/>
          <p:nvPr/>
        </p:nvSpPr>
        <p:spPr>
          <a:xfrm>
            <a:off x="4855763" y="2036835"/>
            <a:ext cx="630637" cy="388145"/>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20" name="Straight Arrow Connector 19">
            <a:extLst>
              <a:ext uri="{FF2B5EF4-FFF2-40B4-BE49-F238E27FC236}">
                <a16:creationId xmlns:a16="http://schemas.microsoft.com/office/drawing/2014/main" id="{6F0FDD9B-9EF2-0149-9EF1-0892EB72CD93}"/>
              </a:ext>
            </a:extLst>
          </p:cNvPr>
          <p:cNvCxnSpPr>
            <a:cxnSpLocks/>
            <a:stCxn id="19" idx="2"/>
            <a:endCxn id="21" idx="0"/>
          </p:cNvCxnSpPr>
          <p:nvPr/>
        </p:nvCxnSpPr>
        <p:spPr>
          <a:xfrm flipH="1">
            <a:off x="4083533" y="2424980"/>
            <a:ext cx="1087549" cy="33574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34ED6E4-3BFE-D64E-9A95-127C29123301}"/>
              </a:ext>
            </a:extLst>
          </p:cNvPr>
          <p:cNvSpPr txBox="1"/>
          <p:nvPr/>
        </p:nvSpPr>
        <p:spPr>
          <a:xfrm>
            <a:off x="3140413" y="2760725"/>
            <a:ext cx="1886239"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rPr>
              <a:t>Base measure</a:t>
            </a:r>
          </a:p>
        </p:txBody>
      </p:sp>
      <p:sp>
        <p:nvSpPr>
          <p:cNvPr id="22" name="Rectangle 21">
            <a:extLst>
              <a:ext uri="{FF2B5EF4-FFF2-40B4-BE49-F238E27FC236}">
                <a16:creationId xmlns:a16="http://schemas.microsoft.com/office/drawing/2014/main" id="{8A24BC41-60E7-9548-A03D-94FD7691DEC0}"/>
              </a:ext>
            </a:extLst>
          </p:cNvPr>
          <p:cNvSpPr/>
          <p:nvPr/>
        </p:nvSpPr>
        <p:spPr>
          <a:xfrm>
            <a:off x="6163736" y="2037768"/>
            <a:ext cx="173736" cy="387212"/>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B188D2CC-EA3E-1949-9879-E52D4B1BEA17}"/>
              </a:ext>
            </a:extLst>
          </p:cNvPr>
          <p:cNvCxnSpPr>
            <a:cxnSpLocks/>
            <a:stCxn id="22" idx="2"/>
            <a:endCxn id="24" idx="0"/>
          </p:cNvCxnSpPr>
          <p:nvPr/>
        </p:nvCxnSpPr>
        <p:spPr>
          <a:xfrm flipH="1">
            <a:off x="5199334" y="2424980"/>
            <a:ext cx="1051270" cy="72389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AD515DC-DDF9-0748-B926-C25DDA9993DA}"/>
              </a:ext>
            </a:extLst>
          </p:cNvPr>
          <p:cNvSpPr txBox="1"/>
          <p:nvPr/>
        </p:nvSpPr>
        <p:spPr>
          <a:xfrm>
            <a:off x="4134916" y="3148870"/>
            <a:ext cx="2128836" cy="369332"/>
          </a:xfrm>
          <a:prstGeom prst="rect">
            <a:avLst/>
          </a:prstGeom>
          <a:noFill/>
        </p:spPr>
        <p:txBody>
          <a:bodyPr wrap="square" rtlCol="0">
            <a:spAutoFit/>
          </a:bodyPr>
          <a:lstStyle/>
          <a:p>
            <a:pPr algn="ctr"/>
            <a:r>
              <a:rPr lang="en-US" dirty="0">
                <a:solidFill>
                  <a:schemeClr val="accent2"/>
                </a:solidFill>
                <a:latin typeface="Palatino" pitchFamily="2" charset="77"/>
                <a:ea typeface="Palatino" pitchFamily="2" charset="77"/>
              </a:rPr>
              <a:t>Natural parameter</a:t>
            </a:r>
          </a:p>
        </p:txBody>
      </p:sp>
      <p:sp>
        <p:nvSpPr>
          <p:cNvPr id="25" name="Rectangle 24">
            <a:extLst>
              <a:ext uri="{FF2B5EF4-FFF2-40B4-BE49-F238E27FC236}">
                <a16:creationId xmlns:a16="http://schemas.microsoft.com/office/drawing/2014/main" id="{03D241F9-A11D-9846-B797-A0A8E3A86996}"/>
              </a:ext>
            </a:extLst>
          </p:cNvPr>
          <p:cNvSpPr/>
          <p:nvPr/>
        </p:nvSpPr>
        <p:spPr>
          <a:xfrm>
            <a:off x="6358714" y="2036835"/>
            <a:ext cx="570662" cy="387212"/>
          </a:xfrm>
          <a:prstGeom prst="rect">
            <a:avLst/>
          </a:prstGeom>
          <a:solidFill>
            <a:schemeClr val="accent3">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A0D906B2-3A55-E046-905F-A2102F8400DF}"/>
              </a:ext>
            </a:extLst>
          </p:cNvPr>
          <p:cNvCxnSpPr>
            <a:cxnSpLocks/>
            <a:stCxn id="25" idx="2"/>
            <a:endCxn id="27" idx="0"/>
          </p:cNvCxnSpPr>
          <p:nvPr/>
        </p:nvCxnSpPr>
        <p:spPr>
          <a:xfrm>
            <a:off x="6644045" y="2424047"/>
            <a:ext cx="533839" cy="71664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50AAE87-1FF4-9841-880C-FE2388341A9C}"/>
              </a:ext>
            </a:extLst>
          </p:cNvPr>
          <p:cNvSpPr txBox="1"/>
          <p:nvPr/>
        </p:nvSpPr>
        <p:spPr>
          <a:xfrm>
            <a:off x="6183381" y="3140695"/>
            <a:ext cx="1989006" cy="369332"/>
          </a:xfrm>
          <a:prstGeom prst="rect">
            <a:avLst/>
          </a:prstGeom>
          <a:noFill/>
        </p:spPr>
        <p:txBody>
          <a:bodyPr wrap="square" rtlCol="0">
            <a:spAutoFit/>
          </a:bodyPr>
          <a:lstStyle/>
          <a:p>
            <a:pPr algn="ctr"/>
            <a:r>
              <a:rPr lang="en-US" dirty="0">
                <a:solidFill>
                  <a:schemeClr val="accent3"/>
                </a:solidFill>
                <a:latin typeface="Palatino" pitchFamily="2" charset="77"/>
                <a:ea typeface="Palatino" pitchFamily="2" charset="77"/>
              </a:rPr>
              <a:t>Sufficient statistic</a:t>
            </a:r>
          </a:p>
        </p:txBody>
      </p:sp>
      <p:sp>
        <p:nvSpPr>
          <p:cNvPr id="28" name="Rectangle 27">
            <a:extLst>
              <a:ext uri="{FF2B5EF4-FFF2-40B4-BE49-F238E27FC236}">
                <a16:creationId xmlns:a16="http://schemas.microsoft.com/office/drawing/2014/main" id="{113B8985-BE2C-CD4C-966B-3253E31C657C}"/>
              </a:ext>
            </a:extLst>
          </p:cNvPr>
          <p:cNvSpPr/>
          <p:nvPr/>
        </p:nvSpPr>
        <p:spPr>
          <a:xfrm>
            <a:off x="7290573" y="2040735"/>
            <a:ext cx="570662" cy="383312"/>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EAF5C012-C9CD-4542-A08E-2FDF600C3268}"/>
              </a:ext>
            </a:extLst>
          </p:cNvPr>
          <p:cNvCxnSpPr>
            <a:cxnSpLocks/>
            <a:stCxn id="28" idx="2"/>
            <a:endCxn id="30" idx="0"/>
          </p:cNvCxnSpPr>
          <p:nvPr/>
        </p:nvCxnSpPr>
        <p:spPr>
          <a:xfrm>
            <a:off x="7575904" y="2424047"/>
            <a:ext cx="955231" cy="26038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84997A2-E9A3-1146-831F-9D46389A3CAC}"/>
              </a:ext>
            </a:extLst>
          </p:cNvPr>
          <p:cNvSpPr txBox="1"/>
          <p:nvPr/>
        </p:nvSpPr>
        <p:spPr>
          <a:xfrm>
            <a:off x="7257870" y="2684435"/>
            <a:ext cx="2546530" cy="369332"/>
          </a:xfrm>
          <a:prstGeom prst="rect">
            <a:avLst/>
          </a:prstGeom>
          <a:noFill/>
        </p:spPr>
        <p:txBody>
          <a:bodyPr wrap="square" rtlCol="0">
            <a:spAutoFit/>
          </a:bodyPr>
          <a:lstStyle/>
          <a:p>
            <a:pPr algn="ctr"/>
            <a:r>
              <a:rPr lang="en-US" dirty="0">
                <a:solidFill>
                  <a:schemeClr val="accent4"/>
                </a:solidFill>
                <a:latin typeface="Palatino" pitchFamily="2" charset="77"/>
                <a:ea typeface="Palatino" pitchFamily="2" charset="77"/>
              </a:rPr>
              <a:t>Log-partition function</a:t>
            </a:r>
          </a:p>
        </p:txBody>
      </p:sp>
      <p:sp>
        <p:nvSpPr>
          <p:cNvPr id="17" name="Rectangle 16">
            <a:extLst>
              <a:ext uri="{FF2B5EF4-FFF2-40B4-BE49-F238E27FC236}">
                <a16:creationId xmlns:a16="http://schemas.microsoft.com/office/drawing/2014/main" id="{23B241DF-072B-C943-99EF-9B11340BE59F}"/>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Exponential family distributions</a:t>
            </a:r>
          </a:p>
        </p:txBody>
      </p:sp>
      <p:sp>
        <p:nvSpPr>
          <p:cNvPr id="31" name="Rectangle 30">
            <a:extLst>
              <a:ext uri="{FF2B5EF4-FFF2-40B4-BE49-F238E27FC236}">
                <a16:creationId xmlns:a16="http://schemas.microsoft.com/office/drawing/2014/main" id="{F977B09B-A8C5-1940-A016-126EAEB6535E}"/>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6DECAA0-CAC4-734E-8C92-8BDD567398B2}"/>
              </a:ext>
            </a:extLst>
          </p:cNvPr>
          <p:cNvSpPr>
            <a:spLocks noGrp="1"/>
          </p:cNvSpPr>
          <p:nvPr>
            <p:ph type="sldNum" sz="quarter" idx="12"/>
          </p:nvPr>
        </p:nvSpPr>
        <p:spPr/>
        <p:txBody>
          <a:bodyPr/>
          <a:lstStyle/>
          <a:p>
            <a:fld id="{B2DC25EE-239B-4C5F-AAD1-255A7D5F1EE2}" type="slidenum">
              <a:rPr lang="en-US" smtClean="0"/>
              <a:t>35</a:t>
            </a:fld>
            <a:endParaRPr lang="en-US"/>
          </a:p>
        </p:txBody>
      </p:sp>
      <p:pic>
        <p:nvPicPr>
          <p:cNvPr id="32" name="Picture 31">
            <a:extLst>
              <a:ext uri="{FF2B5EF4-FFF2-40B4-BE49-F238E27FC236}">
                <a16:creationId xmlns:a16="http://schemas.microsoft.com/office/drawing/2014/main" id="{4E51D6AD-ED61-0D46-A3C7-1E5E2E7A67BB}"/>
              </a:ext>
            </a:extLst>
          </p:cNvPr>
          <p:cNvPicPr>
            <a:picLocks noChangeAspect="1"/>
          </p:cNvPicPr>
          <p:nvPr/>
        </p:nvPicPr>
        <p:blipFill>
          <a:blip r:embed="rId4"/>
          <a:srcRect/>
          <a:stretch/>
        </p:blipFill>
        <p:spPr>
          <a:xfrm>
            <a:off x="896722" y="3777160"/>
            <a:ext cx="2912752" cy="489221"/>
          </a:xfrm>
          <a:prstGeom prst="rect">
            <a:avLst/>
          </a:prstGeom>
        </p:spPr>
      </p:pic>
      <p:sp>
        <p:nvSpPr>
          <p:cNvPr id="33" name="Content Placeholder 2">
            <a:extLst>
              <a:ext uri="{FF2B5EF4-FFF2-40B4-BE49-F238E27FC236}">
                <a16:creationId xmlns:a16="http://schemas.microsoft.com/office/drawing/2014/main" id="{5FDBF168-28F7-1042-86CC-7728D3868C60}"/>
              </a:ext>
            </a:extLst>
          </p:cNvPr>
          <p:cNvSpPr txBox="1">
            <a:spLocks/>
          </p:cNvSpPr>
          <p:nvPr/>
        </p:nvSpPr>
        <p:spPr>
          <a:xfrm>
            <a:off x="3809474" y="3828238"/>
            <a:ext cx="4583555" cy="55639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Palatino" pitchFamily="2" charset="77"/>
                <a:ea typeface="Palatino" pitchFamily="2" charset="77"/>
              </a:rPr>
              <a:t>where    is the link function</a:t>
            </a:r>
          </a:p>
        </p:txBody>
      </p:sp>
      <p:sp>
        <p:nvSpPr>
          <p:cNvPr id="35" name="Content Placeholder 3">
            <a:extLst>
              <a:ext uri="{FF2B5EF4-FFF2-40B4-BE49-F238E27FC236}">
                <a16:creationId xmlns:a16="http://schemas.microsoft.com/office/drawing/2014/main" id="{12B8CD2A-1461-C148-8A0A-A1B7D6628DBD}"/>
              </a:ext>
            </a:extLst>
          </p:cNvPr>
          <p:cNvSpPr txBox="1">
            <a:spLocks/>
          </p:cNvSpPr>
          <p:nvPr/>
        </p:nvSpPr>
        <p:spPr>
          <a:xfrm>
            <a:off x="580768" y="1176399"/>
            <a:ext cx="11257005" cy="615115"/>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cs typeface="Calibri" panose="020F0502020204030204" pitchFamily="34" charset="0"/>
              </a:rPr>
              <a:t>We capitalize on exponential family distributions</a:t>
            </a:r>
          </a:p>
        </p:txBody>
      </p:sp>
      <p:pic>
        <p:nvPicPr>
          <p:cNvPr id="34" name="Picture 33">
            <a:extLst>
              <a:ext uri="{FF2B5EF4-FFF2-40B4-BE49-F238E27FC236}">
                <a16:creationId xmlns:a16="http://schemas.microsoft.com/office/drawing/2014/main" id="{C36C585D-8CFA-7A46-A505-EA6362FBB5A1}"/>
              </a:ext>
            </a:extLst>
          </p:cNvPr>
          <p:cNvPicPr>
            <a:picLocks noChangeAspect="1"/>
          </p:cNvPicPr>
          <p:nvPr/>
        </p:nvPicPr>
        <p:blipFill rotWithShape="1">
          <a:blip r:embed="rId5"/>
          <a:srcRect l="30302" t="31234" r="62441" b="41541"/>
          <a:stretch/>
        </p:blipFill>
        <p:spPr>
          <a:xfrm>
            <a:off x="4644347" y="3897672"/>
            <a:ext cx="211416" cy="275909"/>
          </a:xfrm>
          <a:prstGeom prst="rect">
            <a:avLst/>
          </a:prstGeom>
        </p:spPr>
      </p:pic>
      <p:sp>
        <p:nvSpPr>
          <p:cNvPr id="3" name="TextBox 2">
            <a:extLst>
              <a:ext uri="{FF2B5EF4-FFF2-40B4-BE49-F238E27FC236}">
                <a16:creationId xmlns:a16="http://schemas.microsoft.com/office/drawing/2014/main" id="{6C720E97-D11C-9044-9F65-9F03F0B2AE70}"/>
              </a:ext>
            </a:extLst>
          </p:cNvPr>
          <p:cNvSpPr txBox="1"/>
          <p:nvPr/>
        </p:nvSpPr>
        <p:spPr>
          <a:xfrm>
            <a:off x="580768" y="4975432"/>
            <a:ext cx="643248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Palatino" pitchFamily="2" charset="77"/>
                <a:ea typeface="Palatino" pitchFamily="2" charset="77"/>
              </a:rPr>
              <a:t>Bernoulli, Poisson, Normal distributions</a:t>
            </a:r>
          </a:p>
        </p:txBody>
      </p:sp>
    </p:spTree>
    <p:extLst>
      <p:ext uri="{BB962C8B-B14F-4D97-AF65-F5344CB8AC3E}">
        <p14:creationId xmlns:p14="http://schemas.microsoft.com/office/powerpoint/2010/main" val="37806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dissolv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4" grpId="0"/>
      <p:bldP spid="25" grpId="0" animBg="1"/>
      <p:bldP spid="27" grpId="0"/>
      <p:bldP spid="28" grpId="0" animBg="1"/>
      <p:bldP spid="30" grpId="0"/>
      <p:bldP spid="33"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6153C13F-FB61-1243-9479-D34F9CC5D3F5}"/>
              </a:ext>
            </a:extLst>
          </p:cNvPr>
          <p:cNvPicPr>
            <a:picLocks noChangeAspect="1"/>
          </p:cNvPicPr>
          <p:nvPr/>
        </p:nvPicPr>
        <p:blipFill rotWithShape="1">
          <a:blip r:embed="rId3"/>
          <a:srcRect r="3540"/>
          <a:stretch/>
        </p:blipFill>
        <p:spPr>
          <a:xfrm>
            <a:off x="1695168" y="1462930"/>
            <a:ext cx="8228761" cy="1077726"/>
          </a:xfrm>
          <a:prstGeom prst="rect">
            <a:avLst/>
          </a:prstGeom>
        </p:spPr>
      </p:pic>
      <p:sp>
        <p:nvSpPr>
          <p:cNvPr id="62" name="Rectangle 61">
            <a:extLst>
              <a:ext uri="{FF2B5EF4-FFF2-40B4-BE49-F238E27FC236}">
                <a16:creationId xmlns:a16="http://schemas.microsoft.com/office/drawing/2014/main" id="{CEECDC29-0445-344F-B0C3-B768A24D7820}"/>
              </a:ext>
            </a:extLst>
          </p:cNvPr>
          <p:cNvSpPr/>
          <p:nvPr/>
        </p:nvSpPr>
        <p:spPr>
          <a:xfrm>
            <a:off x="6162596" y="1578437"/>
            <a:ext cx="749192" cy="63346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63" name="Straight Arrow Connector 62">
            <a:extLst>
              <a:ext uri="{FF2B5EF4-FFF2-40B4-BE49-F238E27FC236}">
                <a16:creationId xmlns:a16="http://schemas.microsoft.com/office/drawing/2014/main" id="{28BAE6D5-89C7-1245-AAB1-220D5119AE60}"/>
              </a:ext>
            </a:extLst>
          </p:cNvPr>
          <p:cNvCxnSpPr>
            <a:cxnSpLocks/>
            <a:stCxn id="62" idx="2"/>
            <a:endCxn id="64" idx="0"/>
          </p:cNvCxnSpPr>
          <p:nvPr/>
        </p:nvCxnSpPr>
        <p:spPr>
          <a:xfrm flipH="1">
            <a:off x="5469701" y="2211903"/>
            <a:ext cx="1067491" cy="38828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12541C1-40D0-8D49-A2C0-4B32034017D1}"/>
              </a:ext>
            </a:extLst>
          </p:cNvPr>
          <p:cNvSpPr txBox="1"/>
          <p:nvPr/>
        </p:nvSpPr>
        <p:spPr>
          <a:xfrm>
            <a:off x="3296949" y="2600185"/>
            <a:ext cx="4345503"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rPr>
              <a:t>The interaction between nodes     and</a:t>
            </a:r>
          </a:p>
        </p:txBody>
      </p:sp>
      <p:sp>
        <p:nvSpPr>
          <p:cNvPr id="65" name="Rectangle 64">
            <a:extLst>
              <a:ext uri="{FF2B5EF4-FFF2-40B4-BE49-F238E27FC236}">
                <a16:creationId xmlns:a16="http://schemas.microsoft.com/office/drawing/2014/main" id="{0CB06AB0-0E4C-B84C-BA3D-26C28E39C31C}"/>
              </a:ext>
            </a:extLst>
          </p:cNvPr>
          <p:cNvSpPr/>
          <p:nvPr/>
        </p:nvSpPr>
        <p:spPr>
          <a:xfrm>
            <a:off x="7629956" y="1482799"/>
            <a:ext cx="2293973" cy="757357"/>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66" name="Straight Arrow Connector 65">
            <a:extLst>
              <a:ext uri="{FF2B5EF4-FFF2-40B4-BE49-F238E27FC236}">
                <a16:creationId xmlns:a16="http://schemas.microsoft.com/office/drawing/2014/main" id="{ABA7B548-62C4-A047-BB60-DFEB971D826D}"/>
              </a:ext>
            </a:extLst>
          </p:cNvPr>
          <p:cNvCxnSpPr>
            <a:cxnSpLocks/>
            <a:stCxn id="65" idx="2"/>
            <a:endCxn id="67" idx="0"/>
          </p:cNvCxnSpPr>
          <p:nvPr/>
        </p:nvCxnSpPr>
        <p:spPr>
          <a:xfrm>
            <a:off x="8776943" y="2240156"/>
            <a:ext cx="771952" cy="36657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C00A949-CF4B-6743-83E3-2328854C5975}"/>
              </a:ext>
            </a:extLst>
          </p:cNvPr>
          <p:cNvSpPr txBox="1"/>
          <p:nvPr/>
        </p:nvSpPr>
        <p:spPr>
          <a:xfrm>
            <a:off x="8414404" y="2606732"/>
            <a:ext cx="2268982" cy="369332"/>
          </a:xfrm>
          <a:prstGeom prst="rect">
            <a:avLst/>
          </a:prstGeom>
          <a:noFill/>
        </p:spPr>
        <p:txBody>
          <a:bodyPr wrap="square" rtlCol="0">
            <a:spAutoFit/>
          </a:bodyPr>
          <a:lstStyle/>
          <a:p>
            <a:pPr algn="ctr"/>
            <a:r>
              <a:rPr lang="en-US" dirty="0">
                <a:solidFill>
                  <a:schemeClr val="accent2"/>
                </a:solidFill>
                <a:latin typeface="Palatino" pitchFamily="2" charset="77"/>
                <a:ea typeface="Palatino" pitchFamily="2" charset="77"/>
              </a:rPr>
              <a:t>Regularization term</a:t>
            </a:r>
          </a:p>
        </p:txBody>
      </p:sp>
      <p:sp>
        <p:nvSpPr>
          <p:cNvPr id="10" name="Content Placeholder 2">
            <a:extLst>
              <a:ext uri="{FF2B5EF4-FFF2-40B4-BE49-F238E27FC236}">
                <a16:creationId xmlns:a16="http://schemas.microsoft.com/office/drawing/2014/main" id="{B11B3296-2470-E847-9A1F-386239464E16}"/>
              </a:ext>
            </a:extLst>
          </p:cNvPr>
          <p:cNvSpPr txBox="1">
            <a:spLocks/>
          </p:cNvSpPr>
          <p:nvPr/>
        </p:nvSpPr>
        <p:spPr>
          <a:xfrm>
            <a:off x="1011936" y="3256047"/>
            <a:ext cx="10168128" cy="5114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The objective function can be rewritten as follows:</a:t>
            </a:r>
          </a:p>
        </p:txBody>
      </p:sp>
      <p:pic>
        <p:nvPicPr>
          <p:cNvPr id="11" name="Picture 10">
            <a:extLst>
              <a:ext uri="{FF2B5EF4-FFF2-40B4-BE49-F238E27FC236}">
                <a16:creationId xmlns:a16="http://schemas.microsoft.com/office/drawing/2014/main" id="{436BD945-475D-AA46-94E4-3FC6F102D7A0}"/>
              </a:ext>
            </a:extLst>
          </p:cNvPr>
          <p:cNvPicPr>
            <a:picLocks noChangeAspect="1"/>
          </p:cNvPicPr>
          <p:nvPr/>
        </p:nvPicPr>
        <p:blipFill rotWithShape="1">
          <a:blip r:embed="rId4"/>
          <a:srcRect r="3253"/>
          <a:stretch/>
        </p:blipFill>
        <p:spPr>
          <a:xfrm>
            <a:off x="1867049" y="3777991"/>
            <a:ext cx="7962751" cy="1002289"/>
          </a:xfrm>
          <a:prstGeom prst="rect">
            <a:avLst/>
          </a:prstGeom>
        </p:spPr>
      </p:pic>
      <p:sp>
        <p:nvSpPr>
          <p:cNvPr id="12" name="Rectangle 11">
            <a:extLst>
              <a:ext uri="{FF2B5EF4-FFF2-40B4-BE49-F238E27FC236}">
                <a16:creationId xmlns:a16="http://schemas.microsoft.com/office/drawing/2014/main" id="{B213253B-ACBE-9A48-AA72-908569F646CF}"/>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EFGE: Exponential Family Graph Embeddings</a:t>
            </a:r>
          </a:p>
        </p:txBody>
      </p:sp>
      <p:sp>
        <p:nvSpPr>
          <p:cNvPr id="13" name="Rectangle 12">
            <a:extLst>
              <a:ext uri="{FF2B5EF4-FFF2-40B4-BE49-F238E27FC236}">
                <a16:creationId xmlns:a16="http://schemas.microsoft.com/office/drawing/2014/main" id="{43C79D86-2CC0-034F-818F-D352355A9A9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0D6E4E3-7A30-D54A-AB79-B6B7A9C2EB70}"/>
              </a:ext>
            </a:extLst>
          </p:cNvPr>
          <p:cNvSpPr>
            <a:spLocks noGrp="1"/>
          </p:cNvSpPr>
          <p:nvPr>
            <p:ph type="sldNum" sz="quarter" idx="12"/>
          </p:nvPr>
        </p:nvSpPr>
        <p:spPr/>
        <p:txBody>
          <a:bodyPr/>
          <a:lstStyle/>
          <a:p>
            <a:fld id="{B2DC25EE-239B-4C5F-AAD1-255A7D5F1EE2}" type="slidenum">
              <a:rPr lang="en-US" smtClean="0"/>
              <a:t>36</a:t>
            </a:fld>
            <a:endParaRPr lang="en-US"/>
          </a:p>
        </p:txBody>
      </p:sp>
      <p:pic>
        <p:nvPicPr>
          <p:cNvPr id="5" name="Picture 4">
            <a:extLst>
              <a:ext uri="{FF2B5EF4-FFF2-40B4-BE49-F238E27FC236}">
                <a16:creationId xmlns:a16="http://schemas.microsoft.com/office/drawing/2014/main" id="{4DEB19ED-C94C-1B48-AE70-29DDB7D730C6}"/>
              </a:ext>
            </a:extLst>
          </p:cNvPr>
          <p:cNvPicPr>
            <a:picLocks noChangeAspect="1"/>
          </p:cNvPicPr>
          <p:nvPr/>
        </p:nvPicPr>
        <p:blipFill>
          <a:blip r:embed="rId5"/>
          <a:stretch>
            <a:fillRect/>
          </a:stretch>
        </p:blipFill>
        <p:spPr>
          <a:xfrm>
            <a:off x="6767848" y="2712245"/>
            <a:ext cx="121870" cy="129038"/>
          </a:xfrm>
          <a:prstGeom prst="rect">
            <a:avLst/>
          </a:prstGeom>
        </p:spPr>
      </p:pic>
      <p:pic>
        <p:nvPicPr>
          <p:cNvPr id="7" name="Picture 6">
            <a:extLst>
              <a:ext uri="{FF2B5EF4-FFF2-40B4-BE49-F238E27FC236}">
                <a16:creationId xmlns:a16="http://schemas.microsoft.com/office/drawing/2014/main" id="{E905504A-24D1-AE44-B242-69754D806896}"/>
              </a:ext>
            </a:extLst>
          </p:cNvPr>
          <p:cNvPicPr>
            <a:picLocks noChangeAspect="1"/>
          </p:cNvPicPr>
          <p:nvPr/>
        </p:nvPicPr>
        <p:blipFill>
          <a:blip r:embed="rId6"/>
          <a:stretch>
            <a:fillRect/>
          </a:stretch>
        </p:blipFill>
        <p:spPr>
          <a:xfrm>
            <a:off x="7420531" y="2725988"/>
            <a:ext cx="236571" cy="157714"/>
          </a:xfrm>
          <a:prstGeom prst="rect">
            <a:avLst/>
          </a:prstGeom>
        </p:spPr>
      </p:pic>
    </p:spTree>
    <p:extLst>
      <p:ext uri="{BB962C8B-B14F-4D97-AF65-F5344CB8AC3E}">
        <p14:creationId xmlns:p14="http://schemas.microsoft.com/office/powerpoint/2010/main" val="211818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
                                        <p:tgtEl>
                                          <p:spTgt spid="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p:bldP spid="65" grpId="0" animBg="1"/>
      <p:bldP spid="67"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FF481E5-B8CC-BD46-BFA8-6BB2904548E9}"/>
              </a:ext>
            </a:extLst>
          </p:cNvPr>
          <p:cNvSpPr txBox="1">
            <a:spLocks/>
          </p:cNvSpPr>
          <p:nvPr/>
        </p:nvSpPr>
        <p:spPr>
          <a:xfrm>
            <a:off x="887732" y="2019732"/>
            <a:ext cx="7871269"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cap="small" dirty="0">
                <a:latin typeface="Palatino" pitchFamily="2" charset="77"/>
                <a:ea typeface="Palatino" pitchFamily="2" charset="77"/>
                <a:cs typeface="Calibri" panose="020F0502020204030204" pitchFamily="34" charset="0"/>
              </a:rPr>
              <a:t>EFGE-Bern</a:t>
            </a:r>
            <a:r>
              <a:rPr lang="en-US" sz="2000" dirty="0">
                <a:latin typeface="Palatino" pitchFamily="2" charset="77"/>
                <a:ea typeface="Palatino" pitchFamily="2" charset="77"/>
                <a:cs typeface="Calibri" panose="020F0502020204030204" pitchFamily="34" charset="0"/>
              </a:rPr>
              <a:t> model</a:t>
            </a:r>
          </a:p>
        </p:txBody>
      </p:sp>
      <p:pic>
        <p:nvPicPr>
          <p:cNvPr id="3" name="Picture 2">
            <a:extLst>
              <a:ext uri="{FF2B5EF4-FFF2-40B4-BE49-F238E27FC236}">
                <a16:creationId xmlns:a16="http://schemas.microsoft.com/office/drawing/2014/main" id="{740001A4-35B2-5044-ABF7-3775E3DCBE9A}"/>
              </a:ext>
            </a:extLst>
          </p:cNvPr>
          <p:cNvPicPr>
            <a:picLocks noChangeAspect="1"/>
          </p:cNvPicPr>
          <p:nvPr/>
        </p:nvPicPr>
        <p:blipFill>
          <a:blip r:embed="rId3"/>
          <a:srcRect/>
          <a:stretch/>
        </p:blipFill>
        <p:spPr>
          <a:xfrm>
            <a:off x="2872396" y="1094465"/>
            <a:ext cx="6447207" cy="758495"/>
          </a:xfrm>
          <a:prstGeom prst="rect">
            <a:avLst/>
          </a:prstGeom>
        </p:spPr>
      </p:pic>
      <p:sp>
        <p:nvSpPr>
          <p:cNvPr id="6" name="Rectangle 5">
            <a:extLst>
              <a:ext uri="{FF2B5EF4-FFF2-40B4-BE49-F238E27FC236}">
                <a16:creationId xmlns:a16="http://schemas.microsoft.com/office/drawing/2014/main" id="{48E6B858-E6FE-7543-936B-73137E3B0DAD}"/>
              </a:ext>
            </a:extLst>
          </p:cNvPr>
          <p:cNvSpPr/>
          <p:nvPr/>
        </p:nvSpPr>
        <p:spPr>
          <a:xfrm>
            <a:off x="0" y="-865"/>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EFGE-Bern</a:t>
            </a:r>
            <a:r>
              <a:rPr lang="en-US" sz="2400" dirty="0">
                <a:solidFill>
                  <a:schemeClr val="bg2"/>
                </a:solidFill>
                <a:latin typeface="Palatino" pitchFamily="2" charset="77"/>
                <a:ea typeface="Palatino" pitchFamily="2" charset="77"/>
                <a:cs typeface="Calibri" panose="020F0502020204030204" pitchFamily="34" charset="0"/>
              </a:rPr>
              <a:t> model</a:t>
            </a:r>
          </a:p>
        </p:txBody>
      </p:sp>
      <p:sp>
        <p:nvSpPr>
          <p:cNvPr id="7" name="Rectangle 6">
            <a:extLst>
              <a:ext uri="{FF2B5EF4-FFF2-40B4-BE49-F238E27FC236}">
                <a16:creationId xmlns:a16="http://schemas.microsoft.com/office/drawing/2014/main" id="{1F7DF5B4-BA71-9942-99C6-D6442000637A}"/>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BA66CB3-AAB4-6A44-99C2-C3B36B555269}"/>
              </a:ext>
            </a:extLst>
          </p:cNvPr>
          <p:cNvSpPr>
            <a:spLocks noGrp="1"/>
          </p:cNvSpPr>
          <p:nvPr>
            <p:ph type="sldNum" sz="quarter" idx="12"/>
          </p:nvPr>
        </p:nvSpPr>
        <p:spPr/>
        <p:txBody>
          <a:bodyPr/>
          <a:lstStyle/>
          <a:p>
            <a:fld id="{B2DC25EE-239B-4C5F-AAD1-255A7D5F1EE2}" type="slidenum">
              <a:rPr lang="en-US" smtClean="0"/>
              <a:t>37</a:t>
            </a:fld>
            <a:endParaRPr lang="en-US"/>
          </a:p>
        </p:txBody>
      </p:sp>
      <p:sp>
        <p:nvSpPr>
          <p:cNvPr id="10" name="Content Placeholder 2">
            <a:extLst>
              <a:ext uri="{FF2B5EF4-FFF2-40B4-BE49-F238E27FC236}">
                <a16:creationId xmlns:a16="http://schemas.microsoft.com/office/drawing/2014/main" id="{41C8ABEB-0173-614A-A260-516E7116558B}"/>
              </a:ext>
            </a:extLst>
          </p:cNvPr>
          <p:cNvSpPr txBox="1">
            <a:spLocks/>
          </p:cNvSpPr>
          <p:nvPr/>
        </p:nvSpPr>
        <p:spPr>
          <a:xfrm>
            <a:off x="887731" y="3220311"/>
            <a:ext cx="7871269"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         indicates if node     appears in the context of center node      </a:t>
            </a:r>
          </a:p>
        </p:txBody>
      </p:sp>
      <p:pic>
        <p:nvPicPr>
          <p:cNvPr id="15" name="Picture 14">
            <a:extLst>
              <a:ext uri="{FF2B5EF4-FFF2-40B4-BE49-F238E27FC236}">
                <a16:creationId xmlns:a16="http://schemas.microsoft.com/office/drawing/2014/main" id="{A51FEA72-7B9D-D04F-BB01-0CB7876E3DD6}"/>
              </a:ext>
            </a:extLst>
          </p:cNvPr>
          <p:cNvPicPr>
            <a:picLocks noChangeAspect="1"/>
          </p:cNvPicPr>
          <p:nvPr/>
        </p:nvPicPr>
        <p:blipFill rotWithShape="1">
          <a:blip r:embed="rId4"/>
          <a:srcRect l="-192" t="-1721" r="95340" b="18411"/>
          <a:stretch/>
        </p:blipFill>
        <p:spPr>
          <a:xfrm>
            <a:off x="1156447" y="3206864"/>
            <a:ext cx="537881" cy="395909"/>
          </a:xfrm>
          <a:prstGeom prst="rect">
            <a:avLst/>
          </a:prstGeom>
        </p:spPr>
      </p:pic>
      <p:sp>
        <p:nvSpPr>
          <p:cNvPr id="16" name="Content Placeholder 2">
            <a:extLst>
              <a:ext uri="{FF2B5EF4-FFF2-40B4-BE49-F238E27FC236}">
                <a16:creationId xmlns:a16="http://schemas.microsoft.com/office/drawing/2014/main" id="{867A765A-B4B1-E544-BC54-106BC41E9748}"/>
              </a:ext>
            </a:extLst>
          </p:cNvPr>
          <p:cNvSpPr txBox="1">
            <a:spLocks/>
          </p:cNvSpPr>
          <p:nvPr/>
        </p:nvSpPr>
        <p:spPr>
          <a:xfrm>
            <a:off x="887730" y="5031053"/>
            <a:ext cx="9785154"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For large values of    , the log-likelihood function                 can be approximated by</a:t>
            </a:r>
          </a:p>
        </p:txBody>
      </p:sp>
      <p:sp>
        <p:nvSpPr>
          <p:cNvPr id="17" name="Content Placeholder 2">
            <a:extLst>
              <a:ext uri="{FF2B5EF4-FFF2-40B4-BE49-F238E27FC236}">
                <a16:creationId xmlns:a16="http://schemas.microsoft.com/office/drawing/2014/main" id="{A70E1AFE-9D38-CE4B-BD94-D519D5459A4E}"/>
              </a:ext>
            </a:extLst>
          </p:cNvPr>
          <p:cNvSpPr txBox="1">
            <a:spLocks/>
          </p:cNvSpPr>
          <p:nvPr/>
        </p:nvSpPr>
        <p:spPr>
          <a:xfrm>
            <a:off x="887730" y="3742639"/>
            <a:ext cx="7871269"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The objective function is</a:t>
            </a:r>
          </a:p>
        </p:txBody>
      </p:sp>
      <p:pic>
        <p:nvPicPr>
          <p:cNvPr id="19" name="Picture 18">
            <a:extLst>
              <a:ext uri="{FF2B5EF4-FFF2-40B4-BE49-F238E27FC236}">
                <a16:creationId xmlns:a16="http://schemas.microsoft.com/office/drawing/2014/main" id="{85E2EFB6-AC1D-D048-904D-5E0ED144CD6D}"/>
              </a:ext>
            </a:extLst>
          </p:cNvPr>
          <p:cNvPicPr>
            <a:picLocks noChangeAspect="1"/>
          </p:cNvPicPr>
          <p:nvPr/>
        </p:nvPicPr>
        <p:blipFill>
          <a:blip r:embed="rId5"/>
          <a:stretch>
            <a:fillRect/>
          </a:stretch>
        </p:blipFill>
        <p:spPr>
          <a:xfrm>
            <a:off x="3100134" y="4105851"/>
            <a:ext cx="6882066" cy="766735"/>
          </a:xfrm>
          <a:prstGeom prst="rect">
            <a:avLst/>
          </a:prstGeom>
        </p:spPr>
      </p:pic>
      <p:pic>
        <p:nvPicPr>
          <p:cNvPr id="22" name="Picture 21">
            <a:extLst>
              <a:ext uri="{FF2B5EF4-FFF2-40B4-BE49-F238E27FC236}">
                <a16:creationId xmlns:a16="http://schemas.microsoft.com/office/drawing/2014/main" id="{116DD61A-3D41-4941-A51C-C4EBBBD830A0}"/>
              </a:ext>
            </a:extLst>
          </p:cNvPr>
          <p:cNvPicPr>
            <a:picLocks noChangeAspect="1"/>
          </p:cNvPicPr>
          <p:nvPr/>
        </p:nvPicPr>
        <p:blipFill>
          <a:blip r:embed="rId6"/>
          <a:stretch>
            <a:fillRect/>
          </a:stretch>
        </p:blipFill>
        <p:spPr>
          <a:xfrm>
            <a:off x="2693066" y="5531827"/>
            <a:ext cx="5917534" cy="918913"/>
          </a:xfrm>
          <a:prstGeom prst="rect">
            <a:avLst/>
          </a:prstGeom>
        </p:spPr>
      </p:pic>
      <p:pic>
        <p:nvPicPr>
          <p:cNvPr id="23" name="Picture 22">
            <a:extLst>
              <a:ext uri="{FF2B5EF4-FFF2-40B4-BE49-F238E27FC236}">
                <a16:creationId xmlns:a16="http://schemas.microsoft.com/office/drawing/2014/main" id="{5A71CC01-E0E8-D84F-BBC3-DE1770B5CC9A}"/>
              </a:ext>
            </a:extLst>
          </p:cNvPr>
          <p:cNvPicPr>
            <a:picLocks noChangeAspect="1"/>
          </p:cNvPicPr>
          <p:nvPr/>
        </p:nvPicPr>
        <p:blipFill rotWithShape="1">
          <a:blip r:embed="rId5"/>
          <a:srcRect t="27998" r="85548" b="39108"/>
          <a:stretch/>
        </p:blipFill>
        <p:spPr>
          <a:xfrm>
            <a:off x="6732255" y="5167068"/>
            <a:ext cx="994613" cy="252215"/>
          </a:xfrm>
          <a:prstGeom prst="rect">
            <a:avLst/>
          </a:prstGeom>
        </p:spPr>
      </p:pic>
      <p:pic>
        <p:nvPicPr>
          <p:cNvPr id="24" name="Picture 23">
            <a:extLst>
              <a:ext uri="{FF2B5EF4-FFF2-40B4-BE49-F238E27FC236}">
                <a16:creationId xmlns:a16="http://schemas.microsoft.com/office/drawing/2014/main" id="{CE250264-EAF7-8542-8E76-18BB9ADDDCA4}"/>
              </a:ext>
            </a:extLst>
          </p:cNvPr>
          <p:cNvPicPr>
            <a:picLocks noChangeAspect="1"/>
          </p:cNvPicPr>
          <p:nvPr/>
        </p:nvPicPr>
        <p:blipFill rotWithShape="1">
          <a:blip r:embed="rId7"/>
          <a:srcRect l="-224" t="5112" r="80401" b="-11553"/>
          <a:stretch/>
        </p:blipFill>
        <p:spPr>
          <a:xfrm>
            <a:off x="1219473" y="2581300"/>
            <a:ext cx="2082529" cy="427301"/>
          </a:xfrm>
          <a:prstGeom prst="rect">
            <a:avLst/>
          </a:prstGeom>
        </p:spPr>
      </p:pic>
      <p:pic>
        <p:nvPicPr>
          <p:cNvPr id="26" name="Picture 25">
            <a:extLst>
              <a:ext uri="{FF2B5EF4-FFF2-40B4-BE49-F238E27FC236}">
                <a16:creationId xmlns:a16="http://schemas.microsoft.com/office/drawing/2014/main" id="{0A259B1D-D2AA-9048-BB40-4DFD4FFFC278}"/>
              </a:ext>
            </a:extLst>
          </p:cNvPr>
          <p:cNvPicPr>
            <a:picLocks noChangeAspect="1"/>
          </p:cNvPicPr>
          <p:nvPr/>
        </p:nvPicPr>
        <p:blipFill rotWithShape="1">
          <a:blip r:embed="rId7"/>
          <a:srcRect l="96557" t="54115" r="2510" b="23107"/>
          <a:stretch/>
        </p:blipFill>
        <p:spPr>
          <a:xfrm>
            <a:off x="3681689" y="3371829"/>
            <a:ext cx="191215" cy="178191"/>
          </a:xfrm>
          <a:prstGeom prst="rect">
            <a:avLst/>
          </a:prstGeom>
        </p:spPr>
      </p:pic>
      <p:pic>
        <p:nvPicPr>
          <p:cNvPr id="27" name="Picture 26">
            <a:extLst>
              <a:ext uri="{FF2B5EF4-FFF2-40B4-BE49-F238E27FC236}">
                <a16:creationId xmlns:a16="http://schemas.microsoft.com/office/drawing/2014/main" id="{145B5DF8-C278-EC4E-938B-298264EA3F48}"/>
              </a:ext>
            </a:extLst>
          </p:cNvPr>
          <p:cNvPicPr>
            <a:picLocks noChangeAspect="1"/>
          </p:cNvPicPr>
          <p:nvPr/>
        </p:nvPicPr>
        <p:blipFill rotWithShape="1">
          <a:blip r:embed="rId7"/>
          <a:srcRect l="94238" t="36547" r="3818" b="15887"/>
          <a:stretch/>
        </p:blipFill>
        <p:spPr>
          <a:xfrm>
            <a:off x="8160422" y="3240105"/>
            <a:ext cx="361928" cy="338284"/>
          </a:xfrm>
          <a:prstGeom prst="rect">
            <a:avLst/>
          </a:prstGeom>
        </p:spPr>
      </p:pic>
      <p:pic>
        <p:nvPicPr>
          <p:cNvPr id="28" name="Picture 27">
            <a:extLst>
              <a:ext uri="{FF2B5EF4-FFF2-40B4-BE49-F238E27FC236}">
                <a16:creationId xmlns:a16="http://schemas.microsoft.com/office/drawing/2014/main" id="{77C0D7A6-B184-3543-9404-0CEAE1C5C9D1}"/>
              </a:ext>
            </a:extLst>
          </p:cNvPr>
          <p:cNvPicPr>
            <a:picLocks noChangeAspect="1"/>
          </p:cNvPicPr>
          <p:nvPr/>
        </p:nvPicPr>
        <p:blipFill rotWithShape="1">
          <a:blip r:embed="rId6"/>
          <a:srcRect l="59599" t="-514" r="38402" b="83204"/>
          <a:stretch/>
        </p:blipFill>
        <p:spPr>
          <a:xfrm>
            <a:off x="3346784" y="5119286"/>
            <a:ext cx="190491" cy="256174"/>
          </a:xfrm>
          <a:prstGeom prst="rect">
            <a:avLst/>
          </a:prstGeom>
        </p:spPr>
      </p:pic>
    </p:spTree>
    <p:extLst>
      <p:ext uri="{BB962C8B-B14F-4D97-AF65-F5344CB8AC3E}">
        <p14:creationId xmlns:p14="http://schemas.microsoft.com/office/powerpoint/2010/main" val="380419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par>
                                <p:cTn id="20" presetID="9"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par>
                                <p:cTn id="36" presetID="9"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par>
                                <p:cTn id="39" presetID="9"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par>
                                <p:cTn id="42" presetID="9"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dissolv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FF481E5-B8CC-BD46-BFA8-6BB2904548E9}"/>
              </a:ext>
            </a:extLst>
          </p:cNvPr>
          <p:cNvSpPr txBox="1">
            <a:spLocks/>
          </p:cNvSpPr>
          <p:nvPr/>
        </p:nvSpPr>
        <p:spPr>
          <a:xfrm>
            <a:off x="887732" y="2019732"/>
            <a:ext cx="7871269"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cap="small" dirty="0">
                <a:latin typeface="Palatino" pitchFamily="2" charset="77"/>
                <a:ea typeface="Palatino" pitchFamily="2" charset="77"/>
                <a:cs typeface="Calibri" panose="020F0502020204030204" pitchFamily="34" charset="0"/>
              </a:rPr>
              <a:t>EFGE-Pois</a:t>
            </a:r>
            <a:r>
              <a:rPr lang="en-US" sz="2000" dirty="0">
                <a:latin typeface="Palatino" pitchFamily="2" charset="77"/>
                <a:ea typeface="Palatino" pitchFamily="2" charset="77"/>
                <a:cs typeface="Calibri" panose="020F0502020204030204" pitchFamily="34" charset="0"/>
              </a:rPr>
              <a:t> model</a:t>
            </a:r>
          </a:p>
        </p:txBody>
      </p:sp>
      <p:pic>
        <p:nvPicPr>
          <p:cNvPr id="3" name="Picture 2">
            <a:extLst>
              <a:ext uri="{FF2B5EF4-FFF2-40B4-BE49-F238E27FC236}">
                <a16:creationId xmlns:a16="http://schemas.microsoft.com/office/drawing/2014/main" id="{740001A4-35B2-5044-ABF7-3775E3DCBE9A}"/>
              </a:ext>
            </a:extLst>
          </p:cNvPr>
          <p:cNvPicPr>
            <a:picLocks noChangeAspect="1"/>
          </p:cNvPicPr>
          <p:nvPr/>
        </p:nvPicPr>
        <p:blipFill>
          <a:blip r:embed="rId3"/>
          <a:srcRect/>
          <a:stretch/>
        </p:blipFill>
        <p:spPr>
          <a:xfrm>
            <a:off x="2872396" y="1094465"/>
            <a:ext cx="6447207" cy="758494"/>
          </a:xfrm>
          <a:prstGeom prst="rect">
            <a:avLst/>
          </a:prstGeom>
        </p:spPr>
      </p:pic>
      <p:sp>
        <p:nvSpPr>
          <p:cNvPr id="7" name="Rectangle 6">
            <a:extLst>
              <a:ext uri="{FF2B5EF4-FFF2-40B4-BE49-F238E27FC236}">
                <a16:creationId xmlns:a16="http://schemas.microsoft.com/office/drawing/2014/main" id="{1F7DF5B4-BA71-9942-99C6-D6442000637A}"/>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BA66CB3-AAB4-6A44-99C2-C3B36B555269}"/>
              </a:ext>
            </a:extLst>
          </p:cNvPr>
          <p:cNvSpPr>
            <a:spLocks noGrp="1"/>
          </p:cNvSpPr>
          <p:nvPr>
            <p:ph type="sldNum" sz="quarter" idx="12"/>
          </p:nvPr>
        </p:nvSpPr>
        <p:spPr/>
        <p:txBody>
          <a:bodyPr/>
          <a:lstStyle/>
          <a:p>
            <a:fld id="{B2DC25EE-239B-4C5F-AAD1-255A7D5F1EE2}" type="slidenum">
              <a:rPr lang="en-US" smtClean="0"/>
              <a:t>38</a:t>
            </a:fld>
            <a:endParaRPr lang="en-US"/>
          </a:p>
        </p:txBody>
      </p:sp>
      <p:sp>
        <p:nvSpPr>
          <p:cNvPr id="18" name="Content Placeholder 2">
            <a:extLst>
              <a:ext uri="{FF2B5EF4-FFF2-40B4-BE49-F238E27FC236}">
                <a16:creationId xmlns:a16="http://schemas.microsoft.com/office/drawing/2014/main" id="{6A32508B-BF55-F34F-AFC3-408BB2E06B4A}"/>
              </a:ext>
            </a:extLst>
          </p:cNvPr>
          <p:cNvSpPr txBox="1">
            <a:spLocks/>
          </p:cNvSpPr>
          <p:nvPr/>
        </p:nvSpPr>
        <p:spPr>
          <a:xfrm>
            <a:off x="887732" y="3097323"/>
            <a:ext cx="10466068"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         indicates the number of occurrences of node     appears in the context of node      </a:t>
            </a:r>
          </a:p>
        </p:txBody>
      </p:sp>
      <p:pic>
        <p:nvPicPr>
          <p:cNvPr id="20" name="Picture 19">
            <a:extLst>
              <a:ext uri="{FF2B5EF4-FFF2-40B4-BE49-F238E27FC236}">
                <a16:creationId xmlns:a16="http://schemas.microsoft.com/office/drawing/2014/main" id="{F7AE069D-8887-B644-8B07-860456AE2FDF}"/>
              </a:ext>
            </a:extLst>
          </p:cNvPr>
          <p:cNvPicPr>
            <a:picLocks noChangeAspect="1"/>
          </p:cNvPicPr>
          <p:nvPr/>
        </p:nvPicPr>
        <p:blipFill rotWithShape="1">
          <a:blip r:embed="rId4"/>
          <a:srcRect l="-192" t="-1721" r="95340" b="18411"/>
          <a:stretch/>
        </p:blipFill>
        <p:spPr>
          <a:xfrm>
            <a:off x="1156448" y="3083876"/>
            <a:ext cx="537881" cy="395909"/>
          </a:xfrm>
          <a:prstGeom prst="rect">
            <a:avLst/>
          </a:prstGeom>
        </p:spPr>
      </p:pic>
      <p:pic>
        <p:nvPicPr>
          <p:cNvPr id="8" name="Picture 7">
            <a:extLst>
              <a:ext uri="{FF2B5EF4-FFF2-40B4-BE49-F238E27FC236}">
                <a16:creationId xmlns:a16="http://schemas.microsoft.com/office/drawing/2014/main" id="{B9F9C1B1-9D7B-A440-A512-A63233C8D39B}"/>
              </a:ext>
            </a:extLst>
          </p:cNvPr>
          <p:cNvPicPr>
            <a:picLocks noChangeAspect="1"/>
          </p:cNvPicPr>
          <p:nvPr/>
        </p:nvPicPr>
        <p:blipFill>
          <a:blip r:embed="rId5"/>
          <a:stretch>
            <a:fillRect/>
          </a:stretch>
        </p:blipFill>
        <p:spPr>
          <a:xfrm>
            <a:off x="2020532" y="2584646"/>
            <a:ext cx="2491882" cy="402170"/>
          </a:xfrm>
          <a:prstGeom prst="rect">
            <a:avLst/>
          </a:prstGeom>
        </p:spPr>
      </p:pic>
      <p:sp>
        <p:nvSpPr>
          <p:cNvPr id="24" name="Content Placeholder 2">
            <a:extLst>
              <a:ext uri="{FF2B5EF4-FFF2-40B4-BE49-F238E27FC236}">
                <a16:creationId xmlns:a16="http://schemas.microsoft.com/office/drawing/2014/main" id="{91F2180A-25A0-564F-A82E-062E1150F959}"/>
              </a:ext>
            </a:extLst>
          </p:cNvPr>
          <p:cNvSpPr txBox="1">
            <a:spLocks/>
          </p:cNvSpPr>
          <p:nvPr/>
        </p:nvSpPr>
        <p:spPr>
          <a:xfrm>
            <a:off x="887730" y="4651273"/>
            <a:ext cx="7871269"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Relationship to the overlapping community detection </a:t>
            </a:r>
            <a:r>
              <a:rPr lang="en-US" sz="2000" cap="small" dirty="0" err="1">
                <a:latin typeface="Palatino" pitchFamily="2" charset="77"/>
                <a:ea typeface="Palatino" pitchFamily="2" charset="77"/>
              </a:rPr>
              <a:t>BigClam</a:t>
            </a:r>
            <a:endParaRPr lang="en-US" sz="2000" cap="small" dirty="0">
              <a:latin typeface="Palatino" pitchFamily="2" charset="77"/>
              <a:ea typeface="Palatino" pitchFamily="2" charset="77"/>
            </a:endParaRPr>
          </a:p>
        </p:txBody>
      </p:sp>
      <p:sp>
        <p:nvSpPr>
          <p:cNvPr id="14" name="Rectangle 13">
            <a:extLst>
              <a:ext uri="{FF2B5EF4-FFF2-40B4-BE49-F238E27FC236}">
                <a16:creationId xmlns:a16="http://schemas.microsoft.com/office/drawing/2014/main" id="{6028552F-27ED-464D-89E0-E6302623C716}"/>
              </a:ext>
            </a:extLst>
          </p:cNvPr>
          <p:cNvSpPr/>
          <p:nvPr/>
        </p:nvSpPr>
        <p:spPr>
          <a:xfrm>
            <a:off x="0" y="-865"/>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EFGE-Pois</a:t>
            </a:r>
            <a:r>
              <a:rPr lang="en-US" sz="2400" dirty="0">
                <a:solidFill>
                  <a:schemeClr val="bg2"/>
                </a:solidFill>
                <a:latin typeface="Palatino" pitchFamily="2" charset="77"/>
                <a:ea typeface="Palatino" pitchFamily="2" charset="77"/>
                <a:cs typeface="Calibri" panose="020F0502020204030204" pitchFamily="34" charset="0"/>
              </a:rPr>
              <a:t> model</a:t>
            </a:r>
          </a:p>
        </p:txBody>
      </p:sp>
      <p:pic>
        <p:nvPicPr>
          <p:cNvPr id="16" name="Picture 15">
            <a:extLst>
              <a:ext uri="{FF2B5EF4-FFF2-40B4-BE49-F238E27FC236}">
                <a16:creationId xmlns:a16="http://schemas.microsoft.com/office/drawing/2014/main" id="{EB6BE83C-60AA-6242-AFD3-880B1A50EC06}"/>
              </a:ext>
            </a:extLst>
          </p:cNvPr>
          <p:cNvPicPr>
            <a:picLocks noChangeAspect="1"/>
          </p:cNvPicPr>
          <p:nvPr/>
        </p:nvPicPr>
        <p:blipFill rotWithShape="1">
          <a:blip r:embed="rId6"/>
          <a:srcRect l="96557" t="54115" r="2510" b="23107"/>
          <a:stretch/>
        </p:blipFill>
        <p:spPr>
          <a:xfrm>
            <a:off x="6787170" y="3237362"/>
            <a:ext cx="191215" cy="178191"/>
          </a:xfrm>
          <a:prstGeom prst="rect">
            <a:avLst/>
          </a:prstGeom>
        </p:spPr>
      </p:pic>
      <p:pic>
        <p:nvPicPr>
          <p:cNvPr id="17" name="Picture 16">
            <a:extLst>
              <a:ext uri="{FF2B5EF4-FFF2-40B4-BE49-F238E27FC236}">
                <a16:creationId xmlns:a16="http://schemas.microsoft.com/office/drawing/2014/main" id="{7FC46BEC-2473-834D-B3BD-71DA3979CDAF}"/>
              </a:ext>
            </a:extLst>
          </p:cNvPr>
          <p:cNvPicPr>
            <a:picLocks noChangeAspect="1"/>
          </p:cNvPicPr>
          <p:nvPr/>
        </p:nvPicPr>
        <p:blipFill rotWithShape="1">
          <a:blip r:embed="rId6"/>
          <a:srcRect l="94238" t="36547" r="3818" b="15887"/>
          <a:stretch/>
        </p:blipFill>
        <p:spPr>
          <a:xfrm>
            <a:off x="10509750" y="3124880"/>
            <a:ext cx="361928" cy="338284"/>
          </a:xfrm>
          <a:prstGeom prst="rect">
            <a:avLst/>
          </a:prstGeom>
        </p:spPr>
      </p:pic>
      <p:sp>
        <p:nvSpPr>
          <p:cNvPr id="15" name="Content Placeholder 2">
            <a:extLst>
              <a:ext uri="{FF2B5EF4-FFF2-40B4-BE49-F238E27FC236}">
                <a16:creationId xmlns:a16="http://schemas.microsoft.com/office/drawing/2014/main" id="{D94B1280-F32B-D34E-8F3E-BA0A8755229A}"/>
              </a:ext>
            </a:extLst>
          </p:cNvPr>
          <p:cNvSpPr txBox="1">
            <a:spLocks/>
          </p:cNvSpPr>
          <p:nvPr/>
        </p:nvSpPr>
        <p:spPr>
          <a:xfrm>
            <a:off x="887731" y="3893100"/>
            <a:ext cx="7871269"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Fast approximation to objective via negative sampling</a:t>
            </a:r>
          </a:p>
        </p:txBody>
      </p:sp>
    </p:spTree>
    <p:extLst>
      <p:ext uri="{BB962C8B-B14F-4D97-AF65-F5344CB8AC3E}">
        <p14:creationId xmlns:p14="http://schemas.microsoft.com/office/powerpoint/2010/main" val="263901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FF481E5-B8CC-BD46-BFA8-6BB2904548E9}"/>
              </a:ext>
            </a:extLst>
          </p:cNvPr>
          <p:cNvSpPr txBox="1">
            <a:spLocks/>
          </p:cNvSpPr>
          <p:nvPr/>
        </p:nvSpPr>
        <p:spPr>
          <a:xfrm>
            <a:off x="887732" y="2019732"/>
            <a:ext cx="7871269"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cap="small" dirty="0">
                <a:latin typeface="Palatino" pitchFamily="2" charset="77"/>
                <a:ea typeface="Palatino" pitchFamily="2" charset="77"/>
                <a:cs typeface="Calibri" panose="020F0502020204030204" pitchFamily="34" charset="0"/>
              </a:rPr>
              <a:t>EFGE-Norm</a:t>
            </a:r>
            <a:r>
              <a:rPr lang="en-US" sz="2000" dirty="0">
                <a:latin typeface="Palatino" pitchFamily="2" charset="77"/>
                <a:ea typeface="Palatino" pitchFamily="2" charset="77"/>
                <a:cs typeface="Calibri" panose="020F0502020204030204" pitchFamily="34" charset="0"/>
              </a:rPr>
              <a:t> model</a:t>
            </a:r>
          </a:p>
        </p:txBody>
      </p:sp>
      <p:pic>
        <p:nvPicPr>
          <p:cNvPr id="3" name="Picture 2">
            <a:extLst>
              <a:ext uri="{FF2B5EF4-FFF2-40B4-BE49-F238E27FC236}">
                <a16:creationId xmlns:a16="http://schemas.microsoft.com/office/drawing/2014/main" id="{740001A4-35B2-5044-ABF7-3775E3DCBE9A}"/>
              </a:ext>
            </a:extLst>
          </p:cNvPr>
          <p:cNvPicPr>
            <a:picLocks noChangeAspect="1"/>
          </p:cNvPicPr>
          <p:nvPr/>
        </p:nvPicPr>
        <p:blipFill>
          <a:blip r:embed="rId3"/>
          <a:srcRect/>
          <a:stretch/>
        </p:blipFill>
        <p:spPr>
          <a:xfrm>
            <a:off x="2872400" y="1094465"/>
            <a:ext cx="6447199" cy="758494"/>
          </a:xfrm>
          <a:prstGeom prst="rect">
            <a:avLst/>
          </a:prstGeom>
        </p:spPr>
      </p:pic>
      <p:sp>
        <p:nvSpPr>
          <p:cNvPr id="7" name="Rectangle 6">
            <a:extLst>
              <a:ext uri="{FF2B5EF4-FFF2-40B4-BE49-F238E27FC236}">
                <a16:creationId xmlns:a16="http://schemas.microsoft.com/office/drawing/2014/main" id="{1F7DF5B4-BA71-9942-99C6-D6442000637A}"/>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BA66CB3-AAB4-6A44-99C2-C3B36B555269}"/>
              </a:ext>
            </a:extLst>
          </p:cNvPr>
          <p:cNvSpPr>
            <a:spLocks noGrp="1"/>
          </p:cNvSpPr>
          <p:nvPr>
            <p:ph type="sldNum" sz="quarter" idx="12"/>
          </p:nvPr>
        </p:nvSpPr>
        <p:spPr/>
        <p:txBody>
          <a:bodyPr/>
          <a:lstStyle/>
          <a:p>
            <a:fld id="{B2DC25EE-239B-4C5F-AAD1-255A7D5F1EE2}" type="slidenum">
              <a:rPr lang="en-US" smtClean="0"/>
              <a:t>39</a:t>
            </a:fld>
            <a:endParaRPr lang="en-US"/>
          </a:p>
        </p:txBody>
      </p:sp>
      <p:sp>
        <p:nvSpPr>
          <p:cNvPr id="18" name="Content Placeholder 2">
            <a:extLst>
              <a:ext uri="{FF2B5EF4-FFF2-40B4-BE49-F238E27FC236}">
                <a16:creationId xmlns:a16="http://schemas.microsoft.com/office/drawing/2014/main" id="{6A32508B-BF55-F34F-AFC3-408BB2E06B4A}"/>
              </a:ext>
            </a:extLst>
          </p:cNvPr>
          <p:cNvSpPr txBox="1">
            <a:spLocks/>
          </p:cNvSpPr>
          <p:nvPr/>
        </p:nvSpPr>
        <p:spPr>
          <a:xfrm>
            <a:off x="887732" y="3585189"/>
            <a:ext cx="10013631"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         indicates the interaction weight between node        and the context node    </a:t>
            </a:r>
          </a:p>
        </p:txBody>
      </p:sp>
      <p:pic>
        <p:nvPicPr>
          <p:cNvPr id="20" name="Picture 19">
            <a:extLst>
              <a:ext uri="{FF2B5EF4-FFF2-40B4-BE49-F238E27FC236}">
                <a16:creationId xmlns:a16="http://schemas.microsoft.com/office/drawing/2014/main" id="{F7AE069D-8887-B644-8B07-860456AE2FDF}"/>
              </a:ext>
            </a:extLst>
          </p:cNvPr>
          <p:cNvPicPr>
            <a:picLocks noChangeAspect="1"/>
          </p:cNvPicPr>
          <p:nvPr/>
        </p:nvPicPr>
        <p:blipFill rotWithShape="1">
          <a:blip r:embed="rId4"/>
          <a:srcRect l="-192" t="-1721" r="95340" b="18411"/>
          <a:stretch/>
        </p:blipFill>
        <p:spPr>
          <a:xfrm>
            <a:off x="1180897" y="3589738"/>
            <a:ext cx="488983" cy="359917"/>
          </a:xfrm>
          <a:prstGeom prst="rect">
            <a:avLst/>
          </a:prstGeom>
        </p:spPr>
      </p:pic>
      <p:pic>
        <p:nvPicPr>
          <p:cNvPr id="9" name="Picture 8">
            <a:extLst>
              <a:ext uri="{FF2B5EF4-FFF2-40B4-BE49-F238E27FC236}">
                <a16:creationId xmlns:a16="http://schemas.microsoft.com/office/drawing/2014/main" id="{745F85FC-B47B-7A43-ADC0-12F09BAF9D1C}"/>
              </a:ext>
            </a:extLst>
          </p:cNvPr>
          <p:cNvPicPr>
            <a:picLocks noChangeAspect="1"/>
          </p:cNvPicPr>
          <p:nvPr/>
        </p:nvPicPr>
        <p:blipFill rotWithShape="1">
          <a:blip r:embed="rId5"/>
          <a:srcRect r="53867"/>
          <a:stretch/>
        </p:blipFill>
        <p:spPr>
          <a:xfrm>
            <a:off x="2167285" y="2429088"/>
            <a:ext cx="3841629" cy="391105"/>
          </a:xfrm>
          <a:prstGeom prst="rect">
            <a:avLst/>
          </a:prstGeom>
        </p:spPr>
      </p:pic>
      <p:pic>
        <p:nvPicPr>
          <p:cNvPr id="15" name="Picture 14">
            <a:extLst>
              <a:ext uri="{FF2B5EF4-FFF2-40B4-BE49-F238E27FC236}">
                <a16:creationId xmlns:a16="http://schemas.microsoft.com/office/drawing/2014/main" id="{2E0C90C6-2A66-AC49-A2A5-9F1C17F48BC8}"/>
              </a:ext>
            </a:extLst>
          </p:cNvPr>
          <p:cNvPicPr>
            <a:picLocks noChangeAspect="1"/>
          </p:cNvPicPr>
          <p:nvPr/>
        </p:nvPicPr>
        <p:blipFill rotWithShape="1">
          <a:blip r:embed="rId5"/>
          <a:srcRect l="53729"/>
          <a:stretch/>
        </p:blipFill>
        <p:spPr>
          <a:xfrm>
            <a:off x="2124428" y="2869062"/>
            <a:ext cx="3853153" cy="391105"/>
          </a:xfrm>
          <a:prstGeom prst="rect">
            <a:avLst/>
          </a:prstGeom>
        </p:spPr>
      </p:pic>
      <p:sp>
        <p:nvSpPr>
          <p:cNvPr id="16" name="Content Placeholder 2">
            <a:extLst>
              <a:ext uri="{FF2B5EF4-FFF2-40B4-BE49-F238E27FC236}">
                <a16:creationId xmlns:a16="http://schemas.microsoft.com/office/drawing/2014/main" id="{C8F7A61E-964C-3A44-9F6F-06D418590926}"/>
              </a:ext>
            </a:extLst>
          </p:cNvPr>
          <p:cNvSpPr txBox="1">
            <a:spLocks/>
          </p:cNvSpPr>
          <p:nvPr/>
        </p:nvSpPr>
        <p:spPr>
          <a:xfrm>
            <a:off x="887732" y="4350185"/>
            <a:ext cx="3294304" cy="3959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The link function</a:t>
            </a:r>
          </a:p>
        </p:txBody>
      </p:sp>
      <p:pic>
        <p:nvPicPr>
          <p:cNvPr id="11" name="Picture 10">
            <a:extLst>
              <a:ext uri="{FF2B5EF4-FFF2-40B4-BE49-F238E27FC236}">
                <a16:creationId xmlns:a16="http://schemas.microsoft.com/office/drawing/2014/main" id="{A22D8A98-03AB-5E45-95B2-1890F3787DE8}"/>
              </a:ext>
            </a:extLst>
          </p:cNvPr>
          <p:cNvPicPr>
            <a:picLocks noChangeAspect="1"/>
          </p:cNvPicPr>
          <p:nvPr/>
        </p:nvPicPr>
        <p:blipFill rotWithShape="1">
          <a:blip r:embed="rId6"/>
          <a:srcRect r="1809"/>
          <a:stretch/>
        </p:blipFill>
        <p:spPr>
          <a:xfrm>
            <a:off x="2167285" y="4944085"/>
            <a:ext cx="3294305" cy="315428"/>
          </a:xfrm>
          <a:prstGeom prst="rect">
            <a:avLst/>
          </a:prstGeom>
        </p:spPr>
      </p:pic>
      <p:sp>
        <p:nvSpPr>
          <p:cNvPr id="14" name="Rectangle 13">
            <a:extLst>
              <a:ext uri="{FF2B5EF4-FFF2-40B4-BE49-F238E27FC236}">
                <a16:creationId xmlns:a16="http://schemas.microsoft.com/office/drawing/2014/main" id="{72BAF704-F771-1E49-A782-F0D9069DD9D5}"/>
              </a:ext>
            </a:extLst>
          </p:cNvPr>
          <p:cNvSpPr/>
          <p:nvPr/>
        </p:nvSpPr>
        <p:spPr>
          <a:xfrm>
            <a:off x="0" y="-865"/>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EFGE-Norm</a:t>
            </a:r>
            <a:r>
              <a:rPr lang="en-US" sz="2400" dirty="0">
                <a:solidFill>
                  <a:schemeClr val="bg2"/>
                </a:solidFill>
                <a:latin typeface="Palatino" pitchFamily="2" charset="77"/>
                <a:ea typeface="Palatino" pitchFamily="2" charset="77"/>
                <a:cs typeface="Calibri" panose="020F0502020204030204" pitchFamily="34" charset="0"/>
              </a:rPr>
              <a:t> model</a:t>
            </a:r>
          </a:p>
        </p:txBody>
      </p:sp>
      <p:pic>
        <p:nvPicPr>
          <p:cNvPr id="19" name="Picture 18">
            <a:extLst>
              <a:ext uri="{FF2B5EF4-FFF2-40B4-BE49-F238E27FC236}">
                <a16:creationId xmlns:a16="http://schemas.microsoft.com/office/drawing/2014/main" id="{5DAA39E7-68E0-1142-A6EF-8C5CF97BA007}"/>
              </a:ext>
            </a:extLst>
          </p:cNvPr>
          <p:cNvPicPr>
            <a:picLocks noChangeAspect="1"/>
          </p:cNvPicPr>
          <p:nvPr/>
        </p:nvPicPr>
        <p:blipFill rotWithShape="1">
          <a:blip r:embed="rId7"/>
          <a:srcRect l="96557" t="54115" r="2510" b="23107"/>
          <a:stretch/>
        </p:blipFill>
        <p:spPr>
          <a:xfrm>
            <a:off x="9886592" y="3710814"/>
            <a:ext cx="191215" cy="178191"/>
          </a:xfrm>
          <a:prstGeom prst="rect">
            <a:avLst/>
          </a:prstGeom>
        </p:spPr>
      </p:pic>
      <p:pic>
        <p:nvPicPr>
          <p:cNvPr id="21" name="Picture 20">
            <a:extLst>
              <a:ext uri="{FF2B5EF4-FFF2-40B4-BE49-F238E27FC236}">
                <a16:creationId xmlns:a16="http://schemas.microsoft.com/office/drawing/2014/main" id="{6D04DEEE-4D58-8749-828A-01141CDBD7E9}"/>
              </a:ext>
            </a:extLst>
          </p:cNvPr>
          <p:cNvPicPr>
            <a:picLocks noChangeAspect="1"/>
          </p:cNvPicPr>
          <p:nvPr/>
        </p:nvPicPr>
        <p:blipFill rotWithShape="1">
          <a:blip r:embed="rId7"/>
          <a:srcRect l="94238" t="36547" r="3818" b="15887"/>
          <a:stretch/>
        </p:blipFill>
        <p:spPr>
          <a:xfrm>
            <a:off x="7026514" y="3598019"/>
            <a:ext cx="361928" cy="338284"/>
          </a:xfrm>
          <a:prstGeom prst="rect">
            <a:avLst/>
          </a:prstGeom>
        </p:spPr>
      </p:pic>
    </p:spTree>
    <p:extLst>
      <p:ext uri="{BB962C8B-B14F-4D97-AF65-F5344CB8AC3E}">
        <p14:creationId xmlns:p14="http://schemas.microsoft.com/office/powerpoint/2010/main" val="16224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66350B-47C2-C046-9484-2ABC9E6B481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11" name="Slide Number Placeholder 10">
            <a:extLst>
              <a:ext uri="{FF2B5EF4-FFF2-40B4-BE49-F238E27FC236}">
                <a16:creationId xmlns:a16="http://schemas.microsoft.com/office/drawing/2014/main" id="{38FC0F92-D1C9-5346-96B0-361A335426C4}"/>
              </a:ext>
            </a:extLst>
          </p:cNvPr>
          <p:cNvSpPr>
            <a:spLocks noGrp="1"/>
          </p:cNvSpPr>
          <p:nvPr>
            <p:ph type="sldNum" sz="quarter" idx="12"/>
          </p:nvPr>
        </p:nvSpPr>
        <p:spPr/>
        <p:txBody>
          <a:bodyPr/>
          <a:lstStyle/>
          <a:p>
            <a:fld id="{B2DC25EE-239B-4C5F-AAD1-255A7D5F1EE2}" type="slidenum">
              <a:rPr lang="en-US" smtClean="0"/>
              <a:t>4</a:t>
            </a:fld>
            <a:endParaRPr lang="en-US"/>
          </a:p>
        </p:txBody>
      </p:sp>
      <p:sp>
        <p:nvSpPr>
          <p:cNvPr id="7" name="Rectangle 6">
            <a:extLst>
              <a:ext uri="{FF2B5EF4-FFF2-40B4-BE49-F238E27FC236}">
                <a16:creationId xmlns:a16="http://schemas.microsoft.com/office/drawing/2014/main" id="{73506C72-2D28-EC46-BCB9-7E0FD7F5CF06}"/>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Graphs are everywhere</a:t>
            </a:r>
          </a:p>
        </p:txBody>
      </p:sp>
      <p:sp>
        <p:nvSpPr>
          <p:cNvPr id="10" name="TextBox 9">
            <a:extLst>
              <a:ext uri="{FF2B5EF4-FFF2-40B4-BE49-F238E27FC236}">
                <a16:creationId xmlns:a16="http://schemas.microsoft.com/office/drawing/2014/main" id="{7DD7B675-0DE3-2A49-9B2E-9558AF9CF91B}"/>
              </a:ext>
            </a:extLst>
          </p:cNvPr>
          <p:cNvSpPr txBox="1"/>
          <p:nvPr/>
        </p:nvSpPr>
        <p:spPr>
          <a:xfrm>
            <a:off x="878797" y="1156067"/>
            <a:ext cx="4627185" cy="1508105"/>
          </a:xfrm>
          <a:prstGeom prst="rect">
            <a:avLst/>
          </a:prstGeom>
          <a:noFill/>
        </p:spPr>
        <p:txBody>
          <a:bodyPr wrap="square" rtlCol="0">
            <a:spAutoFit/>
          </a:bodyPr>
          <a:lstStyle/>
          <a:p>
            <a:pPr marL="285750" indent="-285750">
              <a:lnSpc>
                <a:spcPts val="2800"/>
              </a:lnSpc>
              <a:buFont typeface="Arial" panose="020B0604020202020204" pitchFamily="34" charset="0"/>
              <a:buChar char="•"/>
            </a:pPr>
            <a:r>
              <a:rPr lang="en-US" sz="2000" b="1" dirty="0">
                <a:latin typeface="Palatino" pitchFamily="2" charset="77"/>
                <a:ea typeface="Palatino" pitchFamily="2" charset="77"/>
              </a:rPr>
              <a:t>G</a:t>
            </a:r>
            <a:r>
              <a:rPr lang="en-US" sz="2200" b="1" dirty="0">
                <a:latin typeface="Palatino" pitchFamily="2" charset="77"/>
                <a:ea typeface="Palatino" pitchFamily="2" charset="77"/>
              </a:rPr>
              <a:t>raphs are everywhere</a:t>
            </a:r>
          </a:p>
          <a:p>
            <a:pPr marL="742950" lvl="1" indent="-285750">
              <a:lnSpc>
                <a:spcPts val="2800"/>
              </a:lnSpc>
              <a:buFont typeface="Arial" panose="020B0604020202020204" pitchFamily="34" charset="0"/>
              <a:buChar char="•"/>
            </a:pPr>
            <a:r>
              <a:rPr lang="en-US" dirty="0">
                <a:latin typeface="Palatino" pitchFamily="2" charset="77"/>
                <a:ea typeface="Palatino" pitchFamily="2" charset="77"/>
              </a:rPr>
              <a:t>Protein-protein interaction networks</a:t>
            </a:r>
          </a:p>
          <a:p>
            <a:pPr marL="742950" lvl="1" indent="-285750">
              <a:lnSpc>
                <a:spcPts val="2800"/>
              </a:lnSpc>
              <a:buFont typeface="Arial" panose="020B0604020202020204" pitchFamily="34" charset="0"/>
              <a:buChar char="•"/>
            </a:pPr>
            <a:r>
              <a:rPr lang="en-US" dirty="0">
                <a:latin typeface="Palatino" pitchFamily="2" charset="77"/>
                <a:ea typeface="Palatino" pitchFamily="2" charset="77"/>
              </a:rPr>
              <a:t>Friendship networks</a:t>
            </a:r>
          </a:p>
          <a:p>
            <a:pPr marL="742950" lvl="1" indent="-285750">
              <a:lnSpc>
                <a:spcPts val="2800"/>
              </a:lnSpc>
              <a:buFont typeface="Arial" panose="020B0604020202020204" pitchFamily="34" charset="0"/>
              <a:buChar char="•"/>
            </a:pPr>
            <a:r>
              <a:rPr lang="en-US" dirty="0">
                <a:latin typeface="Palatino" pitchFamily="2" charset="77"/>
                <a:ea typeface="Palatino" pitchFamily="2" charset="77"/>
              </a:rPr>
              <a:t>Collaboration networks</a:t>
            </a:r>
          </a:p>
        </p:txBody>
      </p:sp>
      <p:sp>
        <p:nvSpPr>
          <p:cNvPr id="5" name="Rectangle 4">
            <a:extLst>
              <a:ext uri="{FF2B5EF4-FFF2-40B4-BE49-F238E27FC236}">
                <a16:creationId xmlns:a16="http://schemas.microsoft.com/office/drawing/2014/main" id="{9979D1E5-BB50-0844-A226-AC91B21D8459}"/>
              </a:ext>
            </a:extLst>
          </p:cNvPr>
          <p:cNvSpPr/>
          <p:nvPr/>
        </p:nvSpPr>
        <p:spPr>
          <a:xfrm>
            <a:off x="485674" y="6184149"/>
            <a:ext cx="2216184" cy="338554"/>
          </a:xfrm>
          <a:prstGeom prst="rect">
            <a:avLst/>
          </a:prstGeom>
        </p:spPr>
        <p:txBody>
          <a:bodyPr wrap="none">
            <a:spAutoFit/>
          </a:bodyPr>
          <a:lstStyle/>
          <a:p>
            <a:r>
              <a:rPr lang="en-US" sz="1600" dirty="0">
                <a:solidFill>
                  <a:schemeClr val="accent2"/>
                </a:solidFill>
                <a:latin typeface="Palatino" pitchFamily="2" charset="77"/>
                <a:ea typeface="Palatino" pitchFamily="2" charset="77"/>
              </a:rPr>
              <a:t>[Rossi </a:t>
            </a:r>
            <a:r>
              <a:rPr lang="en-US" sz="1600" i="1" dirty="0">
                <a:solidFill>
                  <a:schemeClr val="accent2"/>
                </a:solidFill>
                <a:latin typeface="Palatino" pitchFamily="2" charset="77"/>
                <a:ea typeface="Palatino" pitchFamily="2" charset="77"/>
              </a:rPr>
              <a:t>et al.</a:t>
            </a:r>
            <a:r>
              <a:rPr lang="en-US" sz="1600" dirty="0">
                <a:solidFill>
                  <a:schemeClr val="accent2"/>
                </a:solidFill>
                <a:latin typeface="Palatino" pitchFamily="2" charset="77"/>
                <a:ea typeface="Palatino" pitchFamily="2" charset="77"/>
              </a:rPr>
              <a:t> AAAI ‘15] </a:t>
            </a:r>
            <a:endParaRPr lang="en-US" sz="1600" dirty="0"/>
          </a:p>
        </p:txBody>
      </p:sp>
      <p:sp>
        <p:nvSpPr>
          <p:cNvPr id="14" name="TextBox 13">
            <a:extLst>
              <a:ext uri="{FF2B5EF4-FFF2-40B4-BE49-F238E27FC236}">
                <a16:creationId xmlns:a16="http://schemas.microsoft.com/office/drawing/2014/main" id="{0FC68536-3C5D-4045-B1DF-8A34FF2A7447}"/>
              </a:ext>
            </a:extLst>
          </p:cNvPr>
          <p:cNvSpPr txBox="1"/>
          <p:nvPr/>
        </p:nvSpPr>
        <p:spPr>
          <a:xfrm>
            <a:off x="485674" y="5823977"/>
            <a:ext cx="3820213" cy="369332"/>
          </a:xfrm>
          <a:prstGeom prst="rect">
            <a:avLst/>
          </a:prstGeom>
          <a:noFill/>
        </p:spPr>
        <p:txBody>
          <a:bodyPr wrap="none" rtlCol="0">
            <a:spAutoFit/>
          </a:bodyPr>
          <a:lstStyle/>
          <a:p>
            <a:pPr algn="ctr"/>
            <a:r>
              <a:rPr lang="en-US" dirty="0">
                <a:latin typeface="Palatino" pitchFamily="2" charset="77"/>
                <a:ea typeface="Palatino" pitchFamily="2" charset="77"/>
              </a:rPr>
              <a:t>Protein-protein interaction network</a:t>
            </a:r>
          </a:p>
        </p:txBody>
      </p:sp>
      <p:sp>
        <p:nvSpPr>
          <p:cNvPr id="17" name="TextBox 16">
            <a:extLst>
              <a:ext uri="{FF2B5EF4-FFF2-40B4-BE49-F238E27FC236}">
                <a16:creationId xmlns:a16="http://schemas.microsoft.com/office/drawing/2014/main" id="{27B0E907-6527-2144-80CC-850E8080F86B}"/>
              </a:ext>
            </a:extLst>
          </p:cNvPr>
          <p:cNvSpPr txBox="1"/>
          <p:nvPr/>
        </p:nvSpPr>
        <p:spPr>
          <a:xfrm>
            <a:off x="5038322" y="5823977"/>
            <a:ext cx="2214068" cy="369332"/>
          </a:xfrm>
          <a:prstGeom prst="rect">
            <a:avLst/>
          </a:prstGeom>
          <a:noFill/>
        </p:spPr>
        <p:txBody>
          <a:bodyPr wrap="none" rtlCol="0">
            <a:spAutoFit/>
          </a:bodyPr>
          <a:lstStyle/>
          <a:p>
            <a:r>
              <a:rPr lang="en-US" dirty="0">
                <a:latin typeface="Palatino" pitchFamily="2" charset="77"/>
                <a:ea typeface="Palatino" pitchFamily="2" charset="77"/>
              </a:rPr>
              <a:t>Friendship network</a:t>
            </a:r>
          </a:p>
        </p:txBody>
      </p:sp>
      <p:pic>
        <p:nvPicPr>
          <p:cNvPr id="8" name="Picture 7" descr="Chart&#10;&#10;Description automatically generated">
            <a:extLst>
              <a:ext uri="{FF2B5EF4-FFF2-40B4-BE49-F238E27FC236}">
                <a16:creationId xmlns:a16="http://schemas.microsoft.com/office/drawing/2014/main" id="{6DF1A05F-0DA6-1E41-B7C9-AF19EFB2F33F}"/>
              </a:ext>
            </a:extLst>
          </p:cNvPr>
          <p:cNvPicPr>
            <a:picLocks noChangeAspect="1"/>
          </p:cNvPicPr>
          <p:nvPr/>
        </p:nvPicPr>
        <p:blipFill>
          <a:blip r:embed="rId3"/>
          <a:stretch>
            <a:fillRect/>
          </a:stretch>
        </p:blipFill>
        <p:spPr>
          <a:xfrm>
            <a:off x="8376135" y="2863735"/>
            <a:ext cx="2865532" cy="2908460"/>
          </a:xfrm>
          <a:prstGeom prst="rect">
            <a:avLst/>
          </a:prstGeom>
        </p:spPr>
      </p:pic>
      <p:sp>
        <p:nvSpPr>
          <p:cNvPr id="18" name="TextBox 17">
            <a:extLst>
              <a:ext uri="{FF2B5EF4-FFF2-40B4-BE49-F238E27FC236}">
                <a16:creationId xmlns:a16="http://schemas.microsoft.com/office/drawing/2014/main" id="{6A3870A5-AEEA-6B47-A400-C138B1B955F9}"/>
              </a:ext>
            </a:extLst>
          </p:cNvPr>
          <p:cNvSpPr txBox="1"/>
          <p:nvPr/>
        </p:nvSpPr>
        <p:spPr>
          <a:xfrm>
            <a:off x="8634592" y="5823977"/>
            <a:ext cx="2507418" cy="369332"/>
          </a:xfrm>
          <a:prstGeom prst="rect">
            <a:avLst/>
          </a:prstGeom>
          <a:noFill/>
        </p:spPr>
        <p:txBody>
          <a:bodyPr wrap="none" rtlCol="0">
            <a:spAutoFit/>
          </a:bodyPr>
          <a:lstStyle/>
          <a:p>
            <a:pPr algn="ctr"/>
            <a:r>
              <a:rPr lang="en-US" dirty="0">
                <a:latin typeface="Palatino" pitchFamily="2" charset="77"/>
                <a:ea typeface="Palatino" pitchFamily="2" charset="77"/>
              </a:rPr>
              <a:t>Collaboration network</a:t>
            </a:r>
          </a:p>
        </p:txBody>
      </p:sp>
      <p:pic>
        <p:nvPicPr>
          <p:cNvPr id="20" name="Picture 19" descr="Diagram&#10;&#10;Description automatically generated with low confidence">
            <a:extLst>
              <a:ext uri="{FF2B5EF4-FFF2-40B4-BE49-F238E27FC236}">
                <a16:creationId xmlns:a16="http://schemas.microsoft.com/office/drawing/2014/main" id="{FB15634D-ECDE-204E-AFF7-A453DF10F259}"/>
              </a:ext>
            </a:extLst>
          </p:cNvPr>
          <p:cNvPicPr>
            <a:picLocks noChangeAspect="1"/>
          </p:cNvPicPr>
          <p:nvPr/>
        </p:nvPicPr>
        <p:blipFill>
          <a:blip r:embed="rId4"/>
          <a:stretch>
            <a:fillRect/>
          </a:stretch>
        </p:blipFill>
        <p:spPr>
          <a:xfrm>
            <a:off x="828399" y="2811520"/>
            <a:ext cx="2865531" cy="2960675"/>
          </a:xfrm>
          <a:prstGeom prst="rect">
            <a:avLst/>
          </a:prstGeom>
        </p:spPr>
      </p:pic>
      <p:pic>
        <p:nvPicPr>
          <p:cNvPr id="22" name="Picture 21">
            <a:extLst>
              <a:ext uri="{FF2B5EF4-FFF2-40B4-BE49-F238E27FC236}">
                <a16:creationId xmlns:a16="http://schemas.microsoft.com/office/drawing/2014/main" id="{1625AA4F-B72A-DF4C-9C3C-E4205978B80E}"/>
              </a:ext>
            </a:extLst>
          </p:cNvPr>
          <p:cNvPicPr>
            <a:picLocks noChangeAspect="1"/>
          </p:cNvPicPr>
          <p:nvPr/>
        </p:nvPicPr>
        <p:blipFill rotWithShape="1">
          <a:blip r:embed="rId5"/>
          <a:srcRect t="2445" b="1282"/>
          <a:stretch/>
        </p:blipFill>
        <p:spPr>
          <a:xfrm>
            <a:off x="4728205" y="2972117"/>
            <a:ext cx="2866386" cy="2800078"/>
          </a:xfrm>
          <a:prstGeom prst="rect">
            <a:avLst/>
          </a:prstGeom>
        </p:spPr>
      </p:pic>
    </p:spTree>
    <p:extLst>
      <p:ext uri="{BB962C8B-B14F-4D97-AF65-F5344CB8AC3E}">
        <p14:creationId xmlns:p14="http://schemas.microsoft.com/office/powerpoint/2010/main" val="40368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dissolve">
                                      <p:cBhvr>
                                        <p:cTn id="21" dur="500"/>
                                        <p:tgtEl>
                                          <p:spTgt spid="10">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par>
                                <p:cTn id="25" presetID="9"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dissolve">
                                      <p:cBhvr>
                                        <p:cTn id="32" dur="500"/>
                                        <p:tgtEl>
                                          <p:spTgt spid="10">
                                            <p:txEl>
                                              <p:pRg st="3" end="3"/>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Node classification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9A2E0E5-7798-634B-A151-334BBEC3F3B8}"/>
              </a:ext>
            </a:extLst>
          </p:cNvPr>
          <p:cNvSpPr>
            <a:spLocks noGrp="1"/>
          </p:cNvSpPr>
          <p:nvPr>
            <p:ph type="sldNum" sz="quarter" idx="12"/>
          </p:nvPr>
        </p:nvSpPr>
        <p:spPr/>
        <p:txBody>
          <a:bodyPr/>
          <a:lstStyle/>
          <a:p>
            <a:fld id="{B2DC25EE-239B-4C5F-AAD1-255A7D5F1EE2}" type="slidenum">
              <a:rPr lang="en-US" smtClean="0"/>
              <a:t>40</a:t>
            </a:fld>
            <a:endParaRPr lang="en-US"/>
          </a:p>
        </p:txBody>
      </p:sp>
      <p:pic>
        <p:nvPicPr>
          <p:cNvPr id="5" name="Picture 4">
            <a:extLst>
              <a:ext uri="{FF2B5EF4-FFF2-40B4-BE49-F238E27FC236}">
                <a16:creationId xmlns:a16="http://schemas.microsoft.com/office/drawing/2014/main" id="{EF276DD4-C51D-4549-A140-33936B4CB2DD}"/>
              </a:ext>
            </a:extLst>
          </p:cNvPr>
          <p:cNvPicPr>
            <a:picLocks noChangeAspect="1"/>
          </p:cNvPicPr>
          <p:nvPr/>
        </p:nvPicPr>
        <p:blipFill>
          <a:blip r:embed="rId3"/>
          <a:srcRect l="1388" r="1388"/>
          <a:stretch/>
        </p:blipFill>
        <p:spPr>
          <a:xfrm>
            <a:off x="2003248" y="1138434"/>
            <a:ext cx="8185503" cy="430814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86BDC03-0D3B-1740-92E3-CFA07AE37902}"/>
                  </a:ext>
                </a:extLst>
              </p:cNvPr>
              <p:cNvSpPr txBox="1"/>
              <p:nvPr/>
            </p:nvSpPr>
            <p:spPr>
              <a:xfrm>
                <a:off x="3741564" y="5469118"/>
                <a:ext cx="5039906" cy="400110"/>
              </a:xfrm>
              <a:prstGeom prst="rect">
                <a:avLst/>
              </a:prstGeom>
              <a:noFill/>
            </p:spPr>
            <p:txBody>
              <a:bodyPr wrap="none" rtlCol="0">
                <a:spAutoFit/>
              </a:bodyPr>
              <a:lstStyle/>
              <a:p>
                <a:r>
                  <a:rPr lang="en-US" sz="2000" dirty="0">
                    <a:latin typeface="Palatino" pitchFamily="2" charset="77"/>
                    <a:ea typeface="Palatino" pitchFamily="2" charset="77"/>
                  </a:rPr>
                  <a:t>Micro </a:t>
                </a:r>
                <a14:m>
                  <m:oMath xmlns:m="http://schemas.openxmlformats.org/officeDocument/2006/math">
                    <m:sSub>
                      <m:sSubPr>
                        <m:ctrlPr>
                          <a:rPr lang="en-US" sz="2000" i="1" smtClean="0">
                            <a:latin typeface="Cambria Math" panose="02040503050406030204" pitchFamily="18" charset="0"/>
                            <a:ea typeface="Palatino" pitchFamily="2" charset="77"/>
                          </a:rPr>
                        </m:ctrlPr>
                      </m:sSubPr>
                      <m:e>
                        <m:r>
                          <a:rPr lang="en-US" sz="2000" b="0" i="1" smtClean="0">
                            <a:latin typeface="Cambria Math" panose="02040503050406030204" pitchFamily="18" charset="0"/>
                            <a:ea typeface="Palatino" pitchFamily="2" charset="77"/>
                          </a:rPr>
                          <m:t>𝐹</m:t>
                        </m:r>
                      </m:e>
                      <m:sub>
                        <m:r>
                          <a:rPr lang="en-US" sz="2000" b="0" i="1" smtClean="0">
                            <a:latin typeface="Cambria Math" panose="02040503050406030204" pitchFamily="18" charset="0"/>
                            <a:ea typeface="Palatino" pitchFamily="2" charset="77"/>
                          </a:rPr>
                          <m:t>1</m:t>
                        </m:r>
                      </m:sub>
                    </m:sSub>
                    <m:r>
                      <a:rPr lang="en-US" sz="2000" b="0" i="1" smtClean="0">
                        <a:latin typeface="Cambria Math" panose="02040503050406030204" pitchFamily="18" charset="0"/>
                        <a:ea typeface="Palatino" pitchFamily="2" charset="77"/>
                      </a:rPr>
                      <m:t> </m:t>
                    </m:r>
                  </m:oMath>
                </a14:m>
                <a:r>
                  <a:rPr lang="en-US" sz="2000" dirty="0">
                    <a:latin typeface="Palatino" pitchFamily="2" charset="77"/>
                    <a:ea typeface="Palatino" pitchFamily="2" charset="77"/>
                  </a:rPr>
                  <a:t> scores for varying training ratios</a:t>
                </a:r>
              </a:p>
            </p:txBody>
          </p:sp>
        </mc:Choice>
        <mc:Fallback xmlns="">
          <p:sp>
            <p:nvSpPr>
              <p:cNvPr id="8" name="TextBox 7">
                <a:extLst>
                  <a:ext uri="{FF2B5EF4-FFF2-40B4-BE49-F238E27FC236}">
                    <a16:creationId xmlns:a16="http://schemas.microsoft.com/office/drawing/2014/main" id="{486BDC03-0D3B-1740-92E3-CFA07AE37902}"/>
                  </a:ext>
                </a:extLst>
              </p:cNvPr>
              <p:cNvSpPr txBox="1">
                <a:spLocks noRot="1" noChangeAspect="1" noMove="1" noResize="1" noEditPoints="1" noAdjustHandles="1" noChangeArrowheads="1" noChangeShapeType="1" noTextEdit="1"/>
              </p:cNvSpPr>
              <p:nvPr/>
            </p:nvSpPr>
            <p:spPr>
              <a:xfrm>
                <a:off x="3741564" y="5469118"/>
                <a:ext cx="5039906" cy="400110"/>
              </a:xfrm>
              <a:prstGeom prst="rect">
                <a:avLst/>
              </a:prstGeom>
              <a:blipFill>
                <a:blip r:embed="rId5"/>
                <a:stretch>
                  <a:fillRect l="-1256" t="-6061" b="-24242"/>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164BF302-CACE-E640-BEB5-24CCE491C8A7}"/>
              </a:ext>
            </a:extLst>
          </p:cNvPr>
          <p:cNvSpPr/>
          <p:nvPr/>
        </p:nvSpPr>
        <p:spPr>
          <a:xfrm>
            <a:off x="2864224" y="4719223"/>
            <a:ext cx="7463117" cy="365126"/>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81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Link prediction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9A2E0E5-7798-634B-A151-334BBEC3F3B8}"/>
              </a:ext>
            </a:extLst>
          </p:cNvPr>
          <p:cNvSpPr>
            <a:spLocks noGrp="1"/>
          </p:cNvSpPr>
          <p:nvPr>
            <p:ph type="sldNum" sz="quarter" idx="12"/>
          </p:nvPr>
        </p:nvSpPr>
        <p:spPr/>
        <p:txBody>
          <a:bodyPr/>
          <a:lstStyle/>
          <a:p>
            <a:fld id="{B2DC25EE-239B-4C5F-AAD1-255A7D5F1EE2}" type="slidenum">
              <a:rPr lang="en-US" smtClean="0"/>
              <a:t>41</a:t>
            </a:fld>
            <a:endParaRPr lang="en-US"/>
          </a:p>
        </p:txBody>
      </p:sp>
      <p:sp>
        <p:nvSpPr>
          <p:cNvPr id="8" name="TextBox 7">
            <a:extLst>
              <a:ext uri="{FF2B5EF4-FFF2-40B4-BE49-F238E27FC236}">
                <a16:creationId xmlns:a16="http://schemas.microsoft.com/office/drawing/2014/main" id="{AFC59F4D-7FCD-664A-BCC7-021604F3AB51}"/>
              </a:ext>
            </a:extLst>
          </p:cNvPr>
          <p:cNvSpPr txBox="1"/>
          <p:nvPr/>
        </p:nvSpPr>
        <p:spPr>
          <a:xfrm>
            <a:off x="3142253" y="5404401"/>
            <a:ext cx="6328079" cy="369332"/>
          </a:xfrm>
          <a:prstGeom prst="rect">
            <a:avLst/>
          </a:prstGeom>
          <a:noFill/>
        </p:spPr>
        <p:txBody>
          <a:bodyPr wrap="none" rtlCol="0">
            <a:spAutoFit/>
          </a:bodyPr>
          <a:lstStyle/>
          <a:p>
            <a:r>
              <a:rPr lang="en-US" dirty="0">
                <a:latin typeface="Palatino" pitchFamily="2" charset="77"/>
                <a:ea typeface="Palatino" pitchFamily="2" charset="77"/>
              </a:rPr>
              <a:t>Area Under Curve (AUC) scores for the link prediction task</a:t>
            </a:r>
          </a:p>
        </p:txBody>
      </p:sp>
      <p:sp>
        <p:nvSpPr>
          <p:cNvPr id="11" name="Rounded Rectangle 10">
            <a:extLst>
              <a:ext uri="{FF2B5EF4-FFF2-40B4-BE49-F238E27FC236}">
                <a16:creationId xmlns:a16="http://schemas.microsoft.com/office/drawing/2014/main" id="{AF89760E-B249-C14A-B6CC-0A28FB63BDD6}"/>
              </a:ext>
            </a:extLst>
          </p:cNvPr>
          <p:cNvSpPr/>
          <p:nvPr/>
        </p:nvSpPr>
        <p:spPr>
          <a:xfrm>
            <a:off x="3014133" y="1646654"/>
            <a:ext cx="2872317" cy="3605962"/>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1A3FCC-06E3-3F44-8ACA-8EBAAFECBABD}"/>
              </a:ext>
            </a:extLst>
          </p:cNvPr>
          <p:cNvPicPr>
            <a:picLocks noChangeAspect="1"/>
          </p:cNvPicPr>
          <p:nvPr/>
        </p:nvPicPr>
        <p:blipFill>
          <a:blip r:embed="rId3"/>
          <a:srcRect/>
          <a:stretch/>
        </p:blipFill>
        <p:spPr>
          <a:xfrm>
            <a:off x="1350293" y="1814458"/>
            <a:ext cx="9491414" cy="3286373"/>
          </a:xfrm>
          <a:prstGeom prst="rect">
            <a:avLst/>
          </a:prstGeom>
        </p:spPr>
      </p:pic>
      <p:sp>
        <p:nvSpPr>
          <p:cNvPr id="13" name="Rounded Rectangle 12">
            <a:extLst>
              <a:ext uri="{FF2B5EF4-FFF2-40B4-BE49-F238E27FC236}">
                <a16:creationId xmlns:a16="http://schemas.microsoft.com/office/drawing/2014/main" id="{A55E81CF-34A9-DD46-8218-9983897B295F}"/>
              </a:ext>
            </a:extLst>
          </p:cNvPr>
          <p:cNvSpPr/>
          <p:nvPr/>
        </p:nvSpPr>
        <p:spPr>
          <a:xfrm>
            <a:off x="6691820" y="1654663"/>
            <a:ext cx="961518" cy="3605962"/>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B545B511-EDB3-0941-B561-A99F832E2590}"/>
              </a:ext>
            </a:extLst>
          </p:cNvPr>
          <p:cNvSpPr/>
          <p:nvPr/>
        </p:nvSpPr>
        <p:spPr>
          <a:xfrm>
            <a:off x="7790957" y="1654663"/>
            <a:ext cx="961518" cy="3605962"/>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AF20458B-37D9-1D43-91F0-26161C3383B0}"/>
              </a:ext>
            </a:extLst>
          </p:cNvPr>
          <p:cNvSpPr/>
          <p:nvPr/>
        </p:nvSpPr>
        <p:spPr>
          <a:xfrm>
            <a:off x="8821284" y="1626019"/>
            <a:ext cx="984465" cy="3605962"/>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2EE537D-9A21-9446-A151-BAE0EAAE4FE5}"/>
              </a:ext>
            </a:extLst>
          </p:cNvPr>
          <p:cNvSpPr/>
          <p:nvPr/>
        </p:nvSpPr>
        <p:spPr>
          <a:xfrm>
            <a:off x="9934710" y="1615538"/>
            <a:ext cx="961518" cy="3605962"/>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6FB5C174-AF0C-9145-87AF-8BF2DC6E57A9}"/>
              </a:ext>
            </a:extLst>
          </p:cNvPr>
          <p:cNvSpPr/>
          <p:nvPr/>
        </p:nvSpPr>
        <p:spPr>
          <a:xfrm>
            <a:off x="5911590" y="1646654"/>
            <a:ext cx="780230" cy="3605962"/>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5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7"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25F551-1A16-C64D-A159-8F4C220579B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rPr>
              <a:t>Conclusion</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77CE029E-8D50-1843-8235-C3AA3169F35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F1B1E3C-F11E-8D43-B097-B58A4E9B9822}"/>
              </a:ext>
            </a:extLst>
          </p:cNvPr>
          <p:cNvSpPr>
            <a:spLocks noGrp="1"/>
          </p:cNvSpPr>
          <p:nvPr>
            <p:ph type="sldNum" sz="quarter" idx="12"/>
          </p:nvPr>
        </p:nvSpPr>
        <p:spPr/>
        <p:txBody>
          <a:bodyPr/>
          <a:lstStyle/>
          <a:p>
            <a:fld id="{B2DC25EE-239B-4C5F-AAD1-255A7D5F1EE2}" type="slidenum">
              <a:rPr lang="en-US" smtClean="0"/>
              <a:t>42</a:t>
            </a:fld>
            <a:endParaRPr lang="en-US"/>
          </a:p>
        </p:txBody>
      </p:sp>
      <p:sp>
        <p:nvSpPr>
          <p:cNvPr id="11" name="TextBox 10">
            <a:extLst>
              <a:ext uri="{FF2B5EF4-FFF2-40B4-BE49-F238E27FC236}">
                <a16:creationId xmlns:a16="http://schemas.microsoft.com/office/drawing/2014/main" id="{DD4866D8-BE06-3842-AD09-091A0C85A58E}"/>
              </a:ext>
            </a:extLst>
          </p:cNvPr>
          <p:cNvSpPr txBox="1"/>
          <p:nvPr/>
        </p:nvSpPr>
        <p:spPr>
          <a:xfrm>
            <a:off x="931332" y="1563551"/>
            <a:ext cx="10422467" cy="797654"/>
          </a:xfrm>
          <a:prstGeom prst="rect">
            <a:avLst/>
          </a:prstGeom>
          <a:noFill/>
        </p:spPr>
        <p:txBody>
          <a:bodyPr wrap="square" rtlCol="0">
            <a:spAutoFit/>
          </a:bodyPr>
          <a:lstStyle/>
          <a:p>
            <a:pPr marL="285750" indent="-285750">
              <a:lnSpc>
                <a:spcPts val="2760"/>
              </a:lnSpc>
              <a:buFont typeface="Arial" panose="020B0604020202020204" pitchFamily="34" charset="0"/>
              <a:buChar char="•"/>
            </a:pPr>
            <a:r>
              <a:rPr lang="en-US" sz="2000" dirty="0">
                <a:latin typeface="Palatino" pitchFamily="2" charset="77"/>
                <a:ea typeface="Palatino" pitchFamily="2" charset="77"/>
              </a:rPr>
              <a:t>The model generalizes random walk approaches to exponential families </a:t>
            </a:r>
          </a:p>
          <a:p>
            <a:pPr marL="742950" lvl="1" indent="-285750">
              <a:lnSpc>
                <a:spcPts val="2760"/>
              </a:lnSpc>
              <a:buFont typeface="Arial" panose="020B0604020202020204" pitchFamily="34" charset="0"/>
              <a:buChar char="•"/>
            </a:pPr>
            <a:r>
              <a:rPr lang="en-US" sz="2000" cap="small" dirty="0">
                <a:latin typeface="Palatino" pitchFamily="2" charset="77"/>
                <a:ea typeface="Palatino" pitchFamily="2" charset="77"/>
              </a:rPr>
              <a:t>EFGE-Bern</a:t>
            </a:r>
            <a:r>
              <a:rPr lang="en-US" sz="2000" dirty="0">
                <a:latin typeface="Palatino" pitchFamily="2" charset="77"/>
                <a:ea typeface="Palatino" pitchFamily="2" charset="77"/>
              </a:rPr>
              <a:t>, </a:t>
            </a:r>
            <a:r>
              <a:rPr lang="en-US" sz="2000" cap="small" dirty="0">
                <a:latin typeface="Palatino" pitchFamily="2" charset="77"/>
                <a:ea typeface="Palatino" pitchFamily="2" charset="77"/>
              </a:rPr>
              <a:t>EFGE-Pois</a:t>
            </a:r>
            <a:r>
              <a:rPr lang="en-US" sz="2000" dirty="0">
                <a:latin typeface="Palatino" pitchFamily="2" charset="77"/>
                <a:ea typeface="Palatino" pitchFamily="2" charset="77"/>
              </a:rPr>
              <a:t> and </a:t>
            </a:r>
            <a:r>
              <a:rPr lang="en-US" sz="2000" cap="small" dirty="0">
                <a:latin typeface="Palatino" pitchFamily="2" charset="77"/>
                <a:ea typeface="Palatino" pitchFamily="2" charset="77"/>
              </a:rPr>
              <a:t>EFGE-Norm</a:t>
            </a:r>
            <a:r>
              <a:rPr lang="en-US" sz="2000" dirty="0">
                <a:latin typeface="Palatino" pitchFamily="2" charset="77"/>
                <a:ea typeface="Palatino" pitchFamily="2" charset="77"/>
              </a:rPr>
              <a:t> instances</a:t>
            </a:r>
          </a:p>
        </p:txBody>
      </p:sp>
      <p:sp>
        <p:nvSpPr>
          <p:cNvPr id="12" name="TextBox 11">
            <a:extLst>
              <a:ext uri="{FF2B5EF4-FFF2-40B4-BE49-F238E27FC236}">
                <a16:creationId xmlns:a16="http://schemas.microsoft.com/office/drawing/2014/main" id="{767CCD99-B4DB-B945-A655-13509CC69DF8}"/>
              </a:ext>
            </a:extLst>
          </p:cNvPr>
          <p:cNvSpPr txBox="1"/>
          <p:nvPr/>
        </p:nvSpPr>
        <p:spPr>
          <a:xfrm>
            <a:off x="931333" y="2746572"/>
            <a:ext cx="10422467"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dirty="0">
                <a:latin typeface="Palatino" pitchFamily="2" charset="77"/>
                <a:ea typeface="Palatino" pitchFamily="2" charset="77"/>
              </a:rPr>
              <a:t>The connection between the </a:t>
            </a:r>
            <a:r>
              <a:rPr lang="en-US" sz="2000" cap="small" dirty="0">
                <a:latin typeface="Palatino" pitchFamily="2" charset="77"/>
                <a:ea typeface="Palatino" pitchFamily="2" charset="77"/>
              </a:rPr>
              <a:t>EFGE-Bern</a:t>
            </a:r>
            <a:r>
              <a:rPr lang="en-US" sz="2000" dirty="0">
                <a:latin typeface="Palatino" pitchFamily="2" charset="77"/>
                <a:ea typeface="Palatino" pitchFamily="2" charset="77"/>
              </a:rPr>
              <a:t> model and the negative sampling</a:t>
            </a:r>
          </a:p>
        </p:txBody>
      </p:sp>
      <p:sp>
        <p:nvSpPr>
          <p:cNvPr id="14" name="TextBox 13">
            <a:extLst>
              <a:ext uri="{FF2B5EF4-FFF2-40B4-BE49-F238E27FC236}">
                <a16:creationId xmlns:a16="http://schemas.microsoft.com/office/drawing/2014/main" id="{62032A52-C983-B041-87DA-CD347FE26F7E}"/>
              </a:ext>
            </a:extLst>
          </p:cNvPr>
          <p:cNvSpPr txBox="1"/>
          <p:nvPr/>
        </p:nvSpPr>
        <p:spPr>
          <a:xfrm>
            <a:off x="931332" y="4475545"/>
            <a:ext cx="10422467" cy="419346"/>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The proposed models generally outperform the baseline approaches in various tasks</a:t>
            </a:r>
          </a:p>
        </p:txBody>
      </p:sp>
      <p:sp>
        <p:nvSpPr>
          <p:cNvPr id="9" name="TextBox 8">
            <a:extLst>
              <a:ext uri="{FF2B5EF4-FFF2-40B4-BE49-F238E27FC236}">
                <a16:creationId xmlns:a16="http://schemas.microsoft.com/office/drawing/2014/main" id="{915E16A9-36B9-7747-8B2C-77AF2C2E481C}"/>
              </a:ext>
            </a:extLst>
          </p:cNvPr>
          <p:cNvSpPr txBox="1"/>
          <p:nvPr/>
        </p:nvSpPr>
        <p:spPr>
          <a:xfrm>
            <a:off x="931333" y="3566838"/>
            <a:ext cx="10651067"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dirty="0">
                <a:latin typeface="Palatino" pitchFamily="2" charset="77"/>
                <a:ea typeface="Palatino" pitchFamily="2" charset="77"/>
              </a:rPr>
              <a:t>Interpretation of the objective function of </a:t>
            </a:r>
            <a:r>
              <a:rPr lang="en-US" sz="2000" cap="small" dirty="0" err="1">
                <a:latin typeface="Palatino" pitchFamily="2" charset="77"/>
                <a:ea typeface="Palatino" pitchFamily="2" charset="77"/>
              </a:rPr>
              <a:t>BigClam</a:t>
            </a:r>
            <a:r>
              <a:rPr lang="en-US" sz="2000" cap="small" dirty="0">
                <a:latin typeface="Palatino" pitchFamily="2" charset="77"/>
                <a:ea typeface="Palatino" pitchFamily="2" charset="77"/>
              </a:rPr>
              <a:t> </a:t>
            </a:r>
            <a:r>
              <a:rPr lang="en-US" sz="2000" dirty="0">
                <a:latin typeface="Palatino" pitchFamily="2" charset="77"/>
                <a:ea typeface="Palatino" pitchFamily="2" charset="77"/>
              </a:rPr>
              <a:t>under the variants of the EFGE model</a:t>
            </a:r>
          </a:p>
        </p:txBody>
      </p:sp>
    </p:spTree>
    <p:extLst>
      <p:ext uri="{BB962C8B-B14F-4D97-AF65-F5344CB8AC3E}">
        <p14:creationId xmlns:p14="http://schemas.microsoft.com/office/powerpoint/2010/main" val="327893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r>
              <a:rPr lang="en-US" sz="4800" b="1" dirty="0">
                <a:solidFill>
                  <a:schemeClr val="tx2"/>
                </a:solidFill>
                <a:latin typeface="Palatino" pitchFamily="2" charset="77"/>
                <a:ea typeface="Palatino" pitchFamily="2" charset="77"/>
              </a:rPr>
              <a:t>4. Multiple Kernel Representation Learning on Graphs</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A11FA-01CD-CC47-A148-01932B66291B}"/>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43</a:t>
            </a:fld>
            <a:endParaRPr lang="en-US" sz="1400" dirty="0">
              <a:latin typeface="Palatino" pitchFamily="2" charset="77"/>
              <a:ea typeface="Palatino" pitchFamily="2" charset="77"/>
            </a:endParaRPr>
          </a:p>
        </p:txBody>
      </p:sp>
    </p:spTree>
    <p:extLst>
      <p:ext uri="{BB962C8B-B14F-4D97-AF65-F5344CB8AC3E}">
        <p14:creationId xmlns:p14="http://schemas.microsoft.com/office/powerpoint/2010/main" val="4184735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58CFCE-9D5E-7E4D-93E9-561E6B9B51C8}"/>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Motivation</a:t>
            </a:r>
          </a:p>
        </p:txBody>
      </p:sp>
      <p:sp>
        <p:nvSpPr>
          <p:cNvPr id="4" name="Rectangle 3">
            <a:extLst>
              <a:ext uri="{FF2B5EF4-FFF2-40B4-BE49-F238E27FC236}">
                <a16:creationId xmlns:a16="http://schemas.microsoft.com/office/drawing/2014/main" id="{72D99503-E815-294F-ABB1-FB4FFFCBF8C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F31FEE0-A3C6-F641-813E-87D407636089}"/>
              </a:ext>
            </a:extLst>
          </p:cNvPr>
          <p:cNvSpPr>
            <a:spLocks noGrp="1"/>
          </p:cNvSpPr>
          <p:nvPr>
            <p:ph type="sldNum" sz="quarter" idx="12"/>
          </p:nvPr>
        </p:nvSpPr>
        <p:spPr/>
        <p:txBody>
          <a:bodyPr/>
          <a:lstStyle/>
          <a:p>
            <a:fld id="{B2DC25EE-239B-4C5F-AAD1-255A7D5F1EE2}" type="slidenum">
              <a:rPr lang="en-US" smtClean="0"/>
              <a:t>44</a:t>
            </a:fld>
            <a:endParaRPr lang="en-US"/>
          </a:p>
        </p:txBody>
      </p:sp>
      <p:sp>
        <p:nvSpPr>
          <p:cNvPr id="5" name="TextBox 4">
            <a:extLst>
              <a:ext uri="{FF2B5EF4-FFF2-40B4-BE49-F238E27FC236}">
                <a16:creationId xmlns:a16="http://schemas.microsoft.com/office/drawing/2014/main" id="{54905967-FF75-8C46-BCA9-61638811B227}"/>
              </a:ext>
            </a:extLst>
          </p:cNvPr>
          <p:cNvSpPr txBox="1"/>
          <p:nvPr/>
        </p:nvSpPr>
        <p:spPr>
          <a:xfrm>
            <a:off x="928674" y="1548341"/>
            <a:ext cx="10158426" cy="419346"/>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How can </a:t>
            </a:r>
            <a:r>
              <a:rPr lang="en-US" sz="2000" b="1" dirty="0">
                <a:latin typeface="Palatino" pitchFamily="2" charset="77"/>
                <a:ea typeface="Palatino" pitchFamily="2" charset="77"/>
              </a:rPr>
              <a:t>kernel functions </a:t>
            </a:r>
            <a:r>
              <a:rPr lang="en-US" sz="2000" dirty="0">
                <a:latin typeface="Palatino" pitchFamily="2" charset="77"/>
                <a:ea typeface="Palatino" pitchFamily="2" charset="77"/>
              </a:rPr>
              <a:t>be used to enhance the node embeddings?</a:t>
            </a:r>
          </a:p>
        </p:txBody>
      </p:sp>
      <p:sp>
        <p:nvSpPr>
          <p:cNvPr id="6" name="TextBox 5">
            <a:extLst>
              <a:ext uri="{FF2B5EF4-FFF2-40B4-BE49-F238E27FC236}">
                <a16:creationId xmlns:a16="http://schemas.microsoft.com/office/drawing/2014/main" id="{6C1F91CC-2CCE-6F41-BDEA-C399F327440F}"/>
              </a:ext>
            </a:extLst>
          </p:cNvPr>
          <p:cNvSpPr txBox="1"/>
          <p:nvPr/>
        </p:nvSpPr>
        <p:spPr>
          <a:xfrm>
            <a:off x="928674" y="2820097"/>
            <a:ext cx="10158426" cy="75277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Combination of </a:t>
            </a:r>
            <a:r>
              <a:rPr lang="en-US" sz="2000" b="1" dirty="0">
                <a:latin typeface="Palatino" pitchFamily="2" charset="77"/>
                <a:ea typeface="Palatino" pitchFamily="2" charset="77"/>
              </a:rPr>
              <a:t>matrix factorization </a:t>
            </a:r>
            <a:r>
              <a:rPr lang="en-US" sz="2000" dirty="0">
                <a:latin typeface="Palatino" pitchFamily="2" charset="77"/>
                <a:ea typeface="Palatino" pitchFamily="2" charset="77"/>
              </a:rPr>
              <a:t>and </a:t>
            </a:r>
            <a:r>
              <a:rPr lang="en-US" sz="2000" b="1" dirty="0">
                <a:latin typeface="Palatino" pitchFamily="2" charset="77"/>
                <a:ea typeface="Palatino" pitchFamily="2" charset="77"/>
              </a:rPr>
              <a:t>random walks </a:t>
            </a:r>
            <a:r>
              <a:rPr lang="en-US" sz="2000" dirty="0">
                <a:latin typeface="Palatino" pitchFamily="2" charset="77"/>
                <a:ea typeface="Palatino" pitchFamily="2" charset="77"/>
              </a:rPr>
              <a:t>in a </a:t>
            </a:r>
            <a:r>
              <a:rPr lang="en-US" sz="2000" b="1" dirty="0">
                <a:latin typeface="Palatino" pitchFamily="2" charset="77"/>
                <a:ea typeface="Palatino" pitchFamily="2" charset="77"/>
              </a:rPr>
              <a:t>kernelized</a:t>
            </a:r>
            <a:r>
              <a:rPr lang="en-US" sz="2000" dirty="0">
                <a:latin typeface="Palatino" pitchFamily="2" charset="77"/>
                <a:ea typeface="Palatino" pitchFamily="2" charset="77"/>
              </a:rPr>
              <a:t> model for learning node embeddings</a:t>
            </a:r>
          </a:p>
        </p:txBody>
      </p:sp>
      <p:sp>
        <p:nvSpPr>
          <p:cNvPr id="7" name="TextBox 6">
            <a:extLst>
              <a:ext uri="{FF2B5EF4-FFF2-40B4-BE49-F238E27FC236}">
                <a16:creationId xmlns:a16="http://schemas.microsoft.com/office/drawing/2014/main" id="{9F127007-1A3D-6640-AACD-B517A84AA976}"/>
              </a:ext>
            </a:extLst>
          </p:cNvPr>
          <p:cNvSpPr txBox="1"/>
          <p:nvPr/>
        </p:nvSpPr>
        <p:spPr>
          <a:xfrm>
            <a:off x="928674" y="4311897"/>
            <a:ext cx="10158426" cy="75277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Extension of the kernelized weighted matrix factorization framework with a linear combination of a predefined set of kernels</a:t>
            </a:r>
          </a:p>
        </p:txBody>
      </p:sp>
    </p:spTree>
    <p:extLst>
      <p:ext uri="{BB962C8B-B14F-4D97-AF65-F5344CB8AC3E}">
        <p14:creationId xmlns:p14="http://schemas.microsoft.com/office/powerpoint/2010/main" val="41826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DDC1D0C-4CAC-D545-9F97-260D4F4EB510}"/>
              </a:ext>
            </a:extLst>
          </p:cNvPr>
          <p:cNvSpPr txBox="1">
            <a:spLocks/>
          </p:cNvSpPr>
          <p:nvPr/>
        </p:nvSpPr>
        <p:spPr>
          <a:xfrm>
            <a:off x="557784" y="1124219"/>
            <a:ext cx="10543604" cy="615115"/>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The objective function is defined as a weighted matrix factorization as follows:</a:t>
            </a:r>
            <a:endParaRPr lang="en-US" sz="2000" dirty="0">
              <a:latin typeface="Palatino" pitchFamily="2" charset="77"/>
              <a:ea typeface="Palatino" pitchFamily="2" charset="77"/>
              <a:cs typeface="Calibri" panose="020F0502020204030204" pitchFamily="34" charset="0"/>
            </a:endParaRPr>
          </a:p>
        </p:txBody>
      </p:sp>
      <p:pic>
        <p:nvPicPr>
          <p:cNvPr id="5" name="Picture 4">
            <a:extLst>
              <a:ext uri="{FF2B5EF4-FFF2-40B4-BE49-F238E27FC236}">
                <a16:creationId xmlns:a16="http://schemas.microsoft.com/office/drawing/2014/main" id="{AF626441-6560-A347-99BD-B145E757A49E}"/>
              </a:ext>
            </a:extLst>
          </p:cNvPr>
          <p:cNvPicPr>
            <a:picLocks noChangeAspect="1"/>
          </p:cNvPicPr>
          <p:nvPr/>
        </p:nvPicPr>
        <p:blipFill rotWithShape="1">
          <a:blip r:embed="rId3"/>
          <a:srcRect r="4660"/>
          <a:stretch/>
        </p:blipFill>
        <p:spPr>
          <a:xfrm>
            <a:off x="2900602" y="1759430"/>
            <a:ext cx="5752891" cy="1470857"/>
          </a:xfrm>
          <a:prstGeom prst="rect">
            <a:avLst/>
          </a:prstGeom>
        </p:spPr>
      </p:pic>
      <p:sp>
        <p:nvSpPr>
          <p:cNvPr id="8" name="Rectangle 7">
            <a:extLst>
              <a:ext uri="{FF2B5EF4-FFF2-40B4-BE49-F238E27FC236}">
                <a16:creationId xmlns:a16="http://schemas.microsoft.com/office/drawing/2014/main" id="{51237A23-F071-4146-9436-C9ADAE4BD050}"/>
              </a:ext>
            </a:extLst>
          </p:cNvPr>
          <p:cNvSpPr/>
          <p:nvPr/>
        </p:nvSpPr>
        <p:spPr>
          <a:xfrm>
            <a:off x="3931804" y="1924883"/>
            <a:ext cx="317063" cy="392621"/>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9" name="Straight Arrow Connector 8">
            <a:extLst>
              <a:ext uri="{FF2B5EF4-FFF2-40B4-BE49-F238E27FC236}">
                <a16:creationId xmlns:a16="http://schemas.microsoft.com/office/drawing/2014/main" id="{15214225-6031-A743-9E8B-B3DA3868E567}"/>
              </a:ext>
            </a:extLst>
          </p:cNvPr>
          <p:cNvCxnSpPr>
            <a:cxnSpLocks/>
            <a:stCxn id="8" idx="2"/>
            <a:endCxn id="10" idx="0"/>
          </p:cNvCxnSpPr>
          <p:nvPr/>
        </p:nvCxnSpPr>
        <p:spPr>
          <a:xfrm flipH="1">
            <a:off x="3035058" y="2317504"/>
            <a:ext cx="1055278" cy="60798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500B26-9D0A-3C49-813E-58DA6C916F98}"/>
              </a:ext>
            </a:extLst>
          </p:cNvPr>
          <p:cNvSpPr txBox="1"/>
          <p:nvPr/>
        </p:nvSpPr>
        <p:spPr>
          <a:xfrm>
            <a:off x="2166498" y="2925489"/>
            <a:ext cx="1737120"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rPr>
              <a:t>Weight matrix</a:t>
            </a:r>
          </a:p>
        </p:txBody>
      </p:sp>
      <p:sp>
        <p:nvSpPr>
          <p:cNvPr id="11" name="Rectangle 10">
            <a:extLst>
              <a:ext uri="{FF2B5EF4-FFF2-40B4-BE49-F238E27FC236}">
                <a16:creationId xmlns:a16="http://schemas.microsoft.com/office/drawing/2014/main" id="{517B2946-179A-4D4B-AA90-5B7C1EA772D4}"/>
              </a:ext>
            </a:extLst>
          </p:cNvPr>
          <p:cNvSpPr/>
          <p:nvPr/>
        </p:nvSpPr>
        <p:spPr>
          <a:xfrm>
            <a:off x="4635999" y="1924883"/>
            <a:ext cx="317062" cy="392621"/>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4FBB787-0414-174D-9AA8-12B0955E51E3}"/>
              </a:ext>
            </a:extLst>
          </p:cNvPr>
          <p:cNvCxnSpPr>
            <a:cxnSpLocks/>
            <a:stCxn id="11" idx="2"/>
            <a:endCxn id="13" idx="0"/>
          </p:cNvCxnSpPr>
          <p:nvPr/>
        </p:nvCxnSpPr>
        <p:spPr>
          <a:xfrm>
            <a:off x="4794530" y="2317504"/>
            <a:ext cx="10338" cy="58994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C13B05-070C-D542-BCCA-27800F2E78C7}"/>
              </a:ext>
            </a:extLst>
          </p:cNvPr>
          <p:cNvSpPr txBox="1"/>
          <p:nvPr/>
        </p:nvSpPr>
        <p:spPr>
          <a:xfrm>
            <a:off x="3834105" y="2907452"/>
            <a:ext cx="1941525" cy="369332"/>
          </a:xfrm>
          <a:prstGeom prst="rect">
            <a:avLst/>
          </a:prstGeom>
          <a:noFill/>
        </p:spPr>
        <p:txBody>
          <a:bodyPr wrap="square" rtlCol="0">
            <a:spAutoFit/>
          </a:bodyPr>
          <a:lstStyle/>
          <a:p>
            <a:pPr algn="ctr"/>
            <a:r>
              <a:rPr lang="en-US" dirty="0">
                <a:solidFill>
                  <a:schemeClr val="accent2"/>
                </a:solidFill>
                <a:latin typeface="Palatino" pitchFamily="2" charset="77"/>
                <a:ea typeface="Palatino" pitchFamily="2" charset="77"/>
              </a:rPr>
              <a:t>Target matrix</a:t>
            </a:r>
          </a:p>
        </p:txBody>
      </p:sp>
      <p:sp>
        <p:nvSpPr>
          <p:cNvPr id="14" name="Rectangle 13">
            <a:extLst>
              <a:ext uri="{FF2B5EF4-FFF2-40B4-BE49-F238E27FC236}">
                <a16:creationId xmlns:a16="http://schemas.microsoft.com/office/drawing/2014/main" id="{521E3E8F-045E-7345-8AAF-F9E9D7ABE566}"/>
              </a:ext>
            </a:extLst>
          </p:cNvPr>
          <p:cNvSpPr/>
          <p:nvPr/>
        </p:nvSpPr>
        <p:spPr>
          <a:xfrm>
            <a:off x="5245693" y="1924883"/>
            <a:ext cx="616156" cy="392621"/>
          </a:xfrm>
          <a:prstGeom prst="rect">
            <a:avLst/>
          </a:prstGeom>
          <a:solidFill>
            <a:schemeClr val="accent3">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6DC78232-ABA6-F04B-BB14-A06167E97D5E}"/>
              </a:ext>
            </a:extLst>
          </p:cNvPr>
          <p:cNvCxnSpPr>
            <a:cxnSpLocks/>
            <a:stCxn id="14" idx="2"/>
            <a:endCxn id="16" idx="0"/>
          </p:cNvCxnSpPr>
          <p:nvPr/>
        </p:nvCxnSpPr>
        <p:spPr>
          <a:xfrm>
            <a:off x="5553771" y="2317504"/>
            <a:ext cx="1448080" cy="60798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E62924-9C79-D549-B365-C6162695073D}"/>
              </a:ext>
            </a:extLst>
          </p:cNvPr>
          <p:cNvSpPr txBox="1"/>
          <p:nvPr/>
        </p:nvSpPr>
        <p:spPr>
          <a:xfrm>
            <a:off x="5800708" y="2925489"/>
            <a:ext cx="2402286" cy="369332"/>
          </a:xfrm>
          <a:prstGeom prst="rect">
            <a:avLst/>
          </a:prstGeom>
          <a:noFill/>
        </p:spPr>
        <p:txBody>
          <a:bodyPr wrap="square" rtlCol="0">
            <a:spAutoFit/>
          </a:bodyPr>
          <a:lstStyle/>
          <a:p>
            <a:r>
              <a:rPr lang="en-US" dirty="0">
                <a:solidFill>
                  <a:schemeClr val="accent3"/>
                </a:solidFill>
                <a:latin typeface="Palatino" pitchFamily="2" charset="77"/>
                <a:ea typeface="Palatino" pitchFamily="2" charset="77"/>
              </a:rPr>
              <a:t>Embedding matrices</a:t>
            </a:r>
          </a:p>
        </p:txBody>
      </p:sp>
      <p:sp>
        <p:nvSpPr>
          <p:cNvPr id="17" name="Rectangle 16">
            <a:extLst>
              <a:ext uri="{FF2B5EF4-FFF2-40B4-BE49-F238E27FC236}">
                <a16:creationId xmlns:a16="http://schemas.microsoft.com/office/drawing/2014/main" id="{38C0979D-B96F-0043-8506-9CC75E91AFBA}"/>
              </a:ext>
            </a:extLst>
          </p:cNvPr>
          <p:cNvSpPr/>
          <p:nvPr/>
        </p:nvSpPr>
        <p:spPr>
          <a:xfrm>
            <a:off x="6515418" y="1759430"/>
            <a:ext cx="2138076" cy="703476"/>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539CF61-30D8-6A4D-A53E-9147D861C3A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Weighted matrix factorization</a:t>
            </a:r>
          </a:p>
        </p:txBody>
      </p:sp>
      <p:sp>
        <p:nvSpPr>
          <p:cNvPr id="21" name="Rectangle 20">
            <a:extLst>
              <a:ext uri="{FF2B5EF4-FFF2-40B4-BE49-F238E27FC236}">
                <a16:creationId xmlns:a16="http://schemas.microsoft.com/office/drawing/2014/main" id="{BBC1F396-6671-6F4B-B219-0E2100505E37}"/>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D072E06-6A8A-7543-911C-5E5E362B92D0}"/>
              </a:ext>
            </a:extLst>
          </p:cNvPr>
          <p:cNvSpPr>
            <a:spLocks noGrp="1"/>
          </p:cNvSpPr>
          <p:nvPr>
            <p:ph type="sldNum" sz="quarter" idx="12"/>
          </p:nvPr>
        </p:nvSpPr>
        <p:spPr/>
        <p:txBody>
          <a:bodyPr/>
          <a:lstStyle/>
          <a:p>
            <a:fld id="{B2DC25EE-239B-4C5F-AAD1-255A7D5F1EE2}" type="slidenum">
              <a:rPr lang="en-US" smtClean="0"/>
              <a:t>45</a:t>
            </a:fld>
            <a:endParaRPr lang="en-US"/>
          </a:p>
        </p:txBody>
      </p:sp>
      <p:sp>
        <p:nvSpPr>
          <p:cNvPr id="18" name="Rounded Rectangle 17">
            <a:extLst>
              <a:ext uri="{FF2B5EF4-FFF2-40B4-BE49-F238E27FC236}">
                <a16:creationId xmlns:a16="http://schemas.microsoft.com/office/drawing/2014/main" id="{B8A67209-030B-0845-9617-F2980E30D108}"/>
              </a:ext>
            </a:extLst>
          </p:cNvPr>
          <p:cNvSpPr/>
          <p:nvPr/>
        </p:nvSpPr>
        <p:spPr>
          <a:xfrm>
            <a:off x="8721245" y="3957817"/>
            <a:ext cx="3004590" cy="2061651"/>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latin typeface="Palatino" pitchFamily="2" charset="77"/>
              <a:ea typeface="Palatino" pitchFamily="2" charset="77"/>
            </a:endParaRPr>
          </a:p>
          <a:p>
            <a:pPr>
              <a:lnSpc>
                <a:spcPts val="2560"/>
              </a:lnSpc>
            </a:pPr>
            <a:r>
              <a:rPr lang="en-US" i="1" dirty="0">
                <a:solidFill>
                  <a:schemeClr val="tx1"/>
                </a:solidFill>
                <a:latin typeface="Palatino" pitchFamily="2" charset="77"/>
                <a:ea typeface="Palatino" pitchFamily="2" charset="77"/>
              </a:rPr>
              <a:t>d</a:t>
            </a:r>
            <a:r>
              <a:rPr lang="en-US" dirty="0">
                <a:solidFill>
                  <a:schemeClr val="tx1"/>
                </a:solidFill>
                <a:latin typeface="Palatino" pitchFamily="2" charset="77"/>
                <a:ea typeface="Palatino" pitchFamily="2" charset="77"/>
              </a:rPr>
              <a:t>:  Embedding dimension</a:t>
            </a:r>
          </a:p>
          <a:p>
            <a:pPr>
              <a:lnSpc>
                <a:spcPts val="2560"/>
              </a:lnSpc>
            </a:pPr>
            <a:r>
              <a:rPr lang="en-US" dirty="0">
                <a:solidFill>
                  <a:schemeClr val="tx1"/>
                </a:solidFill>
                <a:latin typeface="Palatino" pitchFamily="2" charset="77"/>
                <a:ea typeface="Palatino" pitchFamily="2" charset="77"/>
              </a:rPr>
              <a:t>   : </a:t>
            </a:r>
            <a:r>
              <a:rPr lang="en-US" i="1" dirty="0">
                <a:solidFill>
                  <a:schemeClr val="tx1"/>
                </a:solidFill>
                <a:latin typeface="Palatino" pitchFamily="2" charset="77"/>
                <a:ea typeface="Palatino" pitchFamily="2" charset="77"/>
              </a:rPr>
              <a:t>Hadamard</a:t>
            </a:r>
            <a:r>
              <a:rPr lang="en-US" dirty="0">
                <a:solidFill>
                  <a:schemeClr val="tx1"/>
                </a:solidFill>
                <a:latin typeface="Palatino" pitchFamily="2" charset="77"/>
                <a:ea typeface="Palatino" pitchFamily="2" charset="77"/>
              </a:rPr>
              <a:t> product </a:t>
            </a:r>
          </a:p>
        </p:txBody>
      </p:sp>
      <p:pic>
        <p:nvPicPr>
          <p:cNvPr id="4" name="Picture 3">
            <a:extLst>
              <a:ext uri="{FF2B5EF4-FFF2-40B4-BE49-F238E27FC236}">
                <a16:creationId xmlns:a16="http://schemas.microsoft.com/office/drawing/2014/main" id="{A7D66A80-A6BF-6241-B522-63698DD9F1B4}"/>
              </a:ext>
            </a:extLst>
          </p:cNvPr>
          <p:cNvPicPr>
            <a:picLocks noChangeAspect="1"/>
          </p:cNvPicPr>
          <p:nvPr/>
        </p:nvPicPr>
        <p:blipFill>
          <a:blip r:embed="rId4"/>
          <a:stretch>
            <a:fillRect/>
          </a:stretch>
        </p:blipFill>
        <p:spPr>
          <a:xfrm>
            <a:off x="9038186" y="4954335"/>
            <a:ext cx="1577141" cy="293922"/>
          </a:xfrm>
          <a:prstGeom prst="rect">
            <a:avLst/>
          </a:prstGeom>
        </p:spPr>
      </p:pic>
      <p:pic>
        <p:nvPicPr>
          <p:cNvPr id="22" name="Picture 21">
            <a:extLst>
              <a:ext uri="{FF2B5EF4-FFF2-40B4-BE49-F238E27FC236}">
                <a16:creationId xmlns:a16="http://schemas.microsoft.com/office/drawing/2014/main" id="{D1D5E2EE-91B2-574A-9924-85323B056003}"/>
              </a:ext>
            </a:extLst>
          </p:cNvPr>
          <p:cNvPicPr>
            <a:picLocks noChangeAspect="1"/>
          </p:cNvPicPr>
          <p:nvPr/>
        </p:nvPicPr>
        <p:blipFill>
          <a:blip r:embed="rId5"/>
          <a:stretch>
            <a:fillRect/>
          </a:stretch>
        </p:blipFill>
        <p:spPr>
          <a:xfrm>
            <a:off x="9037358" y="5360066"/>
            <a:ext cx="1448102" cy="258077"/>
          </a:xfrm>
          <a:prstGeom prst="rect">
            <a:avLst/>
          </a:prstGeom>
        </p:spPr>
      </p:pic>
      <p:pic>
        <p:nvPicPr>
          <p:cNvPr id="23" name="Picture 22">
            <a:extLst>
              <a:ext uri="{FF2B5EF4-FFF2-40B4-BE49-F238E27FC236}">
                <a16:creationId xmlns:a16="http://schemas.microsoft.com/office/drawing/2014/main" id="{A52BCFF7-BB4C-D749-B85D-F058D9AE1722}"/>
              </a:ext>
            </a:extLst>
          </p:cNvPr>
          <p:cNvPicPr>
            <a:picLocks noChangeAspect="1"/>
          </p:cNvPicPr>
          <p:nvPr/>
        </p:nvPicPr>
        <p:blipFill rotWithShape="1">
          <a:blip r:embed="rId3"/>
          <a:srcRect l="23208" t="17236" r="73145" b="67339"/>
          <a:stretch/>
        </p:blipFill>
        <p:spPr>
          <a:xfrm>
            <a:off x="8849436" y="4681389"/>
            <a:ext cx="220006" cy="226881"/>
          </a:xfrm>
          <a:prstGeom prst="rect">
            <a:avLst/>
          </a:prstGeom>
        </p:spPr>
      </p:pic>
    </p:spTree>
    <p:extLst>
      <p:ext uri="{BB962C8B-B14F-4D97-AF65-F5344CB8AC3E}">
        <p14:creationId xmlns:p14="http://schemas.microsoft.com/office/powerpoint/2010/main" val="4582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3" grpId="0"/>
      <p:bldP spid="14" grpId="0" animBg="1"/>
      <p:bldP spid="16" grpId="0"/>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436C1D78-D41E-5247-80CB-C7E6684D940B}"/>
              </a:ext>
            </a:extLst>
          </p:cNvPr>
          <p:cNvSpPr txBox="1">
            <a:spLocks/>
          </p:cNvSpPr>
          <p:nvPr/>
        </p:nvSpPr>
        <p:spPr>
          <a:xfrm>
            <a:off x="557784" y="1273203"/>
            <a:ext cx="10491748" cy="160686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latin typeface="Palatino" pitchFamily="2" charset="77"/>
                <a:ea typeface="Palatino" pitchFamily="2" charset="77"/>
              </a:rPr>
              <a:t>We generate a set of fixed length walks</a:t>
            </a:r>
          </a:p>
          <a:p>
            <a:pPr>
              <a:lnSpc>
                <a:spcPct val="150000"/>
              </a:lnSpc>
            </a:pPr>
            <a:r>
              <a:rPr lang="en-US" sz="2000" dirty="0">
                <a:latin typeface="Palatino" pitchFamily="2" charset="77"/>
                <a:ea typeface="Palatino" pitchFamily="2" charset="77"/>
              </a:rPr>
              <a:t>Let             be                       where           is the number of occurrences of     in the walks</a:t>
            </a:r>
          </a:p>
          <a:p>
            <a:pPr>
              <a:lnSpc>
                <a:spcPct val="150000"/>
              </a:lnSpc>
            </a:pPr>
            <a:r>
              <a:rPr lang="en-US" sz="2000" dirty="0">
                <a:latin typeface="Palatino" pitchFamily="2" charset="77"/>
                <a:ea typeface="Palatino" pitchFamily="2" charset="77"/>
              </a:rPr>
              <a:t>By setting each term               as the square root of</a:t>
            </a:r>
          </a:p>
        </p:txBody>
      </p:sp>
      <p:pic>
        <p:nvPicPr>
          <p:cNvPr id="21" name="Picture 20">
            <a:extLst>
              <a:ext uri="{FF2B5EF4-FFF2-40B4-BE49-F238E27FC236}">
                <a16:creationId xmlns:a16="http://schemas.microsoft.com/office/drawing/2014/main" id="{97F24B51-0932-2D4E-B768-17FC89B76B57}"/>
              </a:ext>
            </a:extLst>
          </p:cNvPr>
          <p:cNvPicPr>
            <a:picLocks noChangeAspect="1"/>
          </p:cNvPicPr>
          <p:nvPr/>
        </p:nvPicPr>
        <p:blipFill rotWithShape="1">
          <a:blip r:embed="rId3"/>
          <a:srcRect r="2457"/>
          <a:stretch/>
        </p:blipFill>
        <p:spPr>
          <a:xfrm>
            <a:off x="1245003" y="3422691"/>
            <a:ext cx="9463638" cy="1980824"/>
          </a:xfrm>
          <a:prstGeom prst="rect">
            <a:avLst/>
          </a:prstGeom>
        </p:spPr>
      </p:pic>
      <p:sp>
        <p:nvSpPr>
          <p:cNvPr id="22" name="Content Placeholder 2">
            <a:extLst>
              <a:ext uri="{FF2B5EF4-FFF2-40B4-BE49-F238E27FC236}">
                <a16:creationId xmlns:a16="http://schemas.microsoft.com/office/drawing/2014/main" id="{1F67734C-E76D-8E47-8E15-9C22FA7B2DD0}"/>
              </a:ext>
            </a:extLst>
          </p:cNvPr>
          <p:cNvSpPr txBox="1">
            <a:spLocks/>
          </p:cNvSpPr>
          <p:nvPr/>
        </p:nvSpPr>
        <p:spPr>
          <a:xfrm>
            <a:off x="686121" y="4148273"/>
            <a:ext cx="10543604" cy="46520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sp>
        <p:nvSpPr>
          <p:cNvPr id="6" name="Rectangle 5">
            <a:extLst>
              <a:ext uri="{FF2B5EF4-FFF2-40B4-BE49-F238E27FC236}">
                <a16:creationId xmlns:a16="http://schemas.microsoft.com/office/drawing/2014/main" id="{072C30CB-378D-1541-AA5E-310308E4414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Kernel representation learning on graphs (1/2)</a:t>
            </a:r>
          </a:p>
        </p:txBody>
      </p:sp>
      <p:sp>
        <p:nvSpPr>
          <p:cNvPr id="7" name="Rectangle 6">
            <a:extLst>
              <a:ext uri="{FF2B5EF4-FFF2-40B4-BE49-F238E27FC236}">
                <a16:creationId xmlns:a16="http://schemas.microsoft.com/office/drawing/2014/main" id="{0475624D-6692-A145-882A-B6A2F5EF9C5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3C133F9-8966-5E4F-B790-4965FD9B842E}"/>
              </a:ext>
            </a:extLst>
          </p:cNvPr>
          <p:cNvSpPr>
            <a:spLocks noGrp="1"/>
          </p:cNvSpPr>
          <p:nvPr>
            <p:ph type="sldNum" sz="quarter" idx="12"/>
          </p:nvPr>
        </p:nvSpPr>
        <p:spPr/>
        <p:txBody>
          <a:bodyPr/>
          <a:lstStyle/>
          <a:p>
            <a:fld id="{B2DC25EE-239B-4C5F-AAD1-255A7D5F1EE2}" type="slidenum">
              <a:rPr lang="en-US" smtClean="0"/>
              <a:t>46</a:t>
            </a:fld>
            <a:endParaRPr lang="en-US"/>
          </a:p>
        </p:txBody>
      </p: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E49F6101-DB01-E742-96B1-15FC36B23669}"/>
                  </a:ext>
                </a:extLst>
              </p:cNvPr>
              <p:cNvSpPr/>
              <p:nvPr/>
            </p:nvSpPr>
            <p:spPr>
              <a:xfrm>
                <a:off x="557784" y="5490350"/>
                <a:ext cx="2169374" cy="848531"/>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60"/>
                  </a:lnSpc>
                </a:pPr>
                <a:r>
                  <a:rPr lang="en-US" dirty="0">
                    <a:solidFill>
                      <a:schemeClr val="tx1"/>
                    </a:solidFill>
                    <a:ea typeface="Cambria Math" panose="02040503050406030204" pitchFamily="18" charset="0"/>
                  </a:rPr>
                  <a:t>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 </m:t>
                    </m:r>
                  </m:oMath>
                </a14:m>
                <a:r>
                  <a:rPr lang="en-US" dirty="0">
                    <a:solidFill>
                      <a:schemeClr val="tx1"/>
                    </a:solidFill>
                    <a:latin typeface="Palatino" pitchFamily="2" charset="77"/>
                    <a:ea typeface="Palatino" pitchFamily="2" charset="77"/>
                  </a:rPr>
                  <a:t>:  Window size</a:t>
                </a:r>
              </a:p>
            </p:txBody>
          </p:sp>
        </mc:Choice>
        <mc:Fallback xmlns="">
          <p:sp>
            <p:nvSpPr>
              <p:cNvPr id="8" name="Rounded Rectangle 7">
                <a:extLst>
                  <a:ext uri="{FF2B5EF4-FFF2-40B4-BE49-F238E27FC236}">
                    <a16:creationId xmlns:a16="http://schemas.microsoft.com/office/drawing/2014/main" id="{E49F6101-DB01-E742-96B1-15FC36B23669}"/>
                  </a:ext>
                </a:extLst>
              </p:cNvPr>
              <p:cNvSpPr>
                <a:spLocks noRot="1" noChangeAspect="1" noMove="1" noResize="1" noEditPoints="1" noAdjustHandles="1" noChangeArrowheads="1" noChangeShapeType="1" noTextEdit="1"/>
              </p:cNvSpPr>
              <p:nvPr/>
            </p:nvSpPr>
            <p:spPr>
              <a:xfrm>
                <a:off x="557784" y="5490350"/>
                <a:ext cx="2169374" cy="848531"/>
              </a:xfrm>
              <a:prstGeom prst="roundRect">
                <a:avLst/>
              </a:prstGeom>
              <a:blipFill>
                <a:blip r:embed="rId4"/>
                <a:stretch>
                  <a:fillRect/>
                </a:stretch>
              </a:blipFill>
              <a:ln>
                <a:solidFill>
                  <a:schemeClr val="tx1">
                    <a:alpha val="35000"/>
                  </a:schemeClr>
                </a:solidFill>
              </a:ln>
            </p:spPr>
            <p:txBody>
              <a:bodyPr/>
              <a:lstStyle/>
              <a:p>
                <a:r>
                  <a:rPr lang="en-US">
                    <a:noFill/>
                  </a:rPr>
                  <a:t> </a:t>
                </a:r>
              </a:p>
            </p:txBody>
          </p:sp>
        </mc:Fallback>
      </mc:AlternateContent>
      <p:sp>
        <p:nvSpPr>
          <p:cNvPr id="9" name="Rectangle 8">
            <a:extLst>
              <a:ext uri="{FF2B5EF4-FFF2-40B4-BE49-F238E27FC236}">
                <a16:creationId xmlns:a16="http://schemas.microsoft.com/office/drawing/2014/main" id="{AF39B34C-E8FF-584B-AA70-856F2765923E}"/>
              </a:ext>
            </a:extLst>
          </p:cNvPr>
          <p:cNvSpPr/>
          <p:nvPr/>
        </p:nvSpPr>
        <p:spPr>
          <a:xfrm>
            <a:off x="9018261" y="4428380"/>
            <a:ext cx="1380067" cy="533087"/>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39E169-9998-B540-8181-20BE189BBDF3}"/>
              </a:ext>
            </a:extLst>
          </p:cNvPr>
          <p:cNvSpPr/>
          <p:nvPr/>
        </p:nvSpPr>
        <p:spPr>
          <a:xfrm>
            <a:off x="8212667" y="3533736"/>
            <a:ext cx="1303866" cy="533087"/>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44FE46-5991-434B-8304-C9DB44B656C7}"/>
              </a:ext>
            </a:extLst>
          </p:cNvPr>
          <p:cNvPicPr>
            <a:picLocks noChangeAspect="1"/>
          </p:cNvPicPr>
          <p:nvPr/>
        </p:nvPicPr>
        <p:blipFill rotWithShape="1">
          <a:blip r:embed="rId3"/>
          <a:srcRect l="58600" t="75822" r="40176" b="14034"/>
          <a:stretch/>
        </p:blipFill>
        <p:spPr>
          <a:xfrm>
            <a:off x="658565" y="5783493"/>
            <a:ext cx="173867" cy="294190"/>
          </a:xfrm>
          <a:prstGeom prst="rect">
            <a:avLst/>
          </a:prstGeom>
        </p:spPr>
      </p:pic>
      <p:pic>
        <p:nvPicPr>
          <p:cNvPr id="4" name="Picture 3">
            <a:extLst>
              <a:ext uri="{FF2B5EF4-FFF2-40B4-BE49-F238E27FC236}">
                <a16:creationId xmlns:a16="http://schemas.microsoft.com/office/drawing/2014/main" id="{AEBA3440-7F4B-0B44-B7B4-3EA833F28006}"/>
              </a:ext>
            </a:extLst>
          </p:cNvPr>
          <p:cNvPicPr>
            <a:picLocks noChangeAspect="1"/>
          </p:cNvPicPr>
          <p:nvPr/>
        </p:nvPicPr>
        <p:blipFill>
          <a:blip r:embed="rId5"/>
          <a:stretch>
            <a:fillRect/>
          </a:stretch>
        </p:blipFill>
        <p:spPr>
          <a:xfrm>
            <a:off x="1348500" y="2073934"/>
            <a:ext cx="616518" cy="272415"/>
          </a:xfrm>
          <a:prstGeom prst="rect">
            <a:avLst/>
          </a:prstGeom>
        </p:spPr>
      </p:pic>
      <p:pic>
        <p:nvPicPr>
          <p:cNvPr id="10" name="Picture 9">
            <a:extLst>
              <a:ext uri="{FF2B5EF4-FFF2-40B4-BE49-F238E27FC236}">
                <a16:creationId xmlns:a16="http://schemas.microsoft.com/office/drawing/2014/main" id="{D16E921B-295A-244F-A253-AAF4869A26FF}"/>
              </a:ext>
            </a:extLst>
          </p:cNvPr>
          <p:cNvPicPr>
            <a:picLocks noChangeAspect="1"/>
          </p:cNvPicPr>
          <p:nvPr/>
        </p:nvPicPr>
        <p:blipFill>
          <a:blip r:embed="rId6"/>
          <a:stretch>
            <a:fillRect/>
          </a:stretch>
        </p:blipFill>
        <p:spPr>
          <a:xfrm>
            <a:off x="3255598" y="2674015"/>
            <a:ext cx="738388" cy="272415"/>
          </a:xfrm>
          <a:prstGeom prst="rect">
            <a:avLst/>
          </a:prstGeom>
        </p:spPr>
      </p:pic>
      <p:pic>
        <p:nvPicPr>
          <p:cNvPr id="16" name="Picture 15">
            <a:extLst>
              <a:ext uri="{FF2B5EF4-FFF2-40B4-BE49-F238E27FC236}">
                <a16:creationId xmlns:a16="http://schemas.microsoft.com/office/drawing/2014/main" id="{E8387FCE-9DFC-8441-B65F-7CB4C2BEB149}"/>
              </a:ext>
            </a:extLst>
          </p:cNvPr>
          <p:cNvPicPr>
            <a:picLocks noChangeAspect="1"/>
          </p:cNvPicPr>
          <p:nvPr/>
        </p:nvPicPr>
        <p:blipFill>
          <a:blip r:embed="rId5"/>
          <a:stretch>
            <a:fillRect/>
          </a:stretch>
        </p:blipFill>
        <p:spPr>
          <a:xfrm>
            <a:off x="6486386" y="2640832"/>
            <a:ext cx="616518" cy="272415"/>
          </a:xfrm>
          <a:prstGeom prst="rect">
            <a:avLst/>
          </a:prstGeom>
        </p:spPr>
      </p:pic>
      <p:pic>
        <p:nvPicPr>
          <p:cNvPr id="14" name="Picture 13">
            <a:extLst>
              <a:ext uri="{FF2B5EF4-FFF2-40B4-BE49-F238E27FC236}">
                <a16:creationId xmlns:a16="http://schemas.microsoft.com/office/drawing/2014/main" id="{E5B4D86C-F0A7-1B41-8053-2D02D893A740}"/>
              </a:ext>
            </a:extLst>
          </p:cNvPr>
          <p:cNvPicPr>
            <a:picLocks noChangeAspect="1"/>
          </p:cNvPicPr>
          <p:nvPr/>
        </p:nvPicPr>
        <p:blipFill>
          <a:blip r:embed="rId7"/>
          <a:stretch>
            <a:fillRect/>
          </a:stretch>
        </p:blipFill>
        <p:spPr>
          <a:xfrm>
            <a:off x="2463742" y="2052609"/>
            <a:ext cx="1168516" cy="258077"/>
          </a:xfrm>
          <a:prstGeom prst="rect">
            <a:avLst/>
          </a:prstGeom>
        </p:spPr>
      </p:pic>
      <p:pic>
        <p:nvPicPr>
          <p:cNvPr id="19" name="Picture 18">
            <a:extLst>
              <a:ext uri="{FF2B5EF4-FFF2-40B4-BE49-F238E27FC236}">
                <a16:creationId xmlns:a16="http://schemas.microsoft.com/office/drawing/2014/main" id="{8739D4E1-94C0-074C-A45C-223C3268F17A}"/>
              </a:ext>
            </a:extLst>
          </p:cNvPr>
          <p:cNvPicPr>
            <a:picLocks noChangeAspect="1"/>
          </p:cNvPicPr>
          <p:nvPr/>
        </p:nvPicPr>
        <p:blipFill rotWithShape="1">
          <a:blip r:embed="rId7"/>
          <a:srcRect l="80791" t="17567" r="5366" b="11280"/>
          <a:stretch/>
        </p:blipFill>
        <p:spPr>
          <a:xfrm>
            <a:off x="8756829" y="2090273"/>
            <a:ext cx="161753" cy="183628"/>
          </a:xfrm>
          <a:prstGeom prst="rect">
            <a:avLst/>
          </a:prstGeom>
        </p:spPr>
      </p:pic>
      <p:pic>
        <p:nvPicPr>
          <p:cNvPr id="23" name="Picture 22">
            <a:extLst>
              <a:ext uri="{FF2B5EF4-FFF2-40B4-BE49-F238E27FC236}">
                <a16:creationId xmlns:a16="http://schemas.microsoft.com/office/drawing/2014/main" id="{AF2073DA-AFA3-7240-BA30-529F97B072B8}"/>
              </a:ext>
            </a:extLst>
          </p:cNvPr>
          <p:cNvPicPr>
            <a:picLocks noChangeAspect="1"/>
          </p:cNvPicPr>
          <p:nvPr/>
        </p:nvPicPr>
        <p:blipFill rotWithShape="1">
          <a:blip r:embed="rId7"/>
          <a:srcRect l="53973" t="-11216" r="-459" b="-9366"/>
          <a:stretch/>
        </p:blipFill>
        <p:spPr>
          <a:xfrm>
            <a:off x="4529016" y="1999488"/>
            <a:ext cx="543169" cy="311198"/>
          </a:xfrm>
          <a:prstGeom prst="rect">
            <a:avLst/>
          </a:prstGeom>
        </p:spPr>
      </p:pic>
    </p:spTree>
    <p:extLst>
      <p:ext uri="{BB962C8B-B14F-4D97-AF65-F5344CB8AC3E}">
        <p14:creationId xmlns:p14="http://schemas.microsoft.com/office/powerpoint/2010/main" val="45555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1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dissolve">
                                      <p:cBhvr>
                                        <p:cTn id="12" dur="500"/>
                                        <p:tgtEl>
                                          <p:spTgt spid="20">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dissolve">
                                      <p:cBhvr>
                                        <p:cTn id="35" dur="500"/>
                                        <p:tgtEl>
                                          <p:spTgt spid="20">
                                            <p:txEl>
                                              <p:pRg st="2" end="2"/>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par>
                                <p:cTn id="39" presetID="9"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tgtEl>
                                          <p:spTgt spid="10"/>
                                        </p:tgtEl>
                                      </p:cBhvr>
                                    </p:animEffect>
                                  </p:childTnLst>
                                </p:cTn>
                              </p:par>
                              <p:par>
                                <p:cTn id="42" presetID="9"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7ED885-8F66-8042-AB18-BE8C2BF04A0F}"/>
              </a:ext>
            </a:extLst>
          </p:cNvPr>
          <p:cNvPicPr>
            <a:picLocks noChangeAspect="1"/>
          </p:cNvPicPr>
          <p:nvPr/>
        </p:nvPicPr>
        <p:blipFill>
          <a:blip r:embed="rId3"/>
          <a:srcRect/>
          <a:stretch/>
        </p:blipFill>
        <p:spPr>
          <a:xfrm>
            <a:off x="1030848" y="1874332"/>
            <a:ext cx="7064421" cy="1745327"/>
          </a:xfrm>
          <a:prstGeom prst="rect">
            <a:avLst/>
          </a:prstGeom>
        </p:spPr>
      </p:pic>
      <p:pic>
        <p:nvPicPr>
          <p:cNvPr id="3" name="Picture 2">
            <a:extLst>
              <a:ext uri="{FF2B5EF4-FFF2-40B4-BE49-F238E27FC236}">
                <a16:creationId xmlns:a16="http://schemas.microsoft.com/office/drawing/2014/main" id="{DBF0D566-435B-A54D-8123-7EB4AB4F7625}"/>
              </a:ext>
            </a:extLst>
          </p:cNvPr>
          <p:cNvPicPr>
            <a:picLocks noChangeAspect="1"/>
          </p:cNvPicPr>
          <p:nvPr/>
        </p:nvPicPr>
        <p:blipFill>
          <a:blip r:embed="rId4"/>
          <a:srcRect/>
          <a:stretch/>
        </p:blipFill>
        <p:spPr>
          <a:xfrm>
            <a:off x="557784" y="4202823"/>
            <a:ext cx="10029990" cy="1375542"/>
          </a:xfrm>
          <a:prstGeom prst="rect">
            <a:avLst/>
          </a:prstGeom>
        </p:spPr>
      </p:pic>
      <p:sp>
        <p:nvSpPr>
          <p:cNvPr id="9" name="Content Placeholder 2">
            <a:extLst>
              <a:ext uri="{FF2B5EF4-FFF2-40B4-BE49-F238E27FC236}">
                <a16:creationId xmlns:a16="http://schemas.microsoft.com/office/drawing/2014/main" id="{D9F165C0-8387-5948-A5FD-CB32BCCB789B}"/>
              </a:ext>
            </a:extLst>
          </p:cNvPr>
          <p:cNvSpPr txBox="1">
            <a:spLocks/>
          </p:cNvSpPr>
          <p:nvPr/>
        </p:nvSpPr>
        <p:spPr>
          <a:xfrm>
            <a:off x="557784" y="1241435"/>
            <a:ext cx="4511927" cy="47978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Integration of kernels</a:t>
            </a:r>
          </a:p>
        </p:txBody>
      </p:sp>
      <p:sp>
        <p:nvSpPr>
          <p:cNvPr id="10" name="Rectangle 9">
            <a:extLst>
              <a:ext uri="{FF2B5EF4-FFF2-40B4-BE49-F238E27FC236}">
                <a16:creationId xmlns:a16="http://schemas.microsoft.com/office/drawing/2014/main" id="{AC728A8B-E59F-7C4D-96AD-2F402E7D4C06}"/>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Kernel representation learning on graphs (2/2)</a:t>
            </a:r>
          </a:p>
        </p:txBody>
      </p:sp>
      <p:sp>
        <p:nvSpPr>
          <p:cNvPr id="11" name="Rectangle 10">
            <a:extLst>
              <a:ext uri="{FF2B5EF4-FFF2-40B4-BE49-F238E27FC236}">
                <a16:creationId xmlns:a16="http://schemas.microsoft.com/office/drawing/2014/main" id="{11C7C1AA-3A5B-7443-8EAA-669B30322EE9}"/>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BDAB405-DE72-234F-BD97-A01FC3E60239}"/>
              </a:ext>
            </a:extLst>
          </p:cNvPr>
          <p:cNvSpPr>
            <a:spLocks noGrp="1"/>
          </p:cNvSpPr>
          <p:nvPr>
            <p:ph type="sldNum" sz="quarter" idx="12"/>
          </p:nvPr>
        </p:nvSpPr>
        <p:spPr/>
        <p:txBody>
          <a:bodyPr/>
          <a:lstStyle/>
          <a:p>
            <a:fld id="{B2DC25EE-239B-4C5F-AAD1-255A7D5F1EE2}" type="slidenum">
              <a:rPr lang="en-US" smtClean="0"/>
              <a:t>47</a:t>
            </a:fld>
            <a:endParaRPr lang="en-US"/>
          </a:p>
        </p:txBody>
      </p: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F6F800DE-76B7-684A-8691-9B3BDFA24162}"/>
                  </a:ext>
                </a:extLst>
              </p:cNvPr>
              <p:cNvSpPr/>
              <p:nvPr/>
            </p:nvSpPr>
            <p:spPr>
              <a:xfrm>
                <a:off x="9236598" y="1291168"/>
                <a:ext cx="2467067" cy="1136312"/>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60"/>
                  </a:lnSpc>
                </a:pPr>
                <a14:m>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Φ</m:t>
                    </m:r>
                    <m:r>
                      <a:rPr lang="en-US" i="1">
                        <a:solidFill>
                          <a:schemeClr val="tx1"/>
                        </a:solidFill>
                        <a:latin typeface="Cambria Math" panose="02040503050406030204" pitchFamily="18" charset="0"/>
                        <a:ea typeface="Cambria Math" panose="02040503050406030204" pitchFamily="18" charset="0"/>
                      </a:rPr>
                      <m:t> </m:t>
                    </m:r>
                  </m:oMath>
                </a14:m>
                <a:r>
                  <a:rPr lang="en-US" dirty="0">
                    <a:solidFill>
                      <a:schemeClr val="tx1"/>
                    </a:solidFill>
                    <a:latin typeface="Palatino" pitchFamily="2" charset="77"/>
                    <a:ea typeface="Palatino" pitchFamily="2" charset="77"/>
                  </a:rPr>
                  <a:t>:  Feature map</a:t>
                </a:r>
              </a:p>
              <a:p>
                <a:pPr>
                  <a:lnSpc>
                    <a:spcPts val="2560"/>
                  </a:lnSpc>
                </a:pPr>
                <a:r>
                  <a:rPr lang="en-US" dirty="0">
                    <a:solidFill>
                      <a:schemeClr val="tx1"/>
                    </a:solidFill>
                    <a:latin typeface="Palatino" pitchFamily="2" charset="77"/>
                    <a:ea typeface="Palatino" pitchFamily="2" charset="77"/>
                  </a:rPr>
                  <a:t>    : Kernel function</a:t>
                </a:r>
              </a:p>
            </p:txBody>
          </p:sp>
        </mc:Choice>
        <mc:Fallback xmlns="">
          <p:sp>
            <p:nvSpPr>
              <p:cNvPr id="8" name="Rounded Rectangle 7">
                <a:extLst>
                  <a:ext uri="{FF2B5EF4-FFF2-40B4-BE49-F238E27FC236}">
                    <a16:creationId xmlns:a16="http://schemas.microsoft.com/office/drawing/2014/main" id="{F6F800DE-76B7-684A-8691-9B3BDFA24162}"/>
                  </a:ext>
                </a:extLst>
              </p:cNvPr>
              <p:cNvSpPr>
                <a:spLocks noRot="1" noChangeAspect="1" noMove="1" noResize="1" noEditPoints="1" noAdjustHandles="1" noChangeArrowheads="1" noChangeShapeType="1" noTextEdit="1"/>
              </p:cNvSpPr>
              <p:nvPr/>
            </p:nvSpPr>
            <p:spPr>
              <a:xfrm>
                <a:off x="9236598" y="1291168"/>
                <a:ext cx="2467067" cy="1136312"/>
              </a:xfrm>
              <a:prstGeom prst="roundRect">
                <a:avLst/>
              </a:prstGeom>
              <a:blipFill>
                <a:blip r:embed="rId5"/>
                <a:stretch>
                  <a:fillRect/>
                </a:stretch>
              </a:blipFill>
              <a:ln>
                <a:solidFill>
                  <a:schemeClr val="tx1">
                    <a:alpha val="35000"/>
                  </a:schemeClr>
                </a:solidFill>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8A2CB15-EB55-A048-9770-18488F9929A5}"/>
              </a:ext>
            </a:extLst>
          </p:cNvPr>
          <p:cNvPicPr>
            <a:picLocks noChangeAspect="1"/>
          </p:cNvPicPr>
          <p:nvPr/>
        </p:nvPicPr>
        <p:blipFill rotWithShape="1">
          <a:blip r:embed="rId6"/>
          <a:srcRect l="54374" t="60867" r="43239" b="27180"/>
          <a:stretch/>
        </p:blipFill>
        <p:spPr>
          <a:xfrm>
            <a:off x="9382130" y="1911952"/>
            <a:ext cx="185468" cy="241541"/>
          </a:xfrm>
          <a:prstGeom prst="rect">
            <a:avLst/>
          </a:prstGeom>
        </p:spPr>
      </p:pic>
      <p:sp>
        <p:nvSpPr>
          <p:cNvPr id="13" name="Rectangle 12">
            <a:extLst>
              <a:ext uri="{FF2B5EF4-FFF2-40B4-BE49-F238E27FC236}">
                <a16:creationId xmlns:a16="http://schemas.microsoft.com/office/drawing/2014/main" id="{C90A2ED6-375C-6E4D-9111-D22F8B7D4029}"/>
              </a:ext>
            </a:extLst>
          </p:cNvPr>
          <p:cNvSpPr/>
          <p:nvPr/>
        </p:nvSpPr>
        <p:spPr>
          <a:xfrm>
            <a:off x="5051515" y="2029351"/>
            <a:ext cx="180127" cy="293233"/>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14" name="Straight Arrow Connector 13">
            <a:extLst>
              <a:ext uri="{FF2B5EF4-FFF2-40B4-BE49-F238E27FC236}">
                <a16:creationId xmlns:a16="http://schemas.microsoft.com/office/drawing/2014/main" id="{CEB0C049-E39F-C94D-BE73-E17E74D8CFF3}"/>
              </a:ext>
            </a:extLst>
          </p:cNvPr>
          <p:cNvCxnSpPr>
            <a:cxnSpLocks/>
            <a:stCxn id="13" idx="0"/>
            <a:endCxn id="15" idx="2"/>
          </p:cNvCxnSpPr>
          <p:nvPr/>
        </p:nvCxnSpPr>
        <p:spPr>
          <a:xfrm flipV="1">
            <a:off x="5141579" y="1649377"/>
            <a:ext cx="431200" cy="37997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37F69CF-AA34-AF40-9ED7-20E7C10F498A}"/>
              </a:ext>
            </a:extLst>
          </p:cNvPr>
          <p:cNvSpPr txBox="1"/>
          <p:nvPr/>
        </p:nvSpPr>
        <p:spPr>
          <a:xfrm>
            <a:off x="4704219" y="1310823"/>
            <a:ext cx="1737120" cy="338554"/>
          </a:xfrm>
          <a:prstGeom prst="rect">
            <a:avLst/>
          </a:prstGeom>
          <a:noFill/>
        </p:spPr>
        <p:txBody>
          <a:bodyPr wrap="square" rtlCol="0">
            <a:spAutoFit/>
          </a:bodyPr>
          <a:lstStyle/>
          <a:p>
            <a:pPr algn="ctr"/>
            <a:r>
              <a:rPr lang="en-US" sz="1600" dirty="0">
                <a:solidFill>
                  <a:schemeClr val="accent1"/>
                </a:solidFill>
                <a:latin typeface="Palatino" pitchFamily="2" charset="77"/>
                <a:ea typeface="Palatino" pitchFamily="2" charset="77"/>
              </a:rPr>
              <a:t>Feature maps</a:t>
            </a:r>
          </a:p>
        </p:txBody>
      </p:sp>
      <p:sp>
        <p:nvSpPr>
          <p:cNvPr id="20" name="Rectangle 19">
            <a:extLst>
              <a:ext uri="{FF2B5EF4-FFF2-40B4-BE49-F238E27FC236}">
                <a16:creationId xmlns:a16="http://schemas.microsoft.com/office/drawing/2014/main" id="{CD800D97-8186-0240-B60B-233732F93193}"/>
              </a:ext>
            </a:extLst>
          </p:cNvPr>
          <p:cNvSpPr/>
          <p:nvPr/>
        </p:nvSpPr>
        <p:spPr>
          <a:xfrm>
            <a:off x="5883680" y="2029351"/>
            <a:ext cx="180127" cy="293233"/>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21" name="Straight Arrow Connector 20">
            <a:extLst>
              <a:ext uri="{FF2B5EF4-FFF2-40B4-BE49-F238E27FC236}">
                <a16:creationId xmlns:a16="http://schemas.microsoft.com/office/drawing/2014/main" id="{3E3E6E23-97B0-E247-8ED0-95DB1FF4A93F}"/>
              </a:ext>
            </a:extLst>
          </p:cNvPr>
          <p:cNvCxnSpPr>
            <a:cxnSpLocks/>
            <a:stCxn id="20" idx="0"/>
            <a:endCxn id="15" idx="2"/>
          </p:cNvCxnSpPr>
          <p:nvPr/>
        </p:nvCxnSpPr>
        <p:spPr>
          <a:xfrm flipH="1" flipV="1">
            <a:off x="5572779" y="1649377"/>
            <a:ext cx="400965" cy="37997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32FDD64-AE08-FE4E-8FF8-997F140EFAD3}"/>
              </a:ext>
            </a:extLst>
          </p:cNvPr>
          <p:cNvSpPr/>
          <p:nvPr/>
        </p:nvSpPr>
        <p:spPr>
          <a:xfrm>
            <a:off x="4955101" y="2981422"/>
            <a:ext cx="180127" cy="293233"/>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sp>
        <p:nvSpPr>
          <p:cNvPr id="30" name="TextBox 29">
            <a:extLst>
              <a:ext uri="{FF2B5EF4-FFF2-40B4-BE49-F238E27FC236}">
                <a16:creationId xmlns:a16="http://schemas.microsoft.com/office/drawing/2014/main" id="{F1F0692E-043A-F04B-BF6E-23F4E594F96B}"/>
              </a:ext>
            </a:extLst>
          </p:cNvPr>
          <p:cNvSpPr txBox="1"/>
          <p:nvPr/>
        </p:nvSpPr>
        <p:spPr>
          <a:xfrm>
            <a:off x="4181578" y="3610524"/>
            <a:ext cx="1737120" cy="338554"/>
          </a:xfrm>
          <a:prstGeom prst="rect">
            <a:avLst/>
          </a:prstGeom>
          <a:noFill/>
        </p:spPr>
        <p:txBody>
          <a:bodyPr wrap="square" rtlCol="0">
            <a:spAutoFit/>
          </a:bodyPr>
          <a:lstStyle/>
          <a:p>
            <a:pPr algn="ctr"/>
            <a:r>
              <a:rPr lang="en-US" sz="1600" dirty="0">
                <a:solidFill>
                  <a:schemeClr val="accent1"/>
                </a:solidFill>
                <a:latin typeface="Palatino" pitchFamily="2" charset="77"/>
                <a:ea typeface="Palatino" pitchFamily="2" charset="77"/>
              </a:rPr>
              <a:t>Kernel function</a:t>
            </a:r>
          </a:p>
        </p:txBody>
      </p:sp>
      <p:cxnSp>
        <p:nvCxnSpPr>
          <p:cNvPr id="31" name="Straight Arrow Connector 30">
            <a:extLst>
              <a:ext uri="{FF2B5EF4-FFF2-40B4-BE49-F238E27FC236}">
                <a16:creationId xmlns:a16="http://schemas.microsoft.com/office/drawing/2014/main" id="{A67C45BB-2948-1549-B38E-AC6C6F4A2E63}"/>
              </a:ext>
            </a:extLst>
          </p:cNvPr>
          <p:cNvCxnSpPr>
            <a:cxnSpLocks/>
            <a:stCxn id="29" idx="2"/>
            <a:endCxn id="30" idx="0"/>
          </p:cNvCxnSpPr>
          <p:nvPr/>
        </p:nvCxnSpPr>
        <p:spPr>
          <a:xfrm>
            <a:off x="5045165" y="3274655"/>
            <a:ext cx="4973" cy="33586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4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3" grpId="0" animBg="1"/>
      <p:bldP spid="15" grpId="0"/>
      <p:bldP spid="20" grpId="0" animBg="1"/>
      <p:bldP spid="29" grpId="0" animBg="1"/>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2F9EF7-8556-6C4A-B47E-59C561E450C3}"/>
              </a:ext>
            </a:extLst>
          </p:cNvPr>
          <p:cNvPicPr>
            <a:picLocks noChangeAspect="1"/>
          </p:cNvPicPr>
          <p:nvPr/>
        </p:nvPicPr>
        <p:blipFill rotWithShape="1">
          <a:blip r:embed="rId3"/>
          <a:srcRect r="2447"/>
          <a:stretch/>
        </p:blipFill>
        <p:spPr>
          <a:xfrm>
            <a:off x="1981434" y="4697061"/>
            <a:ext cx="8470505" cy="1028951"/>
          </a:xfrm>
          <a:prstGeom prst="rect">
            <a:avLst/>
          </a:prstGeom>
        </p:spPr>
      </p:pic>
      <p:pic>
        <p:nvPicPr>
          <p:cNvPr id="8" name="Picture 7">
            <a:extLst>
              <a:ext uri="{FF2B5EF4-FFF2-40B4-BE49-F238E27FC236}">
                <a16:creationId xmlns:a16="http://schemas.microsoft.com/office/drawing/2014/main" id="{509906C8-E1BC-1D44-B89B-9B96585B1469}"/>
              </a:ext>
            </a:extLst>
          </p:cNvPr>
          <p:cNvPicPr>
            <a:picLocks noChangeAspect="1"/>
          </p:cNvPicPr>
          <p:nvPr/>
        </p:nvPicPr>
        <p:blipFill rotWithShape="1">
          <a:blip r:embed="rId4"/>
          <a:srcRect l="-1" r="394"/>
          <a:stretch/>
        </p:blipFill>
        <p:spPr>
          <a:xfrm>
            <a:off x="1981434" y="1881100"/>
            <a:ext cx="7349943" cy="1818267"/>
          </a:xfrm>
          <a:prstGeom prst="rect">
            <a:avLst/>
          </a:prstGeom>
        </p:spPr>
      </p:pic>
      <p:sp>
        <p:nvSpPr>
          <p:cNvPr id="9" name="Content Placeholder 2">
            <a:extLst>
              <a:ext uri="{FF2B5EF4-FFF2-40B4-BE49-F238E27FC236}">
                <a16:creationId xmlns:a16="http://schemas.microsoft.com/office/drawing/2014/main" id="{35F0B9F1-1812-3A42-B366-AA1603EA5324}"/>
              </a:ext>
            </a:extLst>
          </p:cNvPr>
          <p:cNvSpPr txBox="1">
            <a:spLocks/>
          </p:cNvSpPr>
          <p:nvPr/>
        </p:nvSpPr>
        <p:spPr>
          <a:xfrm>
            <a:off x="838229" y="1240453"/>
            <a:ext cx="10491748" cy="49507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We apply negative sampling strategy</a:t>
            </a:r>
          </a:p>
        </p:txBody>
      </p:sp>
      <p:sp>
        <p:nvSpPr>
          <p:cNvPr id="10" name="Content Placeholder 2">
            <a:extLst>
              <a:ext uri="{FF2B5EF4-FFF2-40B4-BE49-F238E27FC236}">
                <a16:creationId xmlns:a16="http://schemas.microsoft.com/office/drawing/2014/main" id="{C01EDCBD-65DA-A542-B455-7F4C91B1970B}"/>
              </a:ext>
            </a:extLst>
          </p:cNvPr>
          <p:cNvSpPr txBox="1">
            <a:spLocks/>
          </p:cNvSpPr>
          <p:nvPr/>
        </p:nvSpPr>
        <p:spPr>
          <a:xfrm>
            <a:off x="850126" y="4156905"/>
            <a:ext cx="3548254" cy="49507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The objective function is</a:t>
            </a:r>
          </a:p>
        </p:txBody>
      </p:sp>
      <p:sp>
        <p:nvSpPr>
          <p:cNvPr id="11" name="Rectangle 10">
            <a:extLst>
              <a:ext uri="{FF2B5EF4-FFF2-40B4-BE49-F238E27FC236}">
                <a16:creationId xmlns:a16="http://schemas.microsoft.com/office/drawing/2014/main" id="{71F6D4BD-FE81-454C-9AF7-DEF512E4250B}"/>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KernelNE</a:t>
            </a:r>
            <a:r>
              <a:rPr lang="en-US" sz="2400" dirty="0">
                <a:solidFill>
                  <a:schemeClr val="bg2"/>
                </a:solidFill>
                <a:latin typeface="Palatino" pitchFamily="2" charset="77"/>
                <a:ea typeface="Palatino" pitchFamily="2" charset="77"/>
                <a:cs typeface="Calibri" panose="020F0502020204030204" pitchFamily="34" charset="0"/>
              </a:rPr>
              <a:t>: Kernel node embeddings</a:t>
            </a:r>
          </a:p>
        </p:txBody>
      </p:sp>
      <p:sp>
        <p:nvSpPr>
          <p:cNvPr id="12" name="Rectangle 11">
            <a:extLst>
              <a:ext uri="{FF2B5EF4-FFF2-40B4-BE49-F238E27FC236}">
                <a16:creationId xmlns:a16="http://schemas.microsoft.com/office/drawing/2014/main" id="{F40E73AF-91D2-9448-977D-ED8AE2BED6B0}"/>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237DB36-518F-D94F-AF02-A8537218A550}"/>
              </a:ext>
            </a:extLst>
          </p:cNvPr>
          <p:cNvSpPr>
            <a:spLocks noGrp="1"/>
          </p:cNvSpPr>
          <p:nvPr>
            <p:ph type="sldNum" sz="quarter" idx="12"/>
          </p:nvPr>
        </p:nvSpPr>
        <p:spPr/>
        <p:txBody>
          <a:bodyPr/>
          <a:lstStyle/>
          <a:p>
            <a:fld id="{B2DC25EE-239B-4C5F-AAD1-255A7D5F1EE2}" type="slidenum">
              <a:rPr lang="en-US" smtClean="0"/>
              <a:t>48</a:t>
            </a:fld>
            <a:endParaRPr lang="en-US"/>
          </a:p>
        </p:txBody>
      </p:sp>
      <p:sp>
        <p:nvSpPr>
          <p:cNvPr id="13" name="Rectangle 12">
            <a:extLst>
              <a:ext uri="{FF2B5EF4-FFF2-40B4-BE49-F238E27FC236}">
                <a16:creationId xmlns:a16="http://schemas.microsoft.com/office/drawing/2014/main" id="{6071955C-3C01-8E42-AA8C-1B7CEEC012E5}"/>
              </a:ext>
            </a:extLst>
          </p:cNvPr>
          <p:cNvSpPr/>
          <p:nvPr/>
        </p:nvSpPr>
        <p:spPr>
          <a:xfrm>
            <a:off x="7271567" y="4718325"/>
            <a:ext cx="212725" cy="221314"/>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14" name="Straight Arrow Connector 13">
            <a:extLst>
              <a:ext uri="{FF2B5EF4-FFF2-40B4-BE49-F238E27FC236}">
                <a16:creationId xmlns:a16="http://schemas.microsoft.com/office/drawing/2014/main" id="{9D44F4A6-9392-C54E-B0AB-AA4FC63D4E58}"/>
              </a:ext>
            </a:extLst>
          </p:cNvPr>
          <p:cNvCxnSpPr>
            <a:cxnSpLocks/>
            <a:stCxn id="15" idx="2"/>
            <a:endCxn id="13" idx="0"/>
          </p:cNvCxnSpPr>
          <p:nvPr/>
        </p:nvCxnSpPr>
        <p:spPr>
          <a:xfrm>
            <a:off x="7236127" y="4341571"/>
            <a:ext cx="141803" cy="37675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375032E-5292-7B43-8411-4BAF4DC5D0CF}"/>
              </a:ext>
            </a:extLst>
          </p:cNvPr>
          <p:cNvSpPr txBox="1"/>
          <p:nvPr/>
        </p:nvSpPr>
        <p:spPr>
          <a:xfrm>
            <a:off x="5602257" y="3972239"/>
            <a:ext cx="3267740"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rPr>
              <a:t>Number of negative samples</a:t>
            </a:r>
          </a:p>
        </p:txBody>
      </p:sp>
      <p:cxnSp>
        <p:nvCxnSpPr>
          <p:cNvPr id="16" name="Straight Arrow Connector 15">
            <a:extLst>
              <a:ext uri="{FF2B5EF4-FFF2-40B4-BE49-F238E27FC236}">
                <a16:creationId xmlns:a16="http://schemas.microsoft.com/office/drawing/2014/main" id="{D1BB8FF6-7E10-F14A-9DCD-2B7E4FCCD9B1}"/>
              </a:ext>
            </a:extLst>
          </p:cNvPr>
          <p:cNvCxnSpPr>
            <a:cxnSpLocks/>
            <a:stCxn id="15" idx="0"/>
            <a:endCxn id="17" idx="2"/>
          </p:cNvCxnSpPr>
          <p:nvPr/>
        </p:nvCxnSpPr>
        <p:spPr>
          <a:xfrm flipH="1" flipV="1">
            <a:off x="6949073" y="3272446"/>
            <a:ext cx="287054" cy="69979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D44A17F-70C1-5E4D-A7EE-CBC18CC0C20B}"/>
              </a:ext>
            </a:extLst>
          </p:cNvPr>
          <p:cNvSpPr/>
          <p:nvPr/>
        </p:nvSpPr>
        <p:spPr>
          <a:xfrm>
            <a:off x="6842710" y="3005745"/>
            <a:ext cx="212725" cy="266701"/>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sp>
        <p:nvSpPr>
          <p:cNvPr id="29" name="Content Placeholder 2">
            <a:extLst>
              <a:ext uri="{FF2B5EF4-FFF2-40B4-BE49-F238E27FC236}">
                <a16:creationId xmlns:a16="http://schemas.microsoft.com/office/drawing/2014/main" id="{F3ACC33A-3783-8D44-8D33-26B5EF54678A}"/>
              </a:ext>
            </a:extLst>
          </p:cNvPr>
          <p:cNvSpPr txBox="1">
            <a:spLocks/>
          </p:cNvSpPr>
          <p:nvPr/>
        </p:nvSpPr>
        <p:spPr>
          <a:xfrm>
            <a:off x="850126" y="5878119"/>
            <a:ext cx="4411686" cy="49507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Single kernel version: </a:t>
            </a:r>
            <a:r>
              <a:rPr lang="en-US" sz="2000" cap="small" dirty="0" err="1">
                <a:latin typeface="Palatino" pitchFamily="2" charset="77"/>
                <a:ea typeface="Palatino" pitchFamily="2" charset="77"/>
              </a:rPr>
              <a:t>KernelNE</a:t>
            </a:r>
            <a:endParaRPr lang="en-US" sz="2000" cap="small" dirty="0">
              <a:latin typeface="Palatino" pitchFamily="2" charset="77"/>
              <a:ea typeface="Palatino" pitchFamily="2" charset="77"/>
            </a:endParaRPr>
          </a:p>
        </p:txBody>
      </p:sp>
    </p:spTree>
    <p:extLst>
      <p:ext uri="{BB962C8B-B14F-4D97-AF65-F5344CB8AC3E}">
        <p14:creationId xmlns:p14="http://schemas.microsoft.com/office/powerpoint/2010/main" val="34326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9" presetClass="entr"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par>
                                <p:cTn id="38" presetID="1"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9"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9"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3" grpId="1" animBg="1"/>
      <p:bldP spid="15" grpId="0"/>
      <p:bldP spid="15" grpId="1"/>
      <p:bldP spid="17" grpId="0" animBg="1"/>
      <p:bldP spid="17" grpId="1" animBg="1"/>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23348F-3322-274A-BB0E-D51C0B902735}"/>
              </a:ext>
            </a:extLst>
          </p:cNvPr>
          <p:cNvPicPr>
            <a:picLocks noChangeAspect="1"/>
          </p:cNvPicPr>
          <p:nvPr/>
        </p:nvPicPr>
        <p:blipFill>
          <a:blip r:embed="rId3"/>
          <a:srcRect/>
          <a:stretch/>
        </p:blipFill>
        <p:spPr>
          <a:xfrm>
            <a:off x="3954992" y="1912736"/>
            <a:ext cx="5024575" cy="987234"/>
          </a:xfrm>
          <a:prstGeom prst="rect">
            <a:avLst/>
          </a:prstGeom>
        </p:spPr>
      </p:pic>
      <p:sp>
        <p:nvSpPr>
          <p:cNvPr id="13" name="Content Placeholder 2">
            <a:extLst>
              <a:ext uri="{FF2B5EF4-FFF2-40B4-BE49-F238E27FC236}">
                <a16:creationId xmlns:a16="http://schemas.microsoft.com/office/drawing/2014/main" id="{4793803F-0176-E448-8C73-71AC2AA8365D}"/>
              </a:ext>
            </a:extLst>
          </p:cNvPr>
          <p:cNvSpPr txBox="1">
            <a:spLocks/>
          </p:cNvSpPr>
          <p:nvPr/>
        </p:nvSpPr>
        <p:spPr>
          <a:xfrm>
            <a:off x="838229" y="1432957"/>
            <a:ext cx="4696297" cy="49507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Integration of multiple kernels</a:t>
            </a:r>
          </a:p>
        </p:txBody>
      </p:sp>
      <p:sp>
        <p:nvSpPr>
          <p:cNvPr id="14" name="Rectangle 13">
            <a:extLst>
              <a:ext uri="{FF2B5EF4-FFF2-40B4-BE49-F238E27FC236}">
                <a16:creationId xmlns:a16="http://schemas.microsoft.com/office/drawing/2014/main" id="{15C4CD1D-8C73-A04F-B532-4D2F843440D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MKernelNE</a:t>
            </a:r>
            <a:r>
              <a:rPr lang="en-US" sz="2400" cap="small"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cs typeface="Calibri" panose="020F0502020204030204" pitchFamily="34" charset="0"/>
              </a:rPr>
              <a:t>Multiple kernel node embeddings</a:t>
            </a:r>
          </a:p>
        </p:txBody>
      </p:sp>
      <p:sp>
        <p:nvSpPr>
          <p:cNvPr id="15" name="Rectangle 14">
            <a:extLst>
              <a:ext uri="{FF2B5EF4-FFF2-40B4-BE49-F238E27FC236}">
                <a16:creationId xmlns:a16="http://schemas.microsoft.com/office/drawing/2014/main" id="{28F32039-932C-804C-99FC-8F743258783E}"/>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CE2EA8D-D080-EF47-A22F-956534D5901D}"/>
              </a:ext>
            </a:extLst>
          </p:cNvPr>
          <p:cNvSpPr>
            <a:spLocks noGrp="1"/>
          </p:cNvSpPr>
          <p:nvPr>
            <p:ph type="sldNum" sz="quarter" idx="12"/>
          </p:nvPr>
        </p:nvSpPr>
        <p:spPr/>
        <p:txBody>
          <a:bodyPr/>
          <a:lstStyle/>
          <a:p>
            <a:fld id="{B2DC25EE-239B-4C5F-AAD1-255A7D5F1EE2}" type="slidenum">
              <a:rPr lang="en-US" smtClean="0"/>
              <a:t>49</a:t>
            </a:fld>
            <a:endParaRPr lang="en-US"/>
          </a:p>
        </p:txBody>
      </p:sp>
      <p:sp>
        <p:nvSpPr>
          <p:cNvPr id="8" name="Content Placeholder 2">
            <a:extLst>
              <a:ext uri="{FF2B5EF4-FFF2-40B4-BE49-F238E27FC236}">
                <a16:creationId xmlns:a16="http://schemas.microsoft.com/office/drawing/2014/main" id="{5C26E73B-AAD4-9D4A-B6B6-EE498C0E5106}"/>
              </a:ext>
            </a:extLst>
          </p:cNvPr>
          <p:cNvSpPr txBox="1">
            <a:spLocks/>
          </p:cNvSpPr>
          <p:nvPr/>
        </p:nvSpPr>
        <p:spPr>
          <a:xfrm>
            <a:off x="838228" y="2979824"/>
            <a:ext cx="8963498" cy="49507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The objective function for multiple kernel representation learning is</a:t>
            </a:r>
          </a:p>
        </p:txBody>
      </p:sp>
      <p:sp>
        <p:nvSpPr>
          <p:cNvPr id="9" name="Rectangle 8">
            <a:extLst>
              <a:ext uri="{FF2B5EF4-FFF2-40B4-BE49-F238E27FC236}">
                <a16:creationId xmlns:a16="http://schemas.microsoft.com/office/drawing/2014/main" id="{DEDC4FE4-AC9E-174C-88D6-65ABA0961A34}"/>
              </a:ext>
            </a:extLst>
          </p:cNvPr>
          <p:cNvSpPr/>
          <p:nvPr/>
        </p:nvSpPr>
        <p:spPr>
          <a:xfrm>
            <a:off x="5346700" y="3873499"/>
            <a:ext cx="212725" cy="266701"/>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10" name="Straight Arrow Connector 9">
            <a:extLst>
              <a:ext uri="{FF2B5EF4-FFF2-40B4-BE49-F238E27FC236}">
                <a16:creationId xmlns:a16="http://schemas.microsoft.com/office/drawing/2014/main" id="{EA1EA2D4-81DD-7B47-8223-19F147DE254D}"/>
              </a:ext>
            </a:extLst>
          </p:cNvPr>
          <p:cNvCxnSpPr>
            <a:cxnSpLocks/>
            <a:stCxn id="9" idx="2"/>
            <a:endCxn id="16" idx="0"/>
          </p:cNvCxnSpPr>
          <p:nvPr/>
        </p:nvCxnSpPr>
        <p:spPr>
          <a:xfrm>
            <a:off x="5453063" y="4140200"/>
            <a:ext cx="4845" cy="77918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38CF789-B299-464D-8F87-76FC2721CDE1}"/>
              </a:ext>
            </a:extLst>
          </p:cNvPr>
          <p:cNvSpPr txBox="1"/>
          <p:nvPr/>
        </p:nvSpPr>
        <p:spPr>
          <a:xfrm>
            <a:off x="4218064" y="4919385"/>
            <a:ext cx="2479687"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rPr>
              <a:t>Coefficients of kernels</a:t>
            </a:r>
          </a:p>
        </p:txBody>
      </p:sp>
      <p:sp>
        <p:nvSpPr>
          <p:cNvPr id="21" name="Rectangle 20">
            <a:extLst>
              <a:ext uri="{FF2B5EF4-FFF2-40B4-BE49-F238E27FC236}">
                <a16:creationId xmlns:a16="http://schemas.microsoft.com/office/drawing/2014/main" id="{A2671E54-335D-C549-8B74-66ABB7BC3229}"/>
              </a:ext>
            </a:extLst>
          </p:cNvPr>
          <p:cNvSpPr/>
          <p:nvPr/>
        </p:nvSpPr>
        <p:spPr>
          <a:xfrm>
            <a:off x="10523649" y="4603750"/>
            <a:ext cx="216828" cy="64633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22" name="Straight Arrow Connector 21">
            <a:extLst>
              <a:ext uri="{FF2B5EF4-FFF2-40B4-BE49-F238E27FC236}">
                <a16:creationId xmlns:a16="http://schemas.microsoft.com/office/drawing/2014/main" id="{8C5DB5B5-CA92-B746-96FE-9604F1650158}"/>
              </a:ext>
            </a:extLst>
          </p:cNvPr>
          <p:cNvCxnSpPr>
            <a:cxnSpLocks/>
            <a:endCxn id="23" idx="0"/>
          </p:cNvCxnSpPr>
          <p:nvPr/>
        </p:nvCxnSpPr>
        <p:spPr>
          <a:xfrm flipH="1">
            <a:off x="9711916" y="5101690"/>
            <a:ext cx="811733" cy="36609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6DA31E0-20AA-6A45-8879-DF6BD3ECBFA8}"/>
              </a:ext>
            </a:extLst>
          </p:cNvPr>
          <p:cNvSpPr txBox="1"/>
          <p:nvPr/>
        </p:nvSpPr>
        <p:spPr>
          <a:xfrm>
            <a:off x="8094960" y="5467788"/>
            <a:ext cx="3233911" cy="646331"/>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rPr>
              <a:t>Trade-off parameter for the regularization term</a:t>
            </a:r>
          </a:p>
        </p:txBody>
      </p:sp>
      <p:sp>
        <p:nvSpPr>
          <p:cNvPr id="27" name="Rectangle 26">
            <a:extLst>
              <a:ext uri="{FF2B5EF4-FFF2-40B4-BE49-F238E27FC236}">
                <a16:creationId xmlns:a16="http://schemas.microsoft.com/office/drawing/2014/main" id="{2D2B3805-3B1B-664F-A5EC-55F4654D309E}"/>
              </a:ext>
            </a:extLst>
          </p:cNvPr>
          <p:cNvSpPr/>
          <p:nvPr/>
        </p:nvSpPr>
        <p:spPr>
          <a:xfrm>
            <a:off x="8765069" y="3607420"/>
            <a:ext cx="212725" cy="221314"/>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28" name="Straight Arrow Connector 27">
            <a:extLst>
              <a:ext uri="{FF2B5EF4-FFF2-40B4-BE49-F238E27FC236}">
                <a16:creationId xmlns:a16="http://schemas.microsoft.com/office/drawing/2014/main" id="{8BDF9CCC-B070-F441-8DD9-B3AD1D7B725A}"/>
              </a:ext>
            </a:extLst>
          </p:cNvPr>
          <p:cNvCxnSpPr>
            <a:cxnSpLocks/>
            <a:stCxn id="29" idx="2"/>
            <a:endCxn id="27" idx="0"/>
          </p:cNvCxnSpPr>
          <p:nvPr/>
        </p:nvCxnSpPr>
        <p:spPr>
          <a:xfrm flipH="1">
            <a:off x="8871432" y="2899970"/>
            <a:ext cx="700913" cy="7074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7F1E18-4B5B-8D4D-B9D3-73F411EE753D}"/>
              </a:ext>
            </a:extLst>
          </p:cNvPr>
          <p:cNvSpPr txBox="1"/>
          <p:nvPr/>
        </p:nvSpPr>
        <p:spPr>
          <a:xfrm>
            <a:off x="8448678" y="2530638"/>
            <a:ext cx="2247333"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rPr>
              <a:t>Number of kernels</a:t>
            </a:r>
          </a:p>
        </p:txBody>
      </p:sp>
      <p:cxnSp>
        <p:nvCxnSpPr>
          <p:cNvPr id="35" name="Straight Arrow Connector 34">
            <a:extLst>
              <a:ext uri="{FF2B5EF4-FFF2-40B4-BE49-F238E27FC236}">
                <a16:creationId xmlns:a16="http://schemas.microsoft.com/office/drawing/2014/main" id="{A1FC0E0B-7771-424F-A4B7-5E1234650C1A}"/>
              </a:ext>
            </a:extLst>
          </p:cNvPr>
          <p:cNvCxnSpPr>
            <a:cxnSpLocks/>
            <a:stCxn id="29" idx="0"/>
            <a:endCxn id="38" idx="3"/>
          </p:cNvCxnSpPr>
          <p:nvPr/>
        </p:nvCxnSpPr>
        <p:spPr>
          <a:xfrm flipH="1" flipV="1">
            <a:off x="8734489" y="2160325"/>
            <a:ext cx="837856" cy="37031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78E2CBAD-87F0-AC49-8B9C-DA678784CD16}"/>
              </a:ext>
            </a:extLst>
          </p:cNvPr>
          <p:cNvSpPr/>
          <p:nvPr/>
        </p:nvSpPr>
        <p:spPr>
          <a:xfrm>
            <a:off x="8521764" y="2026974"/>
            <a:ext cx="212725" cy="266701"/>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sp>
        <p:nvSpPr>
          <p:cNvPr id="45" name="Content Placeholder 2">
            <a:extLst>
              <a:ext uri="{FF2B5EF4-FFF2-40B4-BE49-F238E27FC236}">
                <a16:creationId xmlns:a16="http://schemas.microsoft.com/office/drawing/2014/main" id="{0C1B5EC3-1BA2-FA42-9AE4-C287330ECFE7}"/>
              </a:ext>
            </a:extLst>
          </p:cNvPr>
          <p:cNvSpPr txBox="1">
            <a:spLocks/>
          </p:cNvSpPr>
          <p:nvPr/>
        </p:nvSpPr>
        <p:spPr>
          <a:xfrm>
            <a:off x="863128" y="5726026"/>
            <a:ext cx="4696297" cy="46560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Palatino" pitchFamily="2" charset="77"/>
                <a:ea typeface="Palatino" pitchFamily="2" charset="77"/>
              </a:rPr>
              <a:t>Multiple kernel version: </a:t>
            </a:r>
            <a:r>
              <a:rPr lang="en-US" sz="2000" cap="small" dirty="0" err="1">
                <a:latin typeface="Palatino" pitchFamily="2" charset="77"/>
                <a:ea typeface="Palatino" pitchFamily="2" charset="77"/>
              </a:rPr>
              <a:t>MKernelNE</a:t>
            </a:r>
            <a:endParaRPr lang="en-US" sz="2000" dirty="0">
              <a:latin typeface="Palatino" pitchFamily="2" charset="77"/>
              <a:ea typeface="Palatino" pitchFamily="2" charset="77"/>
            </a:endParaRPr>
          </a:p>
        </p:txBody>
      </p:sp>
      <p:pic>
        <p:nvPicPr>
          <p:cNvPr id="51" name="Picture 50">
            <a:extLst>
              <a:ext uri="{FF2B5EF4-FFF2-40B4-BE49-F238E27FC236}">
                <a16:creationId xmlns:a16="http://schemas.microsoft.com/office/drawing/2014/main" id="{ED568F3D-A427-D046-B367-222EE72EB6E1}"/>
              </a:ext>
            </a:extLst>
          </p:cNvPr>
          <p:cNvPicPr>
            <a:picLocks noChangeAspect="1"/>
          </p:cNvPicPr>
          <p:nvPr/>
        </p:nvPicPr>
        <p:blipFill>
          <a:blip r:embed="rId4"/>
          <a:stretch>
            <a:fillRect/>
          </a:stretch>
        </p:blipFill>
        <p:spPr>
          <a:xfrm>
            <a:off x="1300889" y="3668486"/>
            <a:ext cx="10076033" cy="1471279"/>
          </a:xfrm>
          <a:prstGeom prst="rect">
            <a:avLst/>
          </a:prstGeom>
        </p:spPr>
      </p:pic>
    </p:spTree>
    <p:extLst>
      <p:ext uri="{BB962C8B-B14F-4D97-AF65-F5344CB8AC3E}">
        <p14:creationId xmlns:p14="http://schemas.microsoft.com/office/powerpoint/2010/main" val="19720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dissolv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9" presetClass="entr"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grpId="1"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par>
                                <p:cTn id="37" presetID="9"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1"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ssolve">
                                      <p:cBhvr>
                                        <p:cTn id="42" dur="500"/>
                                        <p:tgtEl>
                                          <p:spTgt spid="23"/>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9" presetClass="entr" presetSubtype="0" fill="hold" grpId="1"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dissolve">
                                      <p:cBhvr>
                                        <p:cTn id="51" dur="500"/>
                                        <p:tgtEl>
                                          <p:spTgt spid="29"/>
                                        </p:tgtEl>
                                      </p:cBhvr>
                                    </p:animEffect>
                                  </p:childTnLst>
                                </p:cTn>
                              </p:par>
                              <p:par>
                                <p:cTn id="52" presetID="9"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dissolve">
                                      <p:cBhvr>
                                        <p:cTn id="54" dur="500"/>
                                        <p:tgtEl>
                                          <p:spTgt spid="28"/>
                                        </p:tgtEl>
                                      </p:cBhvr>
                                    </p:animEffect>
                                  </p:childTnLst>
                                </p:cTn>
                              </p:par>
                              <p:par>
                                <p:cTn id="55" presetID="9" presetClass="entr"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ssolve">
                                      <p:cBhvr>
                                        <p:cTn id="57" dur="500"/>
                                        <p:tgtEl>
                                          <p:spTgt spid="27"/>
                                        </p:tgtEl>
                                      </p:cBhvr>
                                    </p:animEffect>
                                  </p:childTnLst>
                                </p:cTn>
                              </p:par>
                              <p:par>
                                <p:cTn id="58" presetID="1"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9"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dissolve">
                                      <p:cBhvr>
                                        <p:cTn id="62" dur="500"/>
                                        <p:tgtEl>
                                          <p:spTgt spid="35"/>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9" presetClass="entr" presetSubtype="0" fill="hold" grpId="1"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dissolv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dissolve">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6" grpId="0"/>
      <p:bldP spid="16" grpId="1"/>
      <p:bldP spid="21" grpId="0" animBg="1"/>
      <p:bldP spid="21" grpId="1" animBg="1"/>
      <p:bldP spid="23" grpId="0"/>
      <p:bldP spid="23" grpId="1"/>
      <p:bldP spid="27" grpId="0" animBg="1"/>
      <p:bldP spid="27" grpId="1" animBg="1"/>
      <p:bldP spid="29" grpId="0"/>
      <p:bldP spid="29" grpId="1"/>
      <p:bldP spid="38" grpId="0" animBg="1"/>
      <p:bldP spid="38" grpId="1"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66350B-47C2-C046-9484-2ABC9E6B481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11" name="Slide Number Placeholder 10">
            <a:extLst>
              <a:ext uri="{FF2B5EF4-FFF2-40B4-BE49-F238E27FC236}">
                <a16:creationId xmlns:a16="http://schemas.microsoft.com/office/drawing/2014/main" id="{38FC0F92-D1C9-5346-96B0-361A335426C4}"/>
              </a:ext>
            </a:extLst>
          </p:cNvPr>
          <p:cNvSpPr>
            <a:spLocks noGrp="1"/>
          </p:cNvSpPr>
          <p:nvPr>
            <p:ph type="sldNum" sz="quarter" idx="12"/>
          </p:nvPr>
        </p:nvSpPr>
        <p:spPr/>
        <p:txBody>
          <a:bodyPr/>
          <a:lstStyle/>
          <a:p>
            <a:fld id="{B2DC25EE-239B-4C5F-AAD1-255A7D5F1EE2}" type="slidenum">
              <a:rPr lang="en-US" smtClean="0"/>
              <a:t>5</a:t>
            </a:fld>
            <a:endParaRPr lang="en-US"/>
          </a:p>
        </p:txBody>
      </p:sp>
      <p:sp>
        <p:nvSpPr>
          <p:cNvPr id="7" name="Rectangle 6">
            <a:extLst>
              <a:ext uri="{FF2B5EF4-FFF2-40B4-BE49-F238E27FC236}">
                <a16:creationId xmlns:a16="http://schemas.microsoft.com/office/drawing/2014/main" id="{73506C72-2D28-EC46-BCB9-7E0FD7F5CF06}"/>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Traditional machine learning techniques on graphs</a:t>
            </a:r>
          </a:p>
        </p:txBody>
      </p:sp>
      <p:sp>
        <p:nvSpPr>
          <p:cNvPr id="13" name="TextBox 12">
            <a:extLst>
              <a:ext uri="{FF2B5EF4-FFF2-40B4-BE49-F238E27FC236}">
                <a16:creationId xmlns:a16="http://schemas.microsoft.com/office/drawing/2014/main" id="{B9B5B2FE-7F8B-3E4B-A5AB-9F2D93BAA87D}"/>
              </a:ext>
            </a:extLst>
          </p:cNvPr>
          <p:cNvSpPr txBox="1"/>
          <p:nvPr/>
        </p:nvSpPr>
        <p:spPr>
          <a:xfrm>
            <a:off x="5614988" y="3550584"/>
            <a:ext cx="5738812" cy="2498761"/>
          </a:xfrm>
          <a:prstGeom prst="rect">
            <a:avLst/>
          </a:prstGeom>
          <a:noFill/>
        </p:spPr>
        <p:txBody>
          <a:bodyPr wrap="square" rtlCol="0">
            <a:spAutoFit/>
          </a:bodyPr>
          <a:lstStyle/>
          <a:p>
            <a:pPr marL="342900" indent="-342900">
              <a:lnSpc>
                <a:spcPts val="2700"/>
              </a:lnSpc>
              <a:buFont typeface="Arial" panose="020B0604020202020204" pitchFamily="34" charset="0"/>
              <a:buChar char="•"/>
            </a:pPr>
            <a:r>
              <a:rPr lang="en-US" sz="2200" b="1" dirty="0">
                <a:latin typeface="Palatino" pitchFamily="2" charset="77"/>
                <a:ea typeface="Palatino" pitchFamily="2" charset="77"/>
              </a:rPr>
              <a:t>Traditional techniques require hand-crafted features</a:t>
            </a:r>
          </a:p>
          <a:p>
            <a:pPr marL="742950" lvl="1" indent="-285750">
              <a:lnSpc>
                <a:spcPts val="2700"/>
              </a:lnSpc>
              <a:buFont typeface="Arial" panose="020B0604020202020204" pitchFamily="34" charset="0"/>
              <a:buChar char="•"/>
            </a:pPr>
            <a:r>
              <a:rPr lang="en-US" dirty="0">
                <a:latin typeface="Palatino" pitchFamily="2" charset="77"/>
                <a:ea typeface="Palatino" pitchFamily="2" charset="77"/>
              </a:rPr>
              <a:t>Careful design of feature vectors concerning the task of interest </a:t>
            </a:r>
          </a:p>
          <a:p>
            <a:pPr marL="742950" lvl="1" indent="-285750">
              <a:lnSpc>
                <a:spcPts val="2700"/>
              </a:lnSpc>
              <a:buFont typeface="Arial" panose="020B0604020202020204" pitchFamily="34" charset="0"/>
              <a:buChar char="•"/>
            </a:pPr>
            <a:r>
              <a:rPr lang="en-US" dirty="0">
                <a:latin typeface="Palatino" pitchFamily="2" charset="77"/>
                <a:ea typeface="Palatino" pitchFamily="2" charset="77"/>
              </a:rPr>
              <a:t>Features are limited to the specific downstream tasks and networks</a:t>
            </a:r>
          </a:p>
          <a:p>
            <a:pPr marL="742950" lvl="1" indent="-285750">
              <a:lnSpc>
                <a:spcPts val="2700"/>
              </a:lnSpc>
              <a:buFont typeface="Arial" panose="020B0604020202020204" pitchFamily="34" charset="0"/>
              <a:buChar char="•"/>
            </a:pPr>
            <a:r>
              <a:rPr lang="en-US" dirty="0">
                <a:latin typeface="Palatino" pitchFamily="2" charset="77"/>
                <a:ea typeface="Palatino" pitchFamily="2" charset="77"/>
              </a:rPr>
              <a:t>Requires extensive computational cost</a:t>
            </a:r>
          </a:p>
        </p:txBody>
      </p:sp>
      <p:sp>
        <p:nvSpPr>
          <p:cNvPr id="14" name="TextBox 13">
            <a:extLst>
              <a:ext uri="{FF2B5EF4-FFF2-40B4-BE49-F238E27FC236}">
                <a16:creationId xmlns:a16="http://schemas.microsoft.com/office/drawing/2014/main" id="{25E51C7D-AF0B-594C-8385-C62BC1C8EA27}"/>
              </a:ext>
            </a:extLst>
          </p:cNvPr>
          <p:cNvSpPr txBox="1"/>
          <p:nvPr/>
        </p:nvSpPr>
        <p:spPr>
          <a:xfrm>
            <a:off x="1030665" y="1135307"/>
            <a:ext cx="3604771" cy="2086469"/>
          </a:xfrm>
          <a:prstGeom prst="rect">
            <a:avLst/>
          </a:prstGeom>
          <a:noFill/>
        </p:spPr>
        <p:txBody>
          <a:bodyPr wrap="square" rtlCol="0">
            <a:spAutoFit/>
          </a:bodyPr>
          <a:lstStyle/>
          <a:p>
            <a:pPr marL="342900" indent="-342900">
              <a:lnSpc>
                <a:spcPts val="2600"/>
              </a:lnSpc>
              <a:buFont typeface="Arial" panose="020B0604020202020204" pitchFamily="34" charset="0"/>
              <a:buChar char="•"/>
            </a:pPr>
            <a:r>
              <a:rPr lang="en-US" sz="2200" b="1" dirty="0">
                <a:latin typeface="Palatino" pitchFamily="2" charset="77"/>
                <a:ea typeface="Palatino" pitchFamily="2" charset="77"/>
              </a:rPr>
              <a:t>Network analysis tasks</a:t>
            </a:r>
          </a:p>
          <a:p>
            <a:pPr marL="800100" lvl="1" indent="-342900">
              <a:lnSpc>
                <a:spcPts val="2600"/>
              </a:lnSpc>
              <a:buFont typeface="Arial" panose="020B0604020202020204" pitchFamily="34" charset="0"/>
              <a:buChar char="•"/>
            </a:pPr>
            <a:r>
              <a:rPr lang="en-US" dirty="0">
                <a:latin typeface="Palatino" pitchFamily="2" charset="77"/>
                <a:ea typeface="Palatino" pitchFamily="2" charset="77"/>
              </a:rPr>
              <a:t>Node classification</a:t>
            </a:r>
          </a:p>
          <a:p>
            <a:pPr marL="800100" lvl="1" indent="-342900">
              <a:lnSpc>
                <a:spcPts val="2600"/>
              </a:lnSpc>
              <a:buFont typeface="Arial" panose="020B0604020202020204" pitchFamily="34" charset="0"/>
              <a:buChar char="•"/>
            </a:pPr>
            <a:r>
              <a:rPr lang="en-US" dirty="0">
                <a:latin typeface="Palatino" pitchFamily="2" charset="77"/>
                <a:ea typeface="Palatino" pitchFamily="2" charset="77"/>
              </a:rPr>
              <a:t>Link prediction</a:t>
            </a:r>
          </a:p>
          <a:p>
            <a:pPr marL="800100" lvl="1" indent="-342900">
              <a:lnSpc>
                <a:spcPts val="2600"/>
              </a:lnSpc>
              <a:buFont typeface="Arial" panose="020B0604020202020204" pitchFamily="34" charset="0"/>
              <a:buChar char="•"/>
            </a:pPr>
            <a:r>
              <a:rPr lang="en-US" dirty="0">
                <a:latin typeface="Palatino" pitchFamily="2" charset="77"/>
                <a:ea typeface="Palatino" pitchFamily="2" charset="77"/>
              </a:rPr>
              <a:t>Clustering</a:t>
            </a:r>
          </a:p>
          <a:p>
            <a:pPr lvl="1">
              <a:lnSpc>
                <a:spcPts val="2600"/>
              </a:lnSpc>
            </a:pPr>
            <a:endParaRPr lang="en-US" sz="2000" dirty="0">
              <a:latin typeface="Palatino" pitchFamily="2" charset="77"/>
              <a:ea typeface="Palatino" pitchFamily="2" charset="77"/>
            </a:endParaRPr>
          </a:p>
          <a:p>
            <a:pPr marL="742950" lvl="1" indent="-285750">
              <a:lnSpc>
                <a:spcPts val="2600"/>
              </a:lnSpc>
              <a:buFont typeface="Arial" panose="020B0604020202020204" pitchFamily="34" charset="0"/>
              <a:buChar char="•"/>
            </a:pPr>
            <a:endParaRPr lang="en-US" sz="2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E3DB3C66-5E33-3C45-B707-813D51875687}"/>
              </a:ext>
            </a:extLst>
          </p:cNvPr>
          <p:cNvPicPr>
            <a:picLocks noChangeAspect="1"/>
          </p:cNvPicPr>
          <p:nvPr/>
        </p:nvPicPr>
        <p:blipFill>
          <a:blip r:embed="rId3"/>
          <a:srcRect/>
          <a:stretch/>
        </p:blipFill>
        <p:spPr>
          <a:xfrm>
            <a:off x="1531634" y="4526408"/>
            <a:ext cx="3032029" cy="1737102"/>
          </a:xfrm>
          <a:prstGeom prst="rect">
            <a:avLst/>
          </a:prstGeom>
        </p:spPr>
      </p:pic>
      <p:pic>
        <p:nvPicPr>
          <p:cNvPr id="6" name="Picture 5">
            <a:extLst>
              <a:ext uri="{FF2B5EF4-FFF2-40B4-BE49-F238E27FC236}">
                <a16:creationId xmlns:a16="http://schemas.microsoft.com/office/drawing/2014/main" id="{65E5E649-9E90-A548-A60A-87388CD155A4}"/>
              </a:ext>
            </a:extLst>
          </p:cNvPr>
          <p:cNvPicPr>
            <a:picLocks noChangeAspect="1"/>
          </p:cNvPicPr>
          <p:nvPr/>
        </p:nvPicPr>
        <p:blipFill>
          <a:blip r:embed="rId4"/>
          <a:stretch>
            <a:fillRect/>
          </a:stretch>
        </p:blipFill>
        <p:spPr>
          <a:xfrm>
            <a:off x="5766932" y="1078107"/>
            <a:ext cx="5194301" cy="1587502"/>
          </a:xfrm>
          <a:prstGeom prst="rect">
            <a:avLst/>
          </a:prstGeom>
        </p:spPr>
      </p:pic>
      <p:pic>
        <p:nvPicPr>
          <p:cNvPr id="15" name="Picture 14">
            <a:extLst>
              <a:ext uri="{FF2B5EF4-FFF2-40B4-BE49-F238E27FC236}">
                <a16:creationId xmlns:a16="http://schemas.microsoft.com/office/drawing/2014/main" id="{1FCD5BB7-EF8A-344D-99FC-919B33815479}"/>
              </a:ext>
            </a:extLst>
          </p:cNvPr>
          <p:cNvPicPr>
            <a:picLocks noChangeAspect="1"/>
          </p:cNvPicPr>
          <p:nvPr/>
        </p:nvPicPr>
        <p:blipFill>
          <a:blip r:embed="rId5"/>
          <a:srcRect/>
          <a:stretch/>
        </p:blipFill>
        <p:spPr>
          <a:xfrm>
            <a:off x="529071" y="2602914"/>
            <a:ext cx="4722092" cy="1443180"/>
          </a:xfrm>
          <a:prstGeom prst="rect">
            <a:avLst/>
          </a:prstGeom>
        </p:spPr>
      </p:pic>
    </p:spTree>
    <p:extLst>
      <p:ext uri="{BB962C8B-B14F-4D97-AF65-F5344CB8AC3E}">
        <p14:creationId xmlns:p14="http://schemas.microsoft.com/office/powerpoint/2010/main" val="25839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dissolve">
                                      <p:cBhvr>
                                        <p:cTn id="7" dur="500"/>
                                        <p:tgtEl>
                                          <p:spTgt spid="1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dissolve">
                                      <p:cBhvr>
                                        <p:cTn id="15" dur="500"/>
                                        <p:tgtEl>
                                          <p:spTgt spid="14">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dissolve">
                                      <p:cBhvr>
                                        <p:cTn id="23" dur="500"/>
                                        <p:tgtEl>
                                          <p:spTgt spid="1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F95A4B7-EFCB-A440-9319-DBC8E98BD7BE}"/>
              </a:ext>
            </a:extLst>
          </p:cNvPr>
          <p:cNvSpPr/>
          <p:nvPr/>
        </p:nvSpPr>
        <p:spPr>
          <a:xfrm>
            <a:off x="421370" y="5165511"/>
            <a:ext cx="6274455" cy="1125644"/>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60"/>
              </a:lnSpc>
            </a:pPr>
            <a:endParaRPr lang="en-US" dirty="0">
              <a:solidFill>
                <a:schemeClr val="tx2"/>
              </a:solidFill>
              <a:latin typeface="Palatino" pitchFamily="2" charset="77"/>
              <a:ea typeface="Palatino" pitchFamily="2" charset="77"/>
            </a:endParaRPr>
          </a:p>
        </p:txBody>
      </p:sp>
      <p:pic>
        <p:nvPicPr>
          <p:cNvPr id="6" name="Picture 5">
            <a:extLst>
              <a:ext uri="{FF2B5EF4-FFF2-40B4-BE49-F238E27FC236}">
                <a16:creationId xmlns:a16="http://schemas.microsoft.com/office/drawing/2014/main" id="{2D26FBF9-3FA8-254E-A925-B7D885983879}"/>
              </a:ext>
            </a:extLst>
          </p:cNvPr>
          <p:cNvPicPr>
            <a:picLocks noChangeAspect="1"/>
          </p:cNvPicPr>
          <p:nvPr/>
        </p:nvPicPr>
        <p:blipFill rotWithShape="1">
          <a:blip r:embed="rId3"/>
          <a:srcRect r="3543"/>
          <a:stretch/>
        </p:blipFill>
        <p:spPr>
          <a:xfrm>
            <a:off x="694305" y="5217293"/>
            <a:ext cx="5788874" cy="1125644"/>
          </a:xfrm>
          <a:prstGeom prst="rect">
            <a:avLst/>
          </a:prstGeom>
        </p:spPr>
      </p:pic>
      <p:pic>
        <p:nvPicPr>
          <p:cNvPr id="8" name="Content Placeholder 9">
            <a:extLst>
              <a:ext uri="{FF2B5EF4-FFF2-40B4-BE49-F238E27FC236}">
                <a16:creationId xmlns:a16="http://schemas.microsoft.com/office/drawing/2014/main" id="{9DC1BFA1-C192-604A-BD47-EE1A6F93EDDC}"/>
              </a:ext>
            </a:extLst>
          </p:cNvPr>
          <p:cNvPicPr>
            <a:picLocks noChangeAspect="1"/>
          </p:cNvPicPr>
          <p:nvPr/>
        </p:nvPicPr>
        <p:blipFill>
          <a:blip r:embed="rId4"/>
          <a:srcRect/>
          <a:stretch/>
        </p:blipFill>
        <p:spPr>
          <a:xfrm>
            <a:off x="1261052" y="1226100"/>
            <a:ext cx="9341114" cy="3502917"/>
          </a:xfrm>
          <a:prstGeom prst="rect">
            <a:avLst/>
          </a:prstGeom>
        </p:spPr>
      </p:pic>
      <p:sp>
        <p:nvSpPr>
          <p:cNvPr id="10" name="Rectangle 9">
            <a:extLst>
              <a:ext uri="{FF2B5EF4-FFF2-40B4-BE49-F238E27FC236}">
                <a16:creationId xmlns:a16="http://schemas.microsoft.com/office/drawing/2014/main" id="{9DA8B1F7-313C-E548-A781-D6D8E69C50CF}"/>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a:t>
            </a:r>
            <a:r>
              <a:rPr lang="en-US" sz="2400" dirty="0">
                <a:solidFill>
                  <a:schemeClr val="bg2"/>
                </a:solidFill>
                <a:latin typeface="Palatino" pitchFamily="2" charset="77"/>
                <a:ea typeface="Palatino" pitchFamily="2" charset="77"/>
              </a:rPr>
              <a:t>Visualization of node embeddings of </a:t>
            </a:r>
            <a:r>
              <a:rPr lang="en-US" sz="2400" i="1" dirty="0">
                <a:solidFill>
                  <a:schemeClr val="bg2"/>
                </a:solidFill>
                <a:latin typeface="Palatino" pitchFamily="2" charset="77"/>
                <a:ea typeface="Palatino" pitchFamily="2" charset="77"/>
              </a:rPr>
              <a:t>Dolphins</a:t>
            </a:r>
            <a:r>
              <a:rPr lang="en-US" sz="2400" dirty="0">
                <a:solidFill>
                  <a:schemeClr val="bg2"/>
                </a:solidFill>
                <a:latin typeface="Palatino" pitchFamily="2" charset="77"/>
                <a:ea typeface="Palatino" pitchFamily="2" charset="77"/>
              </a:rPr>
              <a:t> in the 2D space</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11" name="Rectangle 10">
            <a:extLst>
              <a:ext uri="{FF2B5EF4-FFF2-40B4-BE49-F238E27FC236}">
                <a16:creationId xmlns:a16="http://schemas.microsoft.com/office/drawing/2014/main" id="{77CD3D2D-641F-F94C-A822-062D7E266433}"/>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45DA8D2B-A0C6-8C4A-BAB4-283912A56F07}"/>
              </a:ext>
            </a:extLst>
          </p:cNvPr>
          <p:cNvSpPr>
            <a:spLocks noGrp="1"/>
          </p:cNvSpPr>
          <p:nvPr>
            <p:ph type="sldNum" sz="quarter" idx="12"/>
          </p:nvPr>
        </p:nvSpPr>
        <p:spPr/>
        <p:txBody>
          <a:bodyPr/>
          <a:lstStyle/>
          <a:p>
            <a:fld id="{B2DC25EE-239B-4C5F-AAD1-255A7D5F1EE2}" type="slidenum">
              <a:rPr lang="en-US" smtClean="0"/>
              <a:t>50</a:t>
            </a:fld>
            <a:endParaRPr lang="en-US"/>
          </a:p>
        </p:txBody>
      </p:sp>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B2335E4C-3A1E-954A-A2DC-D6E91F2FFB28}"/>
                  </a:ext>
                </a:extLst>
              </p:cNvPr>
              <p:cNvSpPr/>
              <p:nvPr/>
            </p:nvSpPr>
            <p:spPr>
              <a:xfrm>
                <a:off x="7875983" y="5125854"/>
                <a:ext cx="3352311" cy="1125644"/>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60"/>
                  </a:lnSpc>
                </a:pPr>
                <a:r>
                  <a:rPr lang="en-US" sz="1400" cap="small" dirty="0">
                    <a:solidFill>
                      <a:schemeClr val="tx2"/>
                    </a:solidFill>
                    <a:latin typeface="Palatino" pitchFamily="2" charset="77"/>
                    <a:ea typeface="Palatino" pitchFamily="2" charset="77"/>
                  </a:rPr>
                  <a:t>KernelNE: </a:t>
                </a:r>
                <a14:m>
                  <m:oMath xmlns:m="http://schemas.openxmlformats.org/officeDocument/2006/math">
                    <m:r>
                      <a:rPr lang="en-US" sz="1400" i="1" cap="small" smtClean="0">
                        <a:solidFill>
                          <a:schemeClr val="tx2"/>
                        </a:solidFill>
                        <a:latin typeface="Cambria Math" panose="02040503050406030204" pitchFamily="18" charset="0"/>
                        <a:ea typeface="Cambria Math" panose="02040503050406030204" pitchFamily="18" charset="0"/>
                      </a:rPr>
                      <m:t>𝜎</m:t>
                    </m:r>
                    <m:r>
                      <a:rPr lang="en-US" sz="1400" b="0" i="1" cap="small" smtClean="0">
                        <a:solidFill>
                          <a:schemeClr val="tx2"/>
                        </a:solidFill>
                        <a:latin typeface="Cambria Math" panose="02040503050406030204" pitchFamily="18" charset="0"/>
                        <a:ea typeface="Cambria Math" panose="02040503050406030204" pitchFamily="18" charset="0"/>
                      </a:rPr>
                      <m:t>=2.0</m:t>
                    </m:r>
                  </m:oMath>
                </a14:m>
                <a:endParaRPr lang="en-US" sz="1400" cap="small" dirty="0">
                  <a:solidFill>
                    <a:schemeClr val="tx2"/>
                  </a:solidFill>
                  <a:latin typeface="Palatino" pitchFamily="2" charset="77"/>
                  <a:ea typeface="Palatino" pitchFamily="2" charset="77"/>
                </a:endParaRPr>
              </a:p>
              <a:p>
                <a:pPr>
                  <a:lnSpc>
                    <a:spcPts val="2560"/>
                  </a:lnSpc>
                </a:pPr>
                <a:r>
                  <a:rPr lang="en-US" sz="1400" cap="small" dirty="0" err="1">
                    <a:solidFill>
                      <a:schemeClr val="tx2"/>
                    </a:solidFill>
                    <a:latin typeface="Palatino" pitchFamily="2" charset="77"/>
                    <a:ea typeface="Palatino" pitchFamily="2" charset="77"/>
                  </a:rPr>
                  <a:t>MKernelNE</a:t>
                </a:r>
                <a:r>
                  <a:rPr lang="en-US" sz="1400" cap="small" dirty="0">
                    <a:solidFill>
                      <a:schemeClr val="tx2"/>
                    </a:solidFill>
                    <a:latin typeface="Palatino" pitchFamily="2" charset="77"/>
                    <a:ea typeface="Palatino" pitchFamily="2" charset="77"/>
                  </a:rPr>
                  <a:t>-Gauss: </a:t>
                </a:r>
                <a14:m>
                  <m:oMath xmlns:m="http://schemas.openxmlformats.org/officeDocument/2006/math">
                    <m:r>
                      <a:rPr lang="en-US" sz="1400" i="1" cap="small">
                        <a:solidFill>
                          <a:schemeClr val="tx2"/>
                        </a:solidFill>
                        <a:latin typeface="Cambria Math" panose="02040503050406030204" pitchFamily="18" charset="0"/>
                        <a:ea typeface="Cambria Math" panose="02040503050406030204" pitchFamily="18" charset="0"/>
                      </a:rPr>
                      <m:t>𝜎</m:t>
                    </m:r>
                    <m:r>
                      <a:rPr lang="en-US" sz="1400" i="1" cap="small">
                        <a:solidFill>
                          <a:schemeClr val="tx2"/>
                        </a:solidFill>
                        <a:latin typeface="Cambria Math" panose="02040503050406030204" pitchFamily="18" charset="0"/>
                        <a:ea typeface="Cambria Math" panose="02040503050406030204" pitchFamily="18" charset="0"/>
                      </a:rPr>
                      <m:t>=[1.0, 2.0 ,3.0]</m:t>
                    </m:r>
                  </m:oMath>
                </a14:m>
                <a:endParaRPr lang="en-US" sz="1400" cap="small" dirty="0">
                  <a:solidFill>
                    <a:schemeClr val="tx2"/>
                  </a:solidFill>
                  <a:latin typeface="Palatino" pitchFamily="2" charset="77"/>
                  <a:ea typeface="Palatino" pitchFamily="2" charset="77"/>
                </a:endParaRPr>
              </a:p>
              <a:p>
                <a:pPr>
                  <a:lnSpc>
                    <a:spcPts val="2560"/>
                  </a:lnSpc>
                </a:pPr>
                <a:r>
                  <a:rPr lang="en-US" sz="1400" cap="small" dirty="0" err="1">
                    <a:solidFill>
                      <a:schemeClr val="tx2"/>
                    </a:solidFill>
                    <a:latin typeface="Palatino" pitchFamily="2" charset="77"/>
                    <a:ea typeface="Palatino" pitchFamily="2" charset="77"/>
                  </a:rPr>
                  <a:t>MKernelNE</a:t>
                </a:r>
                <a:r>
                  <a:rPr lang="en-US" sz="1400" cap="small" dirty="0">
                    <a:solidFill>
                      <a:schemeClr val="tx2"/>
                    </a:solidFill>
                    <a:latin typeface="Palatino" pitchFamily="2" charset="77"/>
                    <a:ea typeface="Palatino" pitchFamily="2" charset="77"/>
                  </a:rPr>
                  <a:t>-Sch:  </a:t>
                </a:r>
                <a14:m>
                  <m:oMath xmlns:m="http://schemas.openxmlformats.org/officeDocument/2006/math">
                    <m:r>
                      <a:rPr lang="en-US" sz="1400" i="1" cap="small">
                        <a:solidFill>
                          <a:schemeClr val="tx2"/>
                        </a:solidFill>
                        <a:latin typeface="Cambria Math" panose="02040503050406030204" pitchFamily="18" charset="0"/>
                        <a:ea typeface="Cambria Math" panose="02040503050406030204" pitchFamily="18" charset="0"/>
                      </a:rPr>
                      <m:t>𝜎</m:t>
                    </m:r>
                    <m:r>
                      <a:rPr lang="en-US" sz="1400" i="1" cap="small">
                        <a:solidFill>
                          <a:schemeClr val="tx2"/>
                        </a:solidFill>
                        <a:latin typeface="Cambria Math" panose="02040503050406030204" pitchFamily="18" charset="0"/>
                        <a:ea typeface="Cambria Math" panose="02040503050406030204" pitchFamily="18" charset="0"/>
                      </a:rPr>
                      <m:t>=[1.0, 1.5 ,2.0]</m:t>
                    </m:r>
                  </m:oMath>
                </a14:m>
                <a:endParaRPr lang="en-US" sz="1400" cap="small" dirty="0">
                  <a:solidFill>
                    <a:schemeClr val="tx2"/>
                  </a:solidFill>
                  <a:latin typeface="Palatino" pitchFamily="2" charset="77"/>
                  <a:ea typeface="Palatino" pitchFamily="2" charset="77"/>
                </a:endParaRPr>
              </a:p>
            </p:txBody>
          </p:sp>
        </mc:Choice>
        <mc:Fallback xmlns="">
          <p:sp>
            <p:nvSpPr>
              <p:cNvPr id="9" name="Rounded Rectangle 8">
                <a:extLst>
                  <a:ext uri="{FF2B5EF4-FFF2-40B4-BE49-F238E27FC236}">
                    <a16:creationId xmlns:a16="http://schemas.microsoft.com/office/drawing/2014/main" id="{B2335E4C-3A1E-954A-A2DC-D6E91F2FFB28}"/>
                  </a:ext>
                </a:extLst>
              </p:cNvPr>
              <p:cNvSpPr>
                <a:spLocks noRot="1" noChangeAspect="1" noMove="1" noResize="1" noEditPoints="1" noAdjustHandles="1" noChangeArrowheads="1" noChangeShapeType="1" noTextEdit="1"/>
              </p:cNvSpPr>
              <p:nvPr/>
            </p:nvSpPr>
            <p:spPr>
              <a:xfrm>
                <a:off x="7875983" y="5125854"/>
                <a:ext cx="3352311" cy="1125644"/>
              </a:xfrm>
              <a:prstGeom prst="roundRect">
                <a:avLst/>
              </a:prstGeom>
              <a:blipFill>
                <a:blip r:embed="rId5"/>
                <a:stretch>
                  <a:fillRect b="-2222"/>
                </a:stretch>
              </a:blipFill>
              <a:ln>
                <a:solidFill>
                  <a:schemeClr val="tx1">
                    <a:alpha val="3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37221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Classification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D46BDA9B-9CA2-2540-B9BB-9091D7A938EE}"/>
              </a:ext>
            </a:extLst>
          </p:cNvPr>
          <p:cNvSpPr>
            <a:spLocks noGrp="1"/>
          </p:cNvSpPr>
          <p:nvPr>
            <p:ph type="sldNum" sz="quarter" idx="12"/>
          </p:nvPr>
        </p:nvSpPr>
        <p:spPr/>
        <p:txBody>
          <a:bodyPr/>
          <a:lstStyle/>
          <a:p>
            <a:fld id="{B2DC25EE-239B-4C5F-AAD1-255A7D5F1EE2}" type="slidenum">
              <a:rPr lang="en-US" smtClean="0"/>
              <a:t>51</a:t>
            </a:fld>
            <a:endParaRPr lang="en-US"/>
          </a:p>
        </p:txBody>
      </p:sp>
      <p:pic>
        <p:nvPicPr>
          <p:cNvPr id="9" name="Picture 8">
            <a:extLst>
              <a:ext uri="{FF2B5EF4-FFF2-40B4-BE49-F238E27FC236}">
                <a16:creationId xmlns:a16="http://schemas.microsoft.com/office/drawing/2014/main" id="{466361B9-D615-0C42-95B5-93702DE3E3F5}"/>
              </a:ext>
            </a:extLst>
          </p:cNvPr>
          <p:cNvPicPr>
            <a:picLocks noChangeAspect="1"/>
          </p:cNvPicPr>
          <p:nvPr/>
        </p:nvPicPr>
        <p:blipFill rotWithShape="1">
          <a:blip r:embed="rId3"/>
          <a:srcRect b="6895"/>
          <a:stretch/>
        </p:blipFill>
        <p:spPr>
          <a:xfrm>
            <a:off x="2003248" y="1138434"/>
            <a:ext cx="8185503" cy="430814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9B7DA9-EDEB-A945-AEA6-D095B4823EBF}"/>
                  </a:ext>
                </a:extLst>
              </p:cNvPr>
              <p:cNvSpPr txBox="1"/>
              <p:nvPr/>
            </p:nvSpPr>
            <p:spPr>
              <a:xfrm>
                <a:off x="3741564" y="5469118"/>
                <a:ext cx="5039906" cy="400110"/>
              </a:xfrm>
              <a:prstGeom prst="rect">
                <a:avLst/>
              </a:prstGeom>
              <a:noFill/>
            </p:spPr>
            <p:txBody>
              <a:bodyPr wrap="none" rtlCol="0">
                <a:spAutoFit/>
              </a:bodyPr>
              <a:lstStyle/>
              <a:p>
                <a:r>
                  <a:rPr lang="en-US" sz="2000" dirty="0">
                    <a:latin typeface="Palatino" pitchFamily="2" charset="77"/>
                    <a:ea typeface="Palatino" pitchFamily="2" charset="77"/>
                  </a:rPr>
                  <a:t>Micro </a:t>
                </a:r>
                <a14:m>
                  <m:oMath xmlns:m="http://schemas.openxmlformats.org/officeDocument/2006/math">
                    <m:sSub>
                      <m:sSubPr>
                        <m:ctrlPr>
                          <a:rPr lang="en-US" sz="2000" i="1" smtClean="0">
                            <a:latin typeface="Cambria Math" panose="02040503050406030204" pitchFamily="18" charset="0"/>
                            <a:ea typeface="Palatino" pitchFamily="2" charset="77"/>
                          </a:rPr>
                        </m:ctrlPr>
                      </m:sSubPr>
                      <m:e>
                        <m:r>
                          <a:rPr lang="en-US" sz="2000" b="0" i="1" smtClean="0">
                            <a:latin typeface="Cambria Math" panose="02040503050406030204" pitchFamily="18" charset="0"/>
                            <a:ea typeface="Palatino" pitchFamily="2" charset="77"/>
                          </a:rPr>
                          <m:t>𝐹</m:t>
                        </m:r>
                      </m:e>
                      <m:sub>
                        <m:r>
                          <a:rPr lang="en-US" sz="2000" b="0" i="1" smtClean="0">
                            <a:latin typeface="Cambria Math" panose="02040503050406030204" pitchFamily="18" charset="0"/>
                            <a:ea typeface="Palatino" pitchFamily="2" charset="77"/>
                          </a:rPr>
                          <m:t>1</m:t>
                        </m:r>
                      </m:sub>
                    </m:sSub>
                    <m:r>
                      <a:rPr lang="en-US" sz="2000" b="0" i="1" smtClean="0">
                        <a:latin typeface="Cambria Math" panose="02040503050406030204" pitchFamily="18" charset="0"/>
                        <a:ea typeface="Palatino" pitchFamily="2" charset="77"/>
                      </a:rPr>
                      <m:t> </m:t>
                    </m:r>
                  </m:oMath>
                </a14:m>
                <a:r>
                  <a:rPr lang="en-US" sz="2000" dirty="0">
                    <a:latin typeface="Palatino" pitchFamily="2" charset="77"/>
                    <a:ea typeface="Palatino" pitchFamily="2" charset="77"/>
                  </a:rPr>
                  <a:t> scores for varying training ratios</a:t>
                </a:r>
              </a:p>
            </p:txBody>
          </p:sp>
        </mc:Choice>
        <mc:Fallback xmlns="">
          <p:sp>
            <p:nvSpPr>
              <p:cNvPr id="10" name="TextBox 9">
                <a:extLst>
                  <a:ext uri="{FF2B5EF4-FFF2-40B4-BE49-F238E27FC236}">
                    <a16:creationId xmlns:a16="http://schemas.microsoft.com/office/drawing/2014/main" id="{919B7DA9-EDEB-A945-AEA6-D095B4823EBF}"/>
                  </a:ext>
                </a:extLst>
              </p:cNvPr>
              <p:cNvSpPr txBox="1">
                <a:spLocks noRot="1" noChangeAspect="1" noMove="1" noResize="1" noEditPoints="1" noAdjustHandles="1" noChangeArrowheads="1" noChangeShapeType="1" noTextEdit="1"/>
              </p:cNvSpPr>
              <p:nvPr/>
            </p:nvSpPr>
            <p:spPr>
              <a:xfrm>
                <a:off x="3741564" y="5469118"/>
                <a:ext cx="5039906" cy="400110"/>
              </a:xfrm>
              <a:prstGeom prst="rect">
                <a:avLst/>
              </a:prstGeom>
              <a:blipFill>
                <a:blip r:embed="rId5"/>
                <a:stretch>
                  <a:fillRect l="-1256" t="-6061" b="-24242"/>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60CF0FF8-705F-6E41-BA1F-34653C2E884F}"/>
              </a:ext>
            </a:extLst>
          </p:cNvPr>
          <p:cNvSpPr/>
          <p:nvPr/>
        </p:nvSpPr>
        <p:spPr>
          <a:xfrm>
            <a:off x="2097741" y="4057580"/>
            <a:ext cx="8091010" cy="621995"/>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B7DE5F5C-6B65-3B4B-AC3A-5D054C2360D0}"/>
              </a:ext>
            </a:extLst>
          </p:cNvPr>
          <p:cNvSpPr/>
          <p:nvPr/>
        </p:nvSpPr>
        <p:spPr>
          <a:xfrm>
            <a:off x="2097741" y="4654085"/>
            <a:ext cx="8091010" cy="621995"/>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8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Link prediction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E65F827-A150-7C41-A6B7-593A40D1C186}"/>
              </a:ext>
            </a:extLst>
          </p:cNvPr>
          <p:cNvSpPr>
            <a:spLocks noGrp="1"/>
          </p:cNvSpPr>
          <p:nvPr>
            <p:ph type="sldNum" sz="quarter" idx="12"/>
          </p:nvPr>
        </p:nvSpPr>
        <p:spPr/>
        <p:txBody>
          <a:bodyPr/>
          <a:lstStyle/>
          <a:p>
            <a:fld id="{B2DC25EE-239B-4C5F-AAD1-255A7D5F1EE2}" type="slidenum">
              <a:rPr lang="en-US" smtClean="0"/>
              <a:t>52</a:t>
            </a:fld>
            <a:endParaRPr lang="en-US"/>
          </a:p>
        </p:txBody>
      </p:sp>
      <p:pic>
        <p:nvPicPr>
          <p:cNvPr id="5" name="Picture 4">
            <a:extLst>
              <a:ext uri="{FF2B5EF4-FFF2-40B4-BE49-F238E27FC236}">
                <a16:creationId xmlns:a16="http://schemas.microsoft.com/office/drawing/2014/main" id="{5897F4DD-9821-4147-ACE5-1F36D41E49C5}"/>
              </a:ext>
            </a:extLst>
          </p:cNvPr>
          <p:cNvPicPr>
            <a:picLocks noChangeAspect="1"/>
          </p:cNvPicPr>
          <p:nvPr/>
        </p:nvPicPr>
        <p:blipFill>
          <a:blip r:embed="rId3"/>
          <a:srcRect/>
          <a:stretch/>
        </p:blipFill>
        <p:spPr>
          <a:xfrm>
            <a:off x="1122092" y="1600040"/>
            <a:ext cx="9947813" cy="3998394"/>
          </a:xfrm>
          <a:prstGeom prst="rect">
            <a:avLst/>
          </a:prstGeom>
        </p:spPr>
      </p:pic>
      <p:sp>
        <p:nvSpPr>
          <p:cNvPr id="9" name="TextBox 8">
            <a:extLst>
              <a:ext uri="{FF2B5EF4-FFF2-40B4-BE49-F238E27FC236}">
                <a16:creationId xmlns:a16="http://schemas.microsoft.com/office/drawing/2014/main" id="{D5515CC7-0926-A44E-8FE0-CFD832839E67}"/>
              </a:ext>
            </a:extLst>
          </p:cNvPr>
          <p:cNvSpPr txBox="1"/>
          <p:nvPr/>
        </p:nvSpPr>
        <p:spPr>
          <a:xfrm>
            <a:off x="3174337" y="5765294"/>
            <a:ext cx="6328079" cy="369332"/>
          </a:xfrm>
          <a:prstGeom prst="rect">
            <a:avLst/>
          </a:prstGeom>
          <a:noFill/>
        </p:spPr>
        <p:txBody>
          <a:bodyPr wrap="none" rtlCol="0">
            <a:spAutoFit/>
          </a:bodyPr>
          <a:lstStyle/>
          <a:p>
            <a:r>
              <a:rPr lang="en-US" dirty="0">
                <a:latin typeface="Palatino" pitchFamily="2" charset="77"/>
                <a:ea typeface="Palatino" pitchFamily="2" charset="77"/>
              </a:rPr>
              <a:t>Area Under Curve (AUC) scores for the link prediction task</a:t>
            </a:r>
          </a:p>
        </p:txBody>
      </p:sp>
      <p:sp>
        <p:nvSpPr>
          <p:cNvPr id="8" name="Rounded Rectangle 7">
            <a:extLst>
              <a:ext uri="{FF2B5EF4-FFF2-40B4-BE49-F238E27FC236}">
                <a16:creationId xmlns:a16="http://schemas.microsoft.com/office/drawing/2014/main" id="{B961FCC8-DB99-F148-A7CE-7B57F9B6B633}"/>
              </a:ext>
            </a:extLst>
          </p:cNvPr>
          <p:cNvSpPr/>
          <p:nvPr/>
        </p:nvSpPr>
        <p:spPr>
          <a:xfrm>
            <a:off x="7649082" y="1335075"/>
            <a:ext cx="1737806" cy="4385134"/>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B9BBA15-DA2D-014B-B1C3-7D7FD93EFFE3}"/>
              </a:ext>
            </a:extLst>
          </p:cNvPr>
          <p:cNvSpPr/>
          <p:nvPr/>
        </p:nvSpPr>
        <p:spPr>
          <a:xfrm>
            <a:off x="9445264" y="1296730"/>
            <a:ext cx="1737806" cy="4385134"/>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8DDE63F-416E-FE44-94FD-812E51E49B8C}"/>
              </a:ext>
            </a:extLst>
          </p:cNvPr>
          <p:cNvSpPr/>
          <p:nvPr/>
        </p:nvSpPr>
        <p:spPr>
          <a:xfrm>
            <a:off x="8547171" y="1302092"/>
            <a:ext cx="868905" cy="4415558"/>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7C748EF-F4D7-C841-AC17-792CFE5CA48C}"/>
              </a:ext>
            </a:extLst>
          </p:cNvPr>
          <p:cNvSpPr/>
          <p:nvPr/>
        </p:nvSpPr>
        <p:spPr>
          <a:xfrm>
            <a:off x="10284977" y="1324044"/>
            <a:ext cx="868905" cy="4415558"/>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82DAF408-3E8C-6A43-B3EB-599DF68991E8}"/>
              </a:ext>
            </a:extLst>
          </p:cNvPr>
          <p:cNvSpPr/>
          <p:nvPr/>
        </p:nvSpPr>
        <p:spPr>
          <a:xfrm>
            <a:off x="7649082" y="1302092"/>
            <a:ext cx="868905" cy="4415558"/>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5CB2910-3706-BE43-8774-46CBE0E88B59}"/>
              </a:ext>
            </a:extLst>
          </p:cNvPr>
          <p:cNvSpPr/>
          <p:nvPr/>
        </p:nvSpPr>
        <p:spPr>
          <a:xfrm>
            <a:off x="9401480" y="1308832"/>
            <a:ext cx="868905" cy="4415558"/>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9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E6CF1F-F5D9-A541-B57F-92A9A28E2B1C}"/>
              </a:ext>
            </a:extLst>
          </p:cNvPr>
          <p:cNvPicPr>
            <a:picLocks noChangeAspect="1"/>
          </p:cNvPicPr>
          <p:nvPr/>
        </p:nvPicPr>
        <p:blipFill>
          <a:blip r:embed="rId3"/>
          <a:srcRect/>
          <a:stretch/>
        </p:blipFill>
        <p:spPr>
          <a:xfrm>
            <a:off x="1884077" y="1925023"/>
            <a:ext cx="8400052" cy="3500020"/>
          </a:xfrm>
          <a:prstGeom prst="rect">
            <a:avLst/>
          </a:prstGeom>
        </p:spPr>
      </p:pic>
      <p:sp>
        <p:nvSpPr>
          <p:cNvPr id="11" name="Rectangle 10">
            <a:extLst>
              <a:ext uri="{FF2B5EF4-FFF2-40B4-BE49-F238E27FC236}">
                <a16:creationId xmlns:a16="http://schemas.microsoft.com/office/drawing/2014/main" id="{94555366-E320-E24E-BFF0-F7B59FD3F012}"/>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a:t>
            </a:r>
            <a:r>
              <a:rPr lang="en-US" sz="2400" dirty="0">
                <a:solidFill>
                  <a:schemeClr val="bg2"/>
                </a:solidFill>
                <a:latin typeface="Palatino" pitchFamily="2" charset="77"/>
                <a:ea typeface="Palatino" pitchFamily="2" charset="77"/>
              </a:rPr>
              <a:t>Comparison of running times on </a:t>
            </a:r>
            <a:r>
              <a:rPr lang="en-US" sz="2400" dirty="0" err="1">
                <a:solidFill>
                  <a:schemeClr val="bg2"/>
                </a:solidFill>
                <a:latin typeface="Palatino" pitchFamily="2" charset="77"/>
                <a:ea typeface="Palatino" pitchFamily="2" charset="77"/>
              </a:rPr>
              <a:t>Erdős</a:t>
            </a:r>
            <a:r>
              <a:rPr lang="en-US" sz="2400" dirty="0">
                <a:solidFill>
                  <a:schemeClr val="bg2"/>
                </a:solidFill>
                <a:latin typeface="Palatino" pitchFamily="2" charset="77"/>
                <a:ea typeface="Palatino" pitchFamily="2" charset="77"/>
              </a:rPr>
              <a:t>–</a:t>
            </a:r>
            <a:r>
              <a:rPr lang="en-US" sz="2400" dirty="0" err="1">
                <a:solidFill>
                  <a:schemeClr val="bg2"/>
                </a:solidFill>
                <a:latin typeface="Palatino" pitchFamily="2" charset="77"/>
                <a:ea typeface="Palatino" pitchFamily="2" charset="77"/>
              </a:rPr>
              <a:t>Rényi</a:t>
            </a:r>
            <a:r>
              <a:rPr lang="en-US" sz="2400" dirty="0">
                <a:solidFill>
                  <a:schemeClr val="bg2"/>
                </a:solidFill>
                <a:latin typeface="Palatino" pitchFamily="2" charset="77"/>
                <a:ea typeface="Palatino" pitchFamily="2" charset="77"/>
              </a:rPr>
              <a:t> graphs</a:t>
            </a:r>
          </a:p>
        </p:txBody>
      </p:sp>
      <p:sp>
        <p:nvSpPr>
          <p:cNvPr id="12" name="Rectangle 11">
            <a:extLst>
              <a:ext uri="{FF2B5EF4-FFF2-40B4-BE49-F238E27FC236}">
                <a16:creationId xmlns:a16="http://schemas.microsoft.com/office/drawing/2014/main" id="{1A84C4E4-EFB5-C945-9020-4EC9CD8CE292}"/>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DD1D81E-5570-8040-A9C0-0A5DFBFBDE78}"/>
              </a:ext>
            </a:extLst>
          </p:cNvPr>
          <p:cNvSpPr>
            <a:spLocks noGrp="1"/>
          </p:cNvSpPr>
          <p:nvPr>
            <p:ph type="sldNum" sz="quarter" idx="12"/>
          </p:nvPr>
        </p:nvSpPr>
        <p:spPr/>
        <p:txBody>
          <a:bodyPr/>
          <a:lstStyle/>
          <a:p>
            <a:fld id="{B2DC25EE-239B-4C5F-AAD1-255A7D5F1EE2}" type="slidenum">
              <a:rPr lang="en-US" smtClean="0"/>
              <a:t>53</a:t>
            </a:fld>
            <a:endParaRPr lang="en-US"/>
          </a:p>
        </p:txBody>
      </p:sp>
      <mc:AlternateContent xmlns:mc="http://schemas.openxmlformats.org/markup-compatibility/2006">
        <mc:Choice xmlns:a14="http://schemas.microsoft.com/office/drawing/2010/main" Requires="a14">
          <p:sp>
            <p:nvSpPr>
              <p:cNvPr id="8" name="Rounded Rectangle 7">
                <a:extLst>
                  <a:ext uri="{FF2B5EF4-FFF2-40B4-BE49-F238E27FC236}">
                    <a16:creationId xmlns:a16="http://schemas.microsoft.com/office/drawing/2014/main" id="{0560BAE7-063D-434A-95AA-332E9912685A}"/>
                  </a:ext>
                </a:extLst>
              </p:cNvPr>
              <p:cNvSpPr/>
              <p:nvPr/>
            </p:nvSpPr>
            <p:spPr>
              <a:xfrm>
                <a:off x="745808" y="5339559"/>
                <a:ext cx="4967287" cy="1218719"/>
              </a:xfrm>
              <a:prstGeom prst="round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Palatino" pitchFamily="2" charset="77"/>
                    <a:ea typeface="Palatino" pitchFamily="2" charset="77"/>
                  </a:rPr>
                  <a:t>Erdős-Rényi</a:t>
                </a:r>
                <a:r>
                  <a:rPr lang="en-US" dirty="0">
                    <a:solidFill>
                      <a:schemeClr val="tx1"/>
                    </a:solidFill>
                    <a:latin typeface="Palatino" pitchFamily="2" charset="77"/>
                    <a:ea typeface="Palatino" pitchFamily="2" charset="77"/>
                  </a:rPr>
                  <a:t> graph model (n=</a:t>
                </a:r>
                <a14:m>
                  <m:oMath xmlns:m="http://schemas.openxmlformats.org/officeDocument/2006/math">
                    <m:sSup>
                      <m:sSupPr>
                        <m:ctrlPr>
                          <a:rPr lang="en-US" i="1" smtClean="0">
                            <a:solidFill>
                              <a:schemeClr val="tx1"/>
                            </a:solidFill>
                            <a:latin typeface="Cambria Math" panose="02040503050406030204" pitchFamily="18" charset="0"/>
                            <a:ea typeface="Palatino" pitchFamily="2" charset="77"/>
                          </a:rPr>
                        </m:ctrlPr>
                      </m:sSupPr>
                      <m:e>
                        <m:r>
                          <a:rPr lang="en-US" b="0" i="1" smtClean="0">
                            <a:solidFill>
                              <a:schemeClr val="tx1"/>
                            </a:solidFill>
                            <a:latin typeface="Cambria Math" panose="02040503050406030204" pitchFamily="18" charset="0"/>
                            <a:ea typeface="Palatino" pitchFamily="2" charset="77"/>
                          </a:rPr>
                          <m:t>10</m:t>
                        </m:r>
                      </m:e>
                      <m:sup>
                        <m:r>
                          <a:rPr lang="en-US" b="0" i="1" smtClean="0">
                            <a:solidFill>
                              <a:schemeClr val="tx1"/>
                            </a:solidFill>
                            <a:latin typeface="Cambria Math" panose="02040503050406030204" pitchFamily="18" charset="0"/>
                            <a:ea typeface="Palatino" pitchFamily="2" charset="77"/>
                          </a:rPr>
                          <m:t>5</m:t>
                        </m:r>
                      </m:sup>
                    </m:sSup>
                    <m:r>
                      <a:rPr lang="en-US" b="0" i="1" smtClean="0">
                        <a:solidFill>
                          <a:schemeClr val="tx1"/>
                        </a:solidFill>
                        <a:latin typeface="Cambria Math" panose="02040503050406030204" pitchFamily="18" charset="0"/>
                        <a:ea typeface="Palatino" pitchFamily="2" charset="77"/>
                      </a:rPr>
                      <m:t>, </m:t>
                    </m:r>
                    <m:r>
                      <m:rPr>
                        <m:sty m:val="p"/>
                      </m:rPr>
                      <a:rPr lang="en-US" b="0" i="0" smtClean="0">
                        <a:solidFill>
                          <a:schemeClr val="tx1"/>
                        </a:solidFill>
                        <a:latin typeface="Cambria Math" panose="02040503050406030204" pitchFamily="18" charset="0"/>
                        <a:ea typeface="Palatino" pitchFamily="2" charset="77"/>
                      </a:rPr>
                      <m:t>p</m:t>
                    </m:r>
                  </m:oMath>
                </a14:m>
                <a:r>
                  <a:rPr lang="en-US" dirty="0">
                    <a:solidFill>
                      <a:schemeClr val="tx1"/>
                    </a:solidFill>
                    <a:latin typeface="Palatino" pitchFamily="2" charset="77"/>
                    <a:ea typeface="Palatino" pitchFamily="2" charset="77"/>
                  </a:rPr>
                  <a:t>=</a:t>
                </a:r>
                <a14:m>
                  <m:oMath xmlns:m="http://schemas.openxmlformats.org/officeDocument/2006/math">
                    <m:sSup>
                      <m:sSupPr>
                        <m:ctrlPr>
                          <a:rPr lang="en-US" i="1">
                            <a:solidFill>
                              <a:schemeClr val="tx1"/>
                            </a:solidFill>
                            <a:latin typeface="Cambria Math" panose="02040503050406030204" pitchFamily="18" charset="0"/>
                            <a:ea typeface="Palatino" pitchFamily="2" charset="77"/>
                          </a:rPr>
                        </m:ctrlPr>
                      </m:sSupPr>
                      <m:e>
                        <m:r>
                          <a:rPr lang="en-US" i="1">
                            <a:solidFill>
                              <a:schemeClr val="tx1"/>
                            </a:solidFill>
                            <a:latin typeface="Cambria Math" panose="02040503050406030204" pitchFamily="18" charset="0"/>
                            <a:ea typeface="Palatino" pitchFamily="2" charset="77"/>
                          </a:rPr>
                          <m:t>10</m:t>
                        </m:r>
                      </m:e>
                      <m:sup>
                        <m:r>
                          <a:rPr lang="en-US" b="0" i="1" smtClean="0">
                            <a:solidFill>
                              <a:schemeClr val="tx1"/>
                            </a:solidFill>
                            <a:latin typeface="Cambria Math" panose="02040503050406030204" pitchFamily="18" charset="0"/>
                            <a:ea typeface="Palatino" pitchFamily="2" charset="77"/>
                          </a:rPr>
                          <m:t>−4</m:t>
                        </m:r>
                      </m:sup>
                    </m:sSup>
                  </m:oMath>
                </a14:m>
                <a:r>
                  <a:rPr lang="en-US" dirty="0">
                    <a:solidFill>
                      <a:schemeClr val="tx1"/>
                    </a:solidFill>
                    <a:latin typeface="Palatino" pitchFamily="2" charset="77"/>
                    <a:ea typeface="Palatino" pitchFamily="2" charset="77"/>
                  </a:rPr>
                  <a:t>)</a:t>
                </a:r>
              </a:p>
              <a:p>
                <a:pPr algn="ctr"/>
                <a:r>
                  <a:rPr lang="en-US" dirty="0">
                    <a:solidFill>
                      <a:schemeClr val="tx1"/>
                    </a:solidFill>
                    <a:latin typeface="Palatino" pitchFamily="2" charset="77"/>
                    <a:ea typeface="Palatino" pitchFamily="2" charset="77"/>
                  </a:rPr>
                  <a:t>Single thread for each algorithm</a:t>
                </a:r>
              </a:p>
            </p:txBody>
          </p:sp>
        </mc:Choice>
        <mc:Fallback>
          <p:sp>
            <p:nvSpPr>
              <p:cNvPr id="8" name="Rounded Rectangle 7">
                <a:extLst>
                  <a:ext uri="{FF2B5EF4-FFF2-40B4-BE49-F238E27FC236}">
                    <a16:creationId xmlns:a16="http://schemas.microsoft.com/office/drawing/2014/main" id="{0560BAE7-063D-434A-95AA-332E9912685A}"/>
                  </a:ext>
                </a:extLst>
              </p:cNvPr>
              <p:cNvSpPr>
                <a:spLocks noRot="1" noChangeAspect="1" noMove="1" noResize="1" noEditPoints="1" noAdjustHandles="1" noChangeArrowheads="1" noChangeShapeType="1" noTextEdit="1"/>
              </p:cNvSpPr>
              <p:nvPr/>
            </p:nvSpPr>
            <p:spPr>
              <a:xfrm>
                <a:off x="745808" y="5339559"/>
                <a:ext cx="4967287" cy="1218719"/>
              </a:xfrm>
              <a:prstGeom prst="round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5137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25F551-1A16-C64D-A159-8F4C220579B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rPr>
              <a:t>Conclusion</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77CE029E-8D50-1843-8235-C3AA3169F35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F1B1E3C-F11E-8D43-B097-B58A4E9B9822}"/>
              </a:ext>
            </a:extLst>
          </p:cNvPr>
          <p:cNvSpPr>
            <a:spLocks noGrp="1"/>
          </p:cNvSpPr>
          <p:nvPr>
            <p:ph type="sldNum" sz="quarter" idx="12"/>
          </p:nvPr>
        </p:nvSpPr>
        <p:spPr/>
        <p:txBody>
          <a:bodyPr/>
          <a:lstStyle/>
          <a:p>
            <a:fld id="{B2DC25EE-239B-4C5F-AAD1-255A7D5F1EE2}" type="slidenum">
              <a:rPr lang="en-US" smtClean="0"/>
              <a:t>54</a:t>
            </a:fld>
            <a:endParaRPr lang="en-US"/>
          </a:p>
        </p:txBody>
      </p:sp>
      <p:sp>
        <p:nvSpPr>
          <p:cNvPr id="11" name="TextBox 10">
            <a:extLst>
              <a:ext uri="{FF2B5EF4-FFF2-40B4-BE49-F238E27FC236}">
                <a16:creationId xmlns:a16="http://schemas.microsoft.com/office/drawing/2014/main" id="{DD4866D8-BE06-3842-AD09-091A0C85A58E}"/>
              </a:ext>
            </a:extLst>
          </p:cNvPr>
          <p:cNvSpPr txBox="1"/>
          <p:nvPr/>
        </p:nvSpPr>
        <p:spPr>
          <a:xfrm>
            <a:off x="1498166" y="1626350"/>
            <a:ext cx="8845981"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cap="small" dirty="0" err="1">
                <a:latin typeface="Palatino" pitchFamily="2" charset="77"/>
                <a:ea typeface="Palatino" pitchFamily="2" charset="77"/>
              </a:rPr>
              <a:t>KernelNE</a:t>
            </a:r>
            <a:r>
              <a:rPr lang="en-US" sz="2000" cap="small" dirty="0">
                <a:latin typeface="Palatino" pitchFamily="2" charset="77"/>
                <a:ea typeface="Palatino" pitchFamily="2" charset="77"/>
              </a:rPr>
              <a:t>: </a:t>
            </a:r>
            <a:r>
              <a:rPr lang="en-US" sz="2000" dirty="0">
                <a:latin typeface="Palatino" pitchFamily="2" charset="77"/>
                <a:ea typeface="Palatino" pitchFamily="2" charset="77"/>
              </a:rPr>
              <a:t>Kernelized matrix factorization with random walks</a:t>
            </a:r>
          </a:p>
        </p:txBody>
      </p:sp>
      <p:sp>
        <p:nvSpPr>
          <p:cNvPr id="12" name="TextBox 11">
            <a:extLst>
              <a:ext uri="{FF2B5EF4-FFF2-40B4-BE49-F238E27FC236}">
                <a16:creationId xmlns:a16="http://schemas.microsoft.com/office/drawing/2014/main" id="{767CCD99-B4DB-B945-A655-13509CC69DF8}"/>
              </a:ext>
            </a:extLst>
          </p:cNvPr>
          <p:cNvSpPr txBox="1"/>
          <p:nvPr/>
        </p:nvSpPr>
        <p:spPr>
          <a:xfrm>
            <a:off x="1498162" y="2433772"/>
            <a:ext cx="8845981"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dirty="0">
                <a:latin typeface="Palatino" pitchFamily="2" charset="77"/>
                <a:ea typeface="Palatino" pitchFamily="2" charset="77"/>
              </a:rPr>
              <a:t>Universal kernels: Gaussian and Schoenberg</a:t>
            </a:r>
          </a:p>
        </p:txBody>
      </p:sp>
      <p:sp>
        <p:nvSpPr>
          <p:cNvPr id="9" name="TextBox 8">
            <a:extLst>
              <a:ext uri="{FF2B5EF4-FFF2-40B4-BE49-F238E27FC236}">
                <a16:creationId xmlns:a16="http://schemas.microsoft.com/office/drawing/2014/main" id="{915E16A9-36B9-7747-8B2C-77AF2C2E481C}"/>
              </a:ext>
            </a:extLst>
          </p:cNvPr>
          <p:cNvSpPr txBox="1"/>
          <p:nvPr/>
        </p:nvSpPr>
        <p:spPr>
          <a:xfrm>
            <a:off x="1498160" y="4042810"/>
            <a:ext cx="8845981"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cap="small" dirty="0" err="1">
                <a:latin typeface="Palatino" pitchFamily="2" charset="77"/>
                <a:ea typeface="Palatino" pitchFamily="2" charset="77"/>
              </a:rPr>
              <a:t>MKernelNE</a:t>
            </a:r>
            <a:r>
              <a:rPr lang="en-US" sz="2000" cap="small" dirty="0">
                <a:latin typeface="Palatino" pitchFamily="2" charset="77"/>
                <a:ea typeface="Palatino" pitchFamily="2" charset="77"/>
              </a:rPr>
              <a:t>: </a:t>
            </a:r>
            <a:r>
              <a:rPr lang="en-US" sz="2000" dirty="0">
                <a:latin typeface="Palatino" pitchFamily="2" charset="77"/>
                <a:ea typeface="Palatino" pitchFamily="2" charset="77"/>
              </a:rPr>
              <a:t>The multiple kernel learning framework</a:t>
            </a:r>
          </a:p>
        </p:txBody>
      </p:sp>
      <p:sp>
        <p:nvSpPr>
          <p:cNvPr id="15" name="TextBox 14">
            <a:extLst>
              <a:ext uri="{FF2B5EF4-FFF2-40B4-BE49-F238E27FC236}">
                <a16:creationId xmlns:a16="http://schemas.microsoft.com/office/drawing/2014/main" id="{3F58FEF8-6ED0-8945-99D3-2708A36CB035}"/>
              </a:ext>
            </a:extLst>
          </p:cNvPr>
          <p:cNvSpPr txBox="1"/>
          <p:nvPr/>
        </p:nvSpPr>
        <p:spPr>
          <a:xfrm>
            <a:off x="1498159" y="3189304"/>
            <a:ext cx="8845981"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dirty="0">
                <a:latin typeface="Palatino" pitchFamily="2" charset="77"/>
                <a:ea typeface="Palatino" pitchFamily="2" charset="77"/>
              </a:rPr>
              <a:t>Efficient approximation to the objective function</a:t>
            </a:r>
          </a:p>
        </p:txBody>
      </p:sp>
    </p:spTree>
    <p:extLst>
      <p:ext uri="{BB962C8B-B14F-4D97-AF65-F5344CB8AC3E}">
        <p14:creationId xmlns:p14="http://schemas.microsoft.com/office/powerpoint/2010/main" val="309070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25F551-1A16-C64D-A159-8F4C220579B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The </a:t>
            </a:r>
            <a:r>
              <a:rPr lang="en-US" sz="2400" dirty="0">
                <a:solidFill>
                  <a:schemeClr val="bg2"/>
                </a:solidFill>
                <a:latin typeface="Palatino" pitchFamily="2" charset="77"/>
                <a:ea typeface="Palatino" pitchFamily="2" charset="77"/>
              </a:rPr>
              <a:t>proposed learning-based models</a:t>
            </a:r>
          </a:p>
        </p:txBody>
      </p:sp>
      <p:sp>
        <p:nvSpPr>
          <p:cNvPr id="8" name="Rectangle 7">
            <a:extLst>
              <a:ext uri="{FF2B5EF4-FFF2-40B4-BE49-F238E27FC236}">
                <a16:creationId xmlns:a16="http://schemas.microsoft.com/office/drawing/2014/main" id="{77CE029E-8D50-1843-8235-C3AA3169F35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F1B1E3C-F11E-8D43-B097-B58A4E9B9822}"/>
              </a:ext>
            </a:extLst>
          </p:cNvPr>
          <p:cNvSpPr>
            <a:spLocks noGrp="1"/>
          </p:cNvSpPr>
          <p:nvPr>
            <p:ph type="sldNum" sz="quarter" idx="12"/>
          </p:nvPr>
        </p:nvSpPr>
        <p:spPr/>
        <p:txBody>
          <a:bodyPr/>
          <a:lstStyle/>
          <a:p>
            <a:fld id="{B2DC25EE-239B-4C5F-AAD1-255A7D5F1EE2}" type="slidenum">
              <a:rPr lang="en-US" smtClean="0"/>
              <a:t>55</a:t>
            </a:fld>
            <a:endParaRPr lang="en-US"/>
          </a:p>
        </p:txBody>
      </p:sp>
      <p:sp>
        <p:nvSpPr>
          <p:cNvPr id="11" name="TextBox 10">
            <a:extLst>
              <a:ext uri="{FF2B5EF4-FFF2-40B4-BE49-F238E27FC236}">
                <a16:creationId xmlns:a16="http://schemas.microsoft.com/office/drawing/2014/main" id="{DD4866D8-BE06-3842-AD09-091A0C85A58E}"/>
              </a:ext>
            </a:extLst>
          </p:cNvPr>
          <p:cNvSpPr txBox="1"/>
          <p:nvPr/>
        </p:nvSpPr>
        <p:spPr>
          <a:xfrm>
            <a:off x="1498166" y="1626350"/>
            <a:ext cx="8845981" cy="685444"/>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cap="small" dirty="0">
                <a:latin typeface="Palatino" pitchFamily="2" charset="77"/>
                <a:ea typeface="Palatino" pitchFamily="2" charset="77"/>
              </a:rPr>
              <a:t>TNE </a:t>
            </a:r>
          </a:p>
          <a:p>
            <a:pPr marL="742950" lvl="1" indent="-285750">
              <a:lnSpc>
                <a:spcPts val="2260"/>
              </a:lnSpc>
              <a:buFont typeface="Arial" panose="020B0604020202020204" pitchFamily="34" charset="0"/>
              <a:buChar char="•"/>
            </a:pPr>
            <a:r>
              <a:rPr lang="en-US" sz="1600" cap="small" dirty="0">
                <a:latin typeface="Palatino" pitchFamily="2" charset="77"/>
                <a:ea typeface="Palatino" pitchFamily="2" charset="77"/>
              </a:rPr>
              <a:t>TNE-</a:t>
            </a:r>
            <a:r>
              <a:rPr lang="en-US" sz="1600" cap="small" dirty="0" err="1">
                <a:latin typeface="Palatino" pitchFamily="2" charset="77"/>
                <a:ea typeface="Palatino" pitchFamily="2" charset="77"/>
              </a:rPr>
              <a:t>Glda</a:t>
            </a:r>
            <a:r>
              <a:rPr lang="en-US" sz="1600" cap="small" dirty="0">
                <a:latin typeface="Palatino" pitchFamily="2" charset="77"/>
                <a:ea typeface="Palatino" pitchFamily="2" charset="77"/>
              </a:rPr>
              <a:t>, TNE-</a:t>
            </a:r>
            <a:r>
              <a:rPr lang="en-US" sz="1600" cap="small" dirty="0" err="1">
                <a:latin typeface="Palatino" pitchFamily="2" charset="77"/>
                <a:ea typeface="Palatino" pitchFamily="2" charset="77"/>
              </a:rPr>
              <a:t>Ghmm</a:t>
            </a:r>
            <a:r>
              <a:rPr lang="en-US" sz="1600" cap="small" dirty="0">
                <a:latin typeface="Palatino" pitchFamily="2" charset="77"/>
                <a:ea typeface="Palatino" pitchFamily="2" charset="77"/>
              </a:rPr>
              <a:t>, TNE-Louvain, TNE-</a:t>
            </a:r>
            <a:r>
              <a:rPr lang="en-US" sz="1600" cap="small" dirty="0" err="1">
                <a:latin typeface="Palatino" pitchFamily="2" charset="77"/>
                <a:ea typeface="Palatino" pitchFamily="2" charset="77"/>
              </a:rPr>
              <a:t>BigCLam</a:t>
            </a:r>
            <a:endParaRPr lang="en-US" sz="1600" dirty="0">
              <a:latin typeface="Palatino" pitchFamily="2" charset="77"/>
              <a:ea typeface="Palatino" pitchFamily="2" charset="77"/>
            </a:endParaRPr>
          </a:p>
        </p:txBody>
      </p:sp>
      <p:sp>
        <p:nvSpPr>
          <p:cNvPr id="12" name="TextBox 11">
            <a:extLst>
              <a:ext uri="{FF2B5EF4-FFF2-40B4-BE49-F238E27FC236}">
                <a16:creationId xmlns:a16="http://schemas.microsoft.com/office/drawing/2014/main" id="{767CCD99-B4DB-B945-A655-13509CC69DF8}"/>
              </a:ext>
            </a:extLst>
          </p:cNvPr>
          <p:cNvSpPr txBox="1"/>
          <p:nvPr/>
        </p:nvSpPr>
        <p:spPr>
          <a:xfrm>
            <a:off x="1498157" y="2740974"/>
            <a:ext cx="8845981" cy="685444"/>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cap="small" dirty="0">
                <a:latin typeface="Palatino" pitchFamily="2" charset="77"/>
                <a:ea typeface="Palatino" pitchFamily="2" charset="77"/>
              </a:rPr>
              <a:t>EFGE </a:t>
            </a:r>
          </a:p>
          <a:p>
            <a:pPr marL="742950" lvl="1" indent="-285750">
              <a:lnSpc>
                <a:spcPts val="2260"/>
              </a:lnSpc>
              <a:buFont typeface="Arial" panose="020B0604020202020204" pitchFamily="34" charset="0"/>
              <a:buChar char="•"/>
            </a:pPr>
            <a:r>
              <a:rPr lang="en-US" sz="1600" cap="small" dirty="0">
                <a:latin typeface="Palatino" pitchFamily="2" charset="77"/>
                <a:ea typeface="Palatino" pitchFamily="2" charset="77"/>
              </a:rPr>
              <a:t>EFGE-Bern, EFGE-Pois, EFGE-Norm</a:t>
            </a:r>
            <a:endParaRPr lang="en-US" sz="2000" dirty="0">
              <a:latin typeface="Palatino" pitchFamily="2" charset="77"/>
              <a:ea typeface="Palatino" pitchFamily="2" charset="77"/>
            </a:endParaRPr>
          </a:p>
        </p:txBody>
      </p:sp>
      <p:sp>
        <p:nvSpPr>
          <p:cNvPr id="13" name="TextBox 12">
            <a:extLst>
              <a:ext uri="{FF2B5EF4-FFF2-40B4-BE49-F238E27FC236}">
                <a16:creationId xmlns:a16="http://schemas.microsoft.com/office/drawing/2014/main" id="{B9DFCEAC-E0EC-B449-8B92-2DB4071D43BD}"/>
              </a:ext>
            </a:extLst>
          </p:cNvPr>
          <p:cNvSpPr txBox="1"/>
          <p:nvPr/>
        </p:nvSpPr>
        <p:spPr>
          <a:xfrm>
            <a:off x="1498157" y="3977242"/>
            <a:ext cx="7112443" cy="390492"/>
          </a:xfrm>
          <a:prstGeom prst="rect">
            <a:avLst/>
          </a:prstGeom>
          <a:noFill/>
        </p:spPr>
        <p:txBody>
          <a:bodyPr wrap="square" rtlCol="0">
            <a:spAutoFit/>
          </a:bodyPr>
          <a:lstStyle/>
          <a:p>
            <a:pPr marL="342900" indent="-342900">
              <a:lnSpc>
                <a:spcPts val="2260"/>
              </a:lnSpc>
              <a:buFont typeface="Arial" panose="020B0604020202020204" pitchFamily="34" charset="0"/>
              <a:buChar char="•"/>
            </a:pPr>
            <a:r>
              <a:rPr lang="en-US" sz="2000" cap="small" dirty="0" err="1">
                <a:latin typeface="Palatino" pitchFamily="2" charset="77"/>
                <a:ea typeface="Palatino" pitchFamily="2" charset="77"/>
              </a:rPr>
              <a:t>KernelNE</a:t>
            </a:r>
            <a:r>
              <a:rPr lang="en-US" sz="2000" cap="small" dirty="0">
                <a:latin typeface="Palatino" pitchFamily="2" charset="77"/>
                <a:ea typeface="Palatino" pitchFamily="2" charset="77"/>
              </a:rPr>
              <a:t>, </a:t>
            </a:r>
            <a:r>
              <a:rPr lang="en-US" sz="2000" cap="small" dirty="0" err="1">
                <a:latin typeface="Palatino" pitchFamily="2" charset="77"/>
                <a:ea typeface="Palatino" pitchFamily="2" charset="77"/>
              </a:rPr>
              <a:t>MKernelNE</a:t>
            </a:r>
            <a:endParaRPr lang="en-US" sz="2000" dirty="0">
              <a:latin typeface="Palatino" pitchFamily="2" charset="77"/>
              <a:ea typeface="Palatino" pitchFamily="2" charset="77"/>
            </a:endParaRPr>
          </a:p>
        </p:txBody>
      </p:sp>
    </p:spTree>
    <p:extLst>
      <p:ext uri="{BB962C8B-B14F-4D97-AF65-F5344CB8AC3E}">
        <p14:creationId xmlns:p14="http://schemas.microsoft.com/office/powerpoint/2010/main" val="3680011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r>
              <a:rPr lang="en-US" sz="4800" b="1" dirty="0">
                <a:solidFill>
                  <a:schemeClr val="tx2"/>
                </a:solidFill>
                <a:latin typeface="Palatino" pitchFamily="2" charset="77"/>
                <a:ea typeface="Palatino" pitchFamily="2" charset="77"/>
              </a:rPr>
              <a:t>5. Random Walk Diffusion Meets Hashing for Scalable Graph Embeddings</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1896EB-E7C6-C044-87F7-E044D172BA29}"/>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56</a:t>
            </a:fld>
            <a:endParaRPr lang="en-US" sz="1400" dirty="0">
              <a:latin typeface="Palatino" pitchFamily="2" charset="77"/>
              <a:ea typeface="Palatino" pitchFamily="2" charset="77"/>
            </a:endParaRPr>
          </a:p>
        </p:txBody>
      </p:sp>
    </p:spTree>
    <p:extLst>
      <p:ext uri="{BB962C8B-B14F-4D97-AF65-F5344CB8AC3E}">
        <p14:creationId xmlns:p14="http://schemas.microsoft.com/office/powerpoint/2010/main" val="1576268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9BAA0-B893-1141-9E4E-A874158049FD}"/>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Motivation</a:t>
            </a:r>
          </a:p>
        </p:txBody>
      </p:sp>
      <p:sp>
        <p:nvSpPr>
          <p:cNvPr id="10" name="Rectangle 9">
            <a:extLst>
              <a:ext uri="{FF2B5EF4-FFF2-40B4-BE49-F238E27FC236}">
                <a16:creationId xmlns:a16="http://schemas.microsoft.com/office/drawing/2014/main" id="{800E0E18-1225-3D4A-9369-8952541553B0}"/>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EC6FD261-4971-5146-AEAD-17FAD6907852}"/>
              </a:ext>
            </a:extLst>
          </p:cNvPr>
          <p:cNvSpPr>
            <a:spLocks noGrp="1"/>
          </p:cNvSpPr>
          <p:nvPr>
            <p:ph type="sldNum" sz="quarter" idx="12"/>
          </p:nvPr>
        </p:nvSpPr>
        <p:spPr/>
        <p:txBody>
          <a:bodyPr/>
          <a:lstStyle/>
          <a:p>
            <a:fld id="{B2DC25EE-239B-4C5F-AAD1-255A7D5F1EE2}" type="slidenum">
              <a:rPr lang="en-US" smtClean="0"/>
              <a:t>57</a:t>
            </a:fld>
            <a:endParaRPr lang="en-US"/>
          </a:p>
        </p:txBody>
      </p:sp>
      <p:sp>
        <p:nvSpPr>
          <p:cNvPr id="2" name="Rounded Rectangle 1">
            <a:extLst>
              <a:ext uri="{FF2B5EF4-FFF2-40B4-BE49-F238E27FC236}">
                <a16:creationId xmlns:a16="http://schemas.microsoft.com/office/drawing/2014/main" id="{9FCE39E2-C61C-F241-811A-1B75F9E45ECD}"/>
              </a:ext>
            </a:extLst>
          </p:cNvPr>
          <p:cNvSpPr/>
          <p:nvPr/>
        </p:nvSpPr>
        <p:spPr>
          <a:xfrm>
            <a:off x="5896338" y="1515920"/>
            <a:ext cx="2695138" cy="123849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pitchFamily="2" charset="77"/>
                <a:ea typeface="Palatino" pitchFamily="2" charset="77"/>
              </a:rPr>
              <a:t>Locality Sensitive Hashing (LSH)</a:t>
            </a:r>
          </a:p>
        </p:txBody>
      </p:sp>
      <p:sp>
        <p:nvSpPr>
          <p:cNvPr id="11" name="Rounded Rectangle 10">
            <a:extLst>
              <a:ext uri="{FF2B5EF4-FFF2-40B4-BE49-F238E27FC236}">
                <a16:creationId xmlns:a16="http://schemas.microsoft.com/office/drawing/2014/main" id="{80BC0FB2-C1F3-214C-8F67-A86EE306F5C5}"/>
              </a:ext>
            </a:extLst>
          </p:cNvPr>
          <p:cNvSpPr/>
          <p:nvPr/>
        </p:nvSpPr>
        <p:spPr>
          <a:xfrm>
            <a:off x="618899" y="1536756"/>
            <a:ext cx="1765138" cy="123849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pitchFamily="2" charset="77"/>
                <a:ea typeface="Palatino" pitchFamily="2" charset="77"/>
              </a:rPr>
              <a:t>Input Network</a:t>
            </a:r>
          </a:p>
        </p:txBody>
      </p:sp>
      <p:sp>
        <p:nvSpPr>
          <p:cNvPr id="13" name="Rounded Rectangle 12">
            <a:extLst>
              <a:ext uri="{FF2B5EF4-FFF2-40B4-BE49-F238E27FC236}">
                <a16:creationId xmlns:a16="http://schemas.microsoft.com/office/drawing/2014/main" id="{C1969369-8166-3442-AEE8-D48F58C876FB}"/>
              </a:ext>
            </a:extLst>
          </p:cNvPr>
          <p:cNvSpPr/>
          <p:nvPr/>
        </p:nvSpPr>
        <p:spPr>
          <a:xfrm>
            <a:off x="2710680" y="1536756"/>
            <a:ext cx="2630346" cy="12384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pitchFamily="2" charset="77"/>
                <a:ea typeface="Palatino" pitchFamily="2" charset="77"/>
              </a:rPr>
              <a:t>Node Representations</a:t>
            </a:r>
          </a:p>
        </p:txBody>
      </p:sp>
      <p:sp>
        <p:nvSpPr>
          <p:cNvPr id="17" name="Rounded Rectangle 16">
            <a:extLst>
              <a:ext uri="{FF2B5EF4-FFF2-40B4-BE49-F238E27FC236}">
                <a16:creationId xmlns:a16="http://schemas.microsoft.com/office/drawing/2014/main" id="{2277E888-301A-D94D-A4C6-C7525C9A0B5F}"/>
              </a:ext>
            </a:extLst>
          </p:cNvPr>
          <p:cNvSpPr/>
          <p:nvPr/>
        </p:nvSpPr>
        <p:spPr>
          <a:xfrm>
            <a:off x="8869065" y="1494792"/>
            <a:ext cx="2630346" cy="12596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pitchFamily="2" charset="77"/>
                <a:ea typeface="Palatino" pitchFamily="2" charset="77"/>
              </a:rPr>
              <a:t>Hash Codes</a:t>
            </a:r>
          </a:p>
        </p:txBody>
      </p:sp>
      <p:sp>
        <p:nvSpPr>
          <p:cNvPr id="5" name="TextBox 4">
            <a:extLst>
              <a:ext uri="{FF2B5EF4-FFF2-40B4-BE49-F238E27FC236}">
                <a16:creationId xmlns:a16="http://schemas.microsoft.com/office/drawing/2014/main" id="{15BEAB81-8B7A-804E-BCD5-9B8BA0CEE69C}"/>
              </a:ext>
            </a:extLst>
          </p:cNvPr>
          <p:cNvSpPr txBox="1"/>
          <p:nvPr/>
        </p:nvSpPr>
        <p:spPr>
          <a:xfrm>
            <a:off x="5896338" y="3056096"/>
            <a:ext cx="2695138"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pitchFamily="2" charset="77"/>
                <a:ea typeface="Palatino" pitchFamily="2" charset="77"/>
              </a:rPr>
              <a:t>Mapping similar input items to the same hash code with higher probability than dissimilar ones</a:t>
            </a:r>
          </a:p>
        </p:txBody>
      </p:sp>
      <p:sp>
        <p:nvSpPr>
          <p:cNvPr id="18" name="TextBox 17">
            <a:extLst>
              <a:ext uri="{FF2B5EF4-FFF2-40B4-BE49-F238E27FC236}">
                <a16:creationId xmlns:a16="http://schemas.microsoft.com/office/drawing/2014/main" id="{D7801B60-5BC9-0B45-B63F-BEE310DDCD8D}"/>
              </a:ext>
            </a:extLst>
          </p:cNvPr>
          <p:cNvSpPr txBox="1"/>
          <p:nvPr/>
        </p:nvSpPr>
        <p:spPr>
          <a:xfrm>
            <a:off x="8885395" y="3002241"/>
            <a:ext cx="2630346" cy="113877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pitchFamily="2" charset="77"/>
                <a:ea typeface="Palatino" pitchFamily="2" charset="77"/>
              </a:rPr>
              <a:t>Smaller storage requirements</a:t>
            </a:r>
          </a:p>
          <a:p>
            <a:pPr marL="742950" lvl="1" indent="-285750">
              <a:buFont typeface="Arial" panose="020B0604020202020204" pitchFamily="34" charset="0"/>
              <a:buChar char="•"/>
            </a:pPr>
            <a:r>
              <a:rPr lang="en-US" sz="1600" dirty="0">
                <a:latin typeface="Palatino" pitchFamily="2" charset="77"/>
                <a:ea typeface="Palatino" pitchFamily="2" charset="77"/>
              </a:rPr>
              <a:t>Binary, integer, real-valued</a:t>
            </a:r>
          </a:p>
        </p:txBody>
      </p:sp>
      <p:sp>
        <p:nvSpPr>
          <p:cNvPr id="20" name="TextBox 19">
            <a:extLst>
              <a:ext uri="{FF2B5EF4-FFF2-40B4-BE49-F238E27FC236}">
                <a16:creationId xmlns:a16="http://schemas.microsoft.com/office/drawing/2014/main" id="{4BEBA9AF-906C-7B43-A6DD-187FFD69FDB0}"/>
              </a:ext>
            </a:extLst>
          </p:cNvPr>
          <p:cNvSpPr txBox="1"/>
          <p:nvPr/>
        </p:nvSpPr>
        <p:spPr>
          <a:xfrm>
            <a:off x="2643446" y="3002241"/>
            <a:ext cx="28917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pitchFamily="2" charset="77"/>
                <a:ea typeface="Palatino" pitchFamily="2" charset="77"/>
              </a:rPr>
              <a:t>Represent nodes having similar characteristics with similar representations</a:t>
            </a:r>
          </a:p>
        </p:txBody>
      </p:sp>
      <p:sp>
        <p:nvSpPr>
          <p:cNvPr id="22" name="TextBox 21">
            <a:extLst>
              <a:ext uri="{FF2B5EF4-FFF2-40B4-BE49-F238E27FC236}">
                <a16:creationId xmlns:a16="http://schemas.microsoft.com/office/drawing/2014/main" id="{9EF12609-A095-2D47-B11F-AECCF7403DE8}"/>
              </a:ext>
            </a:extLst>
          </p:cNvPr>
          <p:cNvSpPr txBox="1"/>
          <p:nvPr/>
        </p:nvSpPr>
        <p:spPr>
          <a:xfrm>
            <a:off x="5915462" y="4578509"/>
            <a:ext cx="2743200" cy="110799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pitchFamily="2" charset="77"/>
                <a:ea typeface="Palatino" pitchFamily="2" charset="77"/>
              </a:rPr>
              <a:t>Studied in other areas</a:t>
            </a:r>
          </a:p>
          <a:p>
            <a:pPr marL="742950" lvl="1" indent="-285750">
              <a:buFont typeface="Arial" panose="020B0604020202020204" pitchFamily="34" charset="0"/>
              <a:buChar char="•"/>
            </a:pPr>
            <a:r>
              <a:rPr lang="en-US" sz="1600" dirty="0">
                <a:latin typeface="Palatino" pitchFamily="2" charset="77"/>
                <a:ea typeface="Palatino" pitchFamily="2" charset="77"/>
              </a:rPr>
              <a:t>Computer vision</a:t>
            </a:r>
          </a:p>
          <a:p>
            <a:pPr marL="742950" lvl="1" indent="-285750">
              <a:buFont typeface="Arial" panose="020B0604020202020204" pitchFamily="34" charset="0"/>
              <a:buChar char="•"/>
            </a:pPr>
            <a:r>
              <a:rPr lang="en-US" sz="1600" dirty="0">
                <a:latin typeface="Palatino" pitchFamily="2" charset="77"/>
                <a:ea typeface="Palatino" pitchFamily="2" charset="77"/>
              </a:rPr>
              <a:t>NLP</a:t>
            </a:r>
          </a:p>
          <a:p>
            <a:pPr marL="742950" lvl="1" indent="-285750">
              <a:buFont typeface="Arial" panose="020B0604020202020204" pitchFamily="34" charset="0"/>
              <a:buChar char="•"/>
            </a:pPr>
            <a:r>
              <a:rPr lang="en-US" sz="1600" dirty="0">
                <a:latin typeface="Palatino" pitchFamily="2" charset="77"/>
                <a:ea typeface="Palatino" pitchFamily="2" charset="77"/>
              </a:rPr>
              <a:t>Statistics</a:t>
            </a:r>
          </a:p>
        </p:txBody>
      </p:sp>
      <p:sp>
        <p:nvSpPr>
          <p:cNvPr id="24" name="TextBox 23">
            <a:extLst>
              <a:ext uri="{FF2B5EF4-FFF2-40B4-BE49-F238E27FC236}">
                <a16:creationId xmlns:a16="http://schemas.microsoft.com/office/drawing/2014/main" id="{79CFB087-73E7-B94E-8239-0248459CCCFD}"/>
              </a:ext>
            </a:extLst>
          </p:cNvPr>
          <p:cNvSpPr txBox="1"/>
          <p:nvPr/>
        </p:nvSpPr>
        <p:spPr>
          <a:xfrm>
            <a:off x="8869065" y="4202570"/>
            <a:ext cx="280057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pitchFamily="2" charset="77"/>
                <a:ea typeface="Palatino" pitchFamily="2" charset="77"/>
              </a:rPr>
              <a:t>Fast computation of hash codes</a:t>
            </a:r>
          </a:p>
        </p:txBody>
      </p:sp>
      <p:sp>
        <p:nvSpPr>
          <p:cNvPr id="25" name="TextBox 24">
            <a:extLst>
              <a:ext uri="{FF2B5EF4-FFF2-40B4-BE49-F238E27FC236}">
                <a16:creationId xmlns:a16="http://schemas.microsoft.com/office/drawing/2014/main" id="{564454C5-E179-9E48-BC02-E0078B77EAE1}"/>
              </a:ext>
            </a:extLst>
          </p:cNvPr>
          <p:cNvSpPr txBox="1"/>
          <p:nvPr/>
        </p:nvSpPr>
        <p:spPr>
          <a:xfrm>
            <a:off x="8885395" y="4889689"/>
            <a:ext cx="280057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pitchFamily="2" charset="77"/>
                <a:ea typeface="Palatino" pitchFamily="2" charset="77"/>
              </a:rPr>
              <a:t>Fast similarity computation</a:t>
            </a:r>
          </a:p>
        </p:txBody>
      </p:sp>
      <p:cxnSp>
        <p:nvCxnSpPr>
          <p:cNvPr id="27" name="Straight Arrow Connector 26">
            <a:extLst>
              <a:ext uri="{FF2B5EF4-FFF2-40B4-BE49-F238E27FC236}">
                <a16:creationId xmlns:a16="http://schemas.microsoft.com/office/drawing/2014/main" id="{1D65F0C8-CC55-E744-8CD8-F4DDE9B38019}"/>
              </a:ext>
            </a:extLst>
          </p:cNvPr>
          <p:cNvCxnSpPr>
            <a:stCxn id="11" idx="3"/>
            <a:endCxn id="13" idx="1"/>
          </p:cNvCxnSpPr>
          <p:nvPr/>
        </p:nvCxnSpPr>
        <p:spPr>
          <a:xfrm>
            <a:off x="2384037" y="2156002"/>
            <a:ext cx="3266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17020504-B25F-4B42-982B-B23A9B0BB081}"/>
              </a:ext>
            </a:extLst>
          </p:cNvPr>
          <p:cNvCxnSpPr>
            <a:cxnSpLocks/>
            <a:stCxn id="2" idx="3"/>
            <a:endCxn id="17" idx="1"/>
          </p:cNvCxnSpPr>
          <p:nvPr/>
        </p:nvCxnSpPr>
        <p:spPr>
          <a:xfrm flipV="1">
            <a:off x="8591476" y="2124602"/>
            <a:ext cx="277589" cy="105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2EA1B370-D1A7-7345-ABB6-DA612545F0A8}"/>
              </a:ext>
            </a:extLst>
          </p:cNvPr>
          <p:cNvSpPr txBox="1"/>
          <p:nvPr/>
        </p:nvSpPr>
        <p:spPr>
          <a:xfrm>
            <a:off x="2547358" y="4592747"/>
            <a:ext cx="2630346"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pitchFamily="2" charset="77"/>
                <a:ea typeface="Palatino" pitchFamily="2" charset="77"/>
              </a:rPr>
              <a:t>Large-scale networks</a:t>
            </a:r>
          </a:p>
        </p:txBody>
      </p:sp>
    </p:spTree>
    <p:extLst>
      <p:ext uri="{BB962C8B-B14F-4D97-AF65-F5344CB8AC3E}">
        <p14:creationId xmlns:p14="http://schemas.microsoft.com/office/powerpoint/2010/main" val="35680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dissolve">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dissolve">
                                      <p:cBhvr>
                                        <p:cTn id="40" dur="500"/>
                                        <p:tgtEl>
                                          <p:spTgt spid="22">
                                            <p:txEl>
                                              <p:pRg st="0" end="0"/>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Effect transition="in" filter="dissolve">
                                      <p:cBhvr>
                                        <p:cTn id="43" dur="500"/>
                                        <p:tgtEl>
                                          <p:spTgt spid="22">
                                            <p:txEl>
                                              <p:pRg st="1" end="1"/>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22">
                                            <p:txEl>
                                              <p:pRg st="2" end="2"/>
                                            </p:txEl>
                                          </p:spTgt>
                                        </p:tgtEl>
                                        <p:attrNameLst>
                                          <p:attrName>style.visibility</p:attrName>
                                        </p:attrNameLst>
                                      </p:cBhvr>
                                      <p:to>
                                        <p:strVal val="visible"/>
                                      </p:to>
                                    </p:set>
                                    <p:animEffect transition="in" filter="dissolve">
                                      <p:cBhvr>
                                        <p:cTn id="46" dur="500"/>
                                        <p:tgtEl>
                                          <p:spTgt spid="22">
                                            <p:txEl>
                                              <p:pRg st="2" end="2"/>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22">
                                            <p:txEl>
                                              <p:pRg st="3" end="3"/>
                                            </p:txEl>
                                          </p:spTgt>
                                        </p:tgtEl>
                                        <p:attrNameLst>
                                          <p:attrName>style.visibility</p:attrName>
                                        </p:attrNameLst>
                                      </p:cBhvr>
                                      <p:to>
                                        <p:strVal val="visible"/>
                                      </p:to>
                                    </p:set>
                                    <p:animEffect transition="in" filter="dissolve">
                                      <p:cBhvr>
                                        <p:cTn id="49" dur="500"/>
                                        <p:tgtEl>
                                          <p:spTgt spid="22">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dissolve">
                                      <p:cBhvr>
                                        <p:cTn id="54" dur="500"/>
                                        <p:tgtEl>
                                          <p:spTgt spid="3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dissolv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dissolv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dissolv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animBg="1"/>
      <p:bldP spid="18" grpId="0"/>
      <p:bldP spid="20" grpId="0"/>
      <p:bldP spid="24" grpId="0"/>
      <p:bldP spid="25" grpId="0"/>
      <p:bldP spid="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9BAA0-B893-1141-9E4E-A874158049FD}"/>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dirty="0">
                <a:solidFill>
                  <a:schemeClr val="bg2"/>
                </a:solidFill>
                <a:latin typeface="Palatino" pitchFamily="2" charset="77"/>
                <a:ea typeface="Palatino" pitchFamily="2" charset="77"/>
                <a:cs typeface="Calibri" panose="020F0502020204030204" pitchFamily="34" charset="0"/>
              </a:rPr>
              <a:t>: Warm-up</a:t>
            </a:r>
          </a:p>
        </p:txBody>
      </p:sp>
      <p:sp>
        <p:nvSpPr>
          <p:cNvPr id="10" name="Rectangle 9">
            <a:extLst>
              <a:ext uri="{FF2B5EF4-FFF2-40B4-BE49-F238E27FC236}">
                <a16:creationId xmlns:a16="http://schemas.microsoft.com/office/drawing/2014/main" id="{800E0E18-1225-3D4A-9369-8952541553B0}"/>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EC6FD261-4971-5146-AEAD-17FAD6907852}"/>
              </a:ext>
            </a:extLst>
          </p:cNvPr>
          <p:cNvSpPr>
            <a:spLocks noGrp="1"/>
          </p:cNvSpPr>
          <p:nvPr>
            <p:ph type="sldNum" sz="quarter" idx="12"/>
          </p:nvPr>
        </p:nvSpPr>
        <p:spPr/>
        <p:txBody>
          <a:bodyPr/>
          <a:lstStyle/>
          <a:p>
            <a:fld id="{B2DC25EE-239B-4C5F-AAD1-255A7D5F1EE2}" type="slidenum">
              <a:rPr lang="en-US" smtClean="0"/>
              <a:t>58</a:t>
            </a:fld>
            <a:endParaRPr lang="en-US"/>
          </a:p>
        </p:txBody>
      </p:sp>
      <p:sp>
        <p:nvSpPr>
          <p:cNvPr id="11" name="Rounded Rectangle 10">
            <a:extLst>
              <a:ext uri="{FF2B5EF4-FFF2-40B4-BE49-F238E27FC236}">
                <a16:creationId xmlns:a16="http://schemas.microsoft.com/office/drawing/2014/main" id="{80BC0FB2-C1F3-214C-8F67-A86EE306F5C5}"/>
              </a:ext>
            </a:extLst>
          </p:cNvPr>
          <p:cNvSpPr/>
          <p:nvPr/>
        </p:nvSpPr>
        <p:spPr>
          <a:xfrm>
            <a:off x="3060538" y="1192109"/>
            <a:ext cx="2670795" cy="1238491"/>
          </a:xfrm>
          <a:prstGeom prst="roundRect">
            <a:avLst/>
          </a:prstGeom>
          <a:solidFill>
            <a:schemeClr val="bg2"/>
          </a:solidFill>
          <a:ln>
            <a:solidFill>
              <a:schemeClr val="tx1">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Palatino" pitchFamily="2" charset="77"/>
                <a:ea typeface="Palatino" pitchFamily="2" charset="77"/>
              </a:rPr>
              <a:t>Design of feature vectors corresponding to nodes</a:t>
            </a:r>
          </a:p>
        </p:txBody>
      </p:sp>
      <p:sp>
        <p:nvSpPr>
          <p:cNvPr id="13" name="Rounded Rectangle 12">
            <a:extLst>
              <a:ext uri="{FF2B5EF4-FFF2-40B4-BE49-F238E27FC236}">
                <a16:creationId xmlns:a16="http://schemas.microsoft.com/office/drawing/2014/main" id="{C1969369-8166-3442-AEE8-D48F58C876FB}"/>
              </a:ext>
            </a:extLst>
          </p:cNvPr>
          <p:cNvSpPr/>
          <p:nvPr/>
        </p:nvSpPr>
        <p:spPr>
          <a:xfrm>
            <a:off x="6075336" y="1192108"/>
            <a:ext cx="2535264" cy="1238491"/>
          </a:xfrm>
          <a:prstGeom prst="roundRect">
            <a:avLst/>
          </a:prstGeom>
          <a:solidFill>
            <a:schemeClr val="bg2"/>
          </a:solidFill>
          <a:ln>
            <a:solidFill>
              <a:schemeClr val="tx1">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Palatino" pitchFamily="2" charset="77"/>
                <a:ea typeface="Palatino" pitchFamily="2" charset="77"/>
              </a:rPr>
              <a:t>Choosing an appropriate hashing technique</a:t>
            </a:r>
          </a:p>
        </p:txBody>
      </p:sp>
      <p:sp>
        <p:nvSpPr>
          <p:cNvPr id="17" name="Rounded Rectangle 16">
            <a:extLst>
              <a:ext uri="{FF2B5EF4-FFF2-40B4-BE49-F238E27FC236}">
                <a16:creationId xmlns:a16="http://schemas.microsoft.com/office/drawing/2014/main" id="{30411296-8917-414C-BB1B-875201E9E236}"/>
              </a:ext>
            </a:extLst>
          </p:cNvPr>
          <p:cNvSpPr/>
          <p:nvPr/>
        </p:nvSpPr>
        <p:spPr>
          <a:xfrm>
            <a:off x="812026" y="1192107"/>
            <a:ext cx="1898517" cy="1238491"/>
          </a:xfrm>
          <a:prstGeom prst="roundRect">
            <a:avLst/>
          </a:prstGeom>
          <a:solidFill>
            <a:schemeClr val="bg2"/>
          </a:solidFill>
          <a:ln>
            <a:solidFill>
              <a:schemeClr val="tx1">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Palatino" pitchFamily="2" charset="77"/>
                <a:ea typeface="Palatino" pitchFamily="2" charset="77"/>
              </a:rPr>
              <a:t>Input network</a:t>
            </a:r>
          </a:p>
        </p:txBody>
      </p:sp>
      <p:sp>
        <p:nvSpPr>
          <p:cNvPr id="19" name="Rounded Rectangle 18">
            <a:extLst>
              <a:ext uri="{FF2B5EF4-FFF2-40B4-BE49-F238E27FC236}">
                <a16:creationId xmlns:a16="http://schemas.microsoft.com/office/drawing/2014/main" id="{4776C27F-795F-F146-B7AA-A1B25895E8EC}"/>
              </a:ext>
            </a:extLst>
          </p:cNvPr>
          <p:cNvSpPr/>
          <p:nvPr/>
        </p:nvSpPr>
        <p:spPr>
          <a:xfrm>
            <a:off x="8912424" y="1192107"/>
            <a:ext cx="2166457" cy="1238491"/>
          </a:xfrm>
          <a:prstGeom prst="roundRect">
            <a:avLst/>
          </a:prstGeom>
          <a:solidFill>
            <a:schemeClr val="bg2"/>
          </a:solidFill>
          <a:ln>
            <a:solidFill>
              <a:schemeClr val="tx1">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Palatino" pitchFamily="2" charset="77"/>
                <a:ea typeface="Palatino" pitchFamily="2" charset="77"/>
              </a:rPr>
              <a:t>Learning binary embeddings</a:t>
            </a:r>
          </a:p>
        </p:txBody>
      </p:sp>
      <p:cxnSp>
        <p:nvCxnSpPr>
          <p:cNvPr id="5" name="Straight Arrow Connector 4">
            <a:extLst>
              <a:ext uri="{FF2B5EF4-FFF2-40B4-BE49-F238E27FC236}">
                <a16:creationId xmlns:a16="http://schemas.microsoft.com/office/drawing/2014/main" id="{68130100-204D-9B48-A355-7859565C65B6}"/>
              </a:ext>
            </a:extLst>
          </p:cNvPr>
          <p:cNvCxnSpPr>
            <a:cxnSpLocks/>
            <a:stCxn id="17" idx="3"/>
            <a:endCxn id="11" idx="1"/>
          </p:cNvCxnSpPr>
          <p:nvPr/>
        </p:nvCxnSpPr>
        <p:spPr>
          <a:xfrm>
            <a:off x="2710543" y="1811353"/>
            <a:ext cx="349995"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3EDA22E-E660-A747-BE6F-F264711FC767}"/>
              </a:ext>
            </a:extLst>
          </p:cNvPr>
          <p:cNvCxnSpPr>
            <a:cxnSpLocks/>
            <a:stCxn id="11" idx="3"/>
            <a:endCxn id="13" idx="1"/>
          </p:cNvCxnSpPr>
          <p:nvPr/>
        </p:nvCxnSpPr>
        <p:spPr>
          <a:xfrm flipV="1">
            <a:off x="5731333" y="1811354"/>
            <a:ext cx="34400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BA70613-1244-8247-AEC6-14C98AB4C79B}"/>
              </a:ext>
            </a:extLst>
          </p:cNvPr>
          <p:cNvCxnSpPr>
            <a:cxnSpLocks/>
            <a:stCxn id="13" idx="3"/>
            <a:endCxn id="19" idx="1"/>
          </p:cNvCxnSpPr>
          <p:nvPr/>
        </p:nvCxnSpPr>
        <p:spPr>
          <a:xfrm flipV="1">
            <a:off x="8610600" y="1811353"/>
            <a:ext cx="30182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FA9344D-2701-1642-B386-DD39E5BA273D}"/>
              </a:ext>
            </a:extLst>
          </p:cNvPr>
          <p:cNvPicPr>
            <a:picLocks noChangeAspect="1"/>
          </p:cNvPicPr>
          <p:nvPr/>
        </p:nvPicPr>
        <p:blipFill>
          <a:blip r:embed="rId3"/>
          <a:srcRect/>
          <a:stretch/>
        </p:blipFill>
        <p:spPr>
          <a:xfrm>
            <a:off x="4247983" y="2734431"/>
            <a:ext cx="3426445" cy="3650606"/>
          </a:xfrm>
          <a:prstGeom prst="rect">
            <a:avLst/>
          </a:prstGeom>
        </p:spPr>
      </p:pic>
      <p:sp>
        <p:nvSpPr>
          <p:cNvPr id="3" name="Oval 2">
            <a:extLst>
              <a:ext uri="{FF2B5EF4-FFF2-40B4-BE49-F238E27FC236}">
                <a16:creationId xmlns:a16="http://schemas.microsoft.com/office/drawing/2014/main" id="{74A8F900-006D-1E44-978F-E022953793E1}"/>
              </a:ext>
            </a:extLst>
          </p:cNvPr>
          <p:cNvSpPr/>
          <p:nvPr/>
        </p:nvSpPr>
        <p:spPr>
          <a:xfrm>
            <a:off x="4128940" y="3148553"/>
            <a:ext cx="584462" cy="584462"/>
          </a:xfrm>
          <a:prstGeom prst="ellipse">
            <a:avLst/>
          </a:prstGeom>
          <a:solidFill>
            <a:schemeClr val="accent1">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21613C-3016-AC44-B0EA-619317ACA3C7}"/>
              </a:ext>
            </a:extLst>
          </p:cNvPr>
          <p:cNvSpPr/>
          <p:nvPr/>
        </p:nvSpPr>
        <p:spPr>
          <a:xfrm>
            <a:off x="5146871" y="2600849"/>
            <a:ext cx="584462" cy="584462"/>
          </a:xfrm>
          <a:prstGeom prst="ellipse">
            <a:avLst/>
          </a:prstGeom>
          <a:solidFill>
            <a:schemeClr val="accent1">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80B7D8-8033-1642-9D9F-EA8646B153E0}"/>
              </a:ext>
            </a:extLst>
          </p:cNvPr>
          <p:cNvSpPr txBox="1"/>
          <p:nvPr/>
        </p:nvSpPr>
        <p:spPr>
          <a:xfrm>
            <a:off x="1469053" y="4290902"/>
            <a:ext cx="2300630" cy="369332"/>
          </a:xfrm>
          <a:prstGeom prst="rect">
            <a:avLst/>
          </a:prstGeom>
          <a:noFill/>
        </p:spPr>
        <p:txBody>
          <a:bodyPr wrap="none" rtlCol="0">
            <a:spAutoFit/>
          </a:bodyPr>
          <a:lstStyle/>
          <a:p>
            <a:r>
              <a:rPr lang="en-US" dirty="0">
                <a:solidFill>
                  <a:schemeClr val="tx2">
                    <a:lumMod val="75000"/>
                  </a:schemeClr>
                </a:solidFill>
                <a:latin typeface="Palatino" pitchFamily="2" charset="77"/>
                <a:ea typeface="Palatino" pitchFamily="2" charset="77"/>
              </a:rPr>
              <a:t>[1, 0, 1, 1, 1, 0, 0, 0, 1]</a:t>
            </a:r>
          </a:p>
        </p:txBody>
      </p:sp>
      <p:sp>
        <p:nvSpPr>
          <p:cNvPr id="21" name="TextBox 20">
            <a:extLst>
              <a:ext uri="{FF2B5EF4-FFF2-40B4-BE49-F238E27FC236}">
                <a16:creationId xmlns:a16="http://schemas.microsoft.com/office/drawing/2014/main" id="{C1C1877B-09BD-7443-B9B3-FD72DFAD67E5}"/>
              </a:ext>
            </a:extLst>
          </p:cNvPr>
          <p:cNvSpPr txBox="1"/>
          <p:nvPr/>
        </p:nvSpPr>
        <p:spPr>
          <a:xfrm>
            <a:off x="7183221" y="4208807"/>
            <a:ext cx="2300630" cy="369332"/>
          </a:xfrm>
          <a:prstGeom prst="rect">
            <a:avLst/>
          </a:prstGeom>
          <a:noFill/>
        </p:spPr>
        <p:txBody>
          <a:bodyPr wrap="none" rtlCol="0">
            <a:spAutoFit/>
          </a:bodyPr>
          <a:lstStyle/>
          <a:p>
            <a:r>
              <a:rPr lang="en-US" dirty="0">
                <a:solidFill>
                  <a:schemeClr val="tx2">
                    <a:lumMod val="75000"/>
                  </a:schemeClr>
                </a:solidFill>
                <a:latin typeface="Palatino" pitchFamily="2" charset="77"/>
                <a:ea typeface="Palatino" pitchFamily="2" charset="77"/>
              </a:rPr>
              <a:t>[1, 0, 1, 1, 1, 0, 0, 0, 1]</a:t>
            </a:r>
          </a:p>
        </p:txBody>
      </p:sp>
      <p:cxnSp>
        <p:nvCxnSpPr>
          <p:cNvPr id="7" name="Straight Arrow Connector 6">
            <a:extLst>
              <a:ext uri="{FF2B5EF4-FFF2-40B4-BE49-F238E27FC236}">
                <a16:creationId xmlns:a16="http://schemas.microsoft.com/office/drawing/2014/main" id="{D1A060DE-8F79-D64B-85F6-AA9574F0E6A7}"/>
              </a:ext>
            </a:extLst>
          </p:cNvPr>
          <p:cNvCxnSpPr>
            <a:cxnSpLocks/>
          </p:cNvCxnSpPr>
          <p:nvPr/>
        </p:nvCxnSpPr>
        <p:spPr>
          <a:xfrm flipH="1">
            <a:off x="2710544" y="3671657"/>
            <a:ext cx="1211007" cy="494990"/>
          </a:xfrm>
          <a:prstGeom prst="straightConnector1">
            <a:avLst/>
          </a:prstGeom>
          <a:ln w="127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2187B8-668B-A841-8742-3A8620F06A6B}"/>
              </a:ext>
            </a:extLst>
          </p:cNvPr>
          <p:cNvCxnSpPr>
            <a:cxnSpLocks/>
          </p:cNvCxnSpPr>
          <p:nvPr/>
        </p:nvCxnSpPr>
        <p:spPr>
          <a:xfrm>
            <a:off x="5850376" y="3049844"/>
            <a:ext cx="1628224" cy="981619"/>
          </a:xfrm>
          <a:prstGeom prst="straightConnector1">
            <a:avLst/>
          </a:prstGeom>
          <a:ln w="127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0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4" grpId="0"/>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5BA51-A5AE-8B45-8744-650EEC93C6C1}"/>
              </a:ext>
            </a:extLst>
          </p:cNvPr>
          <p:cNvPicPr>
            <a:picLocks noChangeAspect="1"/>
          </p:cNvPicPr>
          <p:nvPr/>
        </p:nvPicPr>
        <p:blipFill>
          <a:blip r:embed="rId3"/>
          <a:stretch>
            <a:fillRect/>
          </a:stretch>
        </p:blipFill>
        <p:spPr>
          <a:xfrm>
            <a:off x="962441" y="1584913"/>
            <a:ext cx="4265539" cy="549109"/>
          </a:xfrm>
          <a:prstGeom prst="rect">
            <a:avLst/>
          </a:prstGeom>
        </p:spPr>
      </p:pic>
      <p:sp>
        <p:nvSpPr>
          <p:cNvPr id="8" name="Rectangle 7">
            <a:extLst>
              <a:ext uri="{FF2B5EF4-FFF2-40B4-BE49-F238E27FC236}">
                <a16:creationId xmlns:a16="http://schemas.microsoft.com/office/drawing/2014/main" id="{7280E1D1-7B94-E841-A623-28EEDE90AC66}"/>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Designing node feature vectors</a:t>
            </a:r>
          </a:p>
        </p:txBody>
      </p:sp>
      <p:sp>
        <p:nvSpPr>
          <p:cNvPr id="9" name="Rectangle 8">
            <a:extLst>
              <a:ext uri="{FF2B5EF4-FFF2-40B4-BE49-F238E27FC236}">
                <a16:creationId xmlns:a16="http://schemas.microsoft.com/office/drawing/2014/main" id="{414B9103-656B-294A-8E3F-97EEBDB81B0A}"/>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2A2F537-9D87-0D4D-94CF-A7DD51ED8702}"/>
              </a:ext>
            </a:extLst>
          </p:cNvPr>
          <p:cNvSpPr>
            <a:spLocks noGrp="1"/>
          </p:cNvSpPr>
          <p:nvPr>
            <p:ph type="sldNum" sz="quarter" idx="12"/>
          </p:nvPr>
        </p:nvSpPr>
        <p:spPr/>
        <p:txBody>
          <a:bodyPr/>
          <a:lstStyle/>
          <a:p>
            <a:fld id="{B2DC25EE-239B-4C5F-AAD1-255A7D5F1EE2}" type="slidenum">
              <a:rPr lang="en-US" smtClean="0"/>
              <a:t>59</a:t>
            </a:fld>
            <a:endParaRPr lang="en-US"/>
          </a:p>
        </p:txBody>
      </p:sp>
      <p:pic>
        <p:nvPicPr>
          <p:cNvPr id="14" name="Picture 13">
            <a:extLst>
              <a:ext uri="{FF2B5EF4-FFF2-40B4-BE49-F238E27FC236}">
                <a16:creationId xmlns:a16="http://schemas.microsoft.com/office/drawing/2014/main" id="{638CBDB8-6105-CE43-8C9E-5037370675E0}"/>
              </a:ext>
            </a:extLst>
          </p:cNvPr>
          <p:cNvPicPr>
            <a:picLocks noChangeAspect="1"/>
          </p:cNvPicPr>
          <p:nvPr/>
        </p:nvPicPr>
        <p:blipFill>
          <a:blip r:embed="rId4"/>
          <a:srcRect/>
          <a:stretch/>
        </p:blipFill>
        <p:spPr>
          <a:xfrm>
            <a:off x="7699883" y="1613599"/>
            <a:ext cx="3426445" cy="3650606"/>
          </a:xfrm>
          <a:prstGeom prst="rect">
            <a:avLst/>
          </a:prstGeom>
        </p:spPr>
      </p:pic>
      <p:sp>
        <p:nvSpPr>
          <p:cNvPr id="17" name="Rounded Rectangle 16">
            <a:extLst>
              <a:ext uri="{FF2B5EF4-FFF2-40B4-BE49-F238E27FC236}">
                <a16:creationId xmlns:a16="http://schemas.microsoft.com/office/drawing/2014/main" id="{A8EC2C10-F17F-6643-BA43-1D005905E200}"/>
              </a:ext>
            </a:extLst>
          </p:cNvPr>
          <p:cNvSpPr/>
          <p:nvPr/>
        </p:nvSpPr>
        <p:spPr>
          <a:xfrm>
            <a:off x="627378" y="4480072"/>
            <a:ext cx="2690736" cy="1696139"/>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21A291D-FA29-C64D-8F6C-735A32E63597}"/>
                  </a:ext>
                </a:extLst>
              </p:cNvPr>
              <p:cNvSpPr/>
              <p:nvPr/>
            </p:nvSpPr>
            <p:spPr>
              <a:xfrm>
                <a:off x="1032791" y="5193469"/>
                <a:ext cx="1651093" cy="369332"/>
              </a:xfrm>
              <a:prstGeom prst="rect">
                <a:avLst/>
              </a:prstGeom>
            </p:spPr>
            <p:txBody>
              <a:bodyPr wrap="none">
                <a:spAutoFit/>
              </a:bodyPr>
              <a:lstStyle/>
              <a:p>
                <a:r>
                  <a:rPr lang="en-US" b="1" dirty="0">
                    <a:latin typeface="Palatino" pitchFamily="2" charset="77"/>
                    <a:ea typeface="Palatino" pitchFamily="2" charset="77"/>
                  </a:rPr>
                  <a:t>  </a:t>
                </a:r>
                <a14:m>
                  <m:oMath xmlns:m="http://schemas.openxmlformats.org/officeDocument/2006/math">
                    <m:r>
                      <a:rPr lang="en-US" b="1">
                        <a:latin typeface="Cambria Math" panose="02040503050406030204" pitchFamily="18" charset="0"/>
                        <a:ea typeface="Cambria Math" panose="02040503050406030204" pitchFamily="18" charset="0"/>
                      </a:rPr>
                      <m:t>: </m:t>
                    </m:r>
                  </m:oMath>
                </a14:m>
                <a:r>
                  <a:rPr lang="en-US" dirty="0">
                    <a:latin typeface="Palatino" pitchFamily="2" charset="77"/>
                    <a:ea typeface="Palatino" pitchFamily="2" charset="77"/>
                  </a:rPr>
                  <a:t>Walk length</a:t>
                </a:r>
              </a:p>
            </p:txBody>
          </p:sp>
        </mc:Choice>
        <mc:Fallback xmlns="">
          <p:sp>
            <p:nvSpPr>
              <p:cNvPr id="20" name="Rectangle 19">
                <a:extLst>
                  <a:ext uri="{FF2B5EF4-FFF2-40B4-BE49-F238E27FC236}">
                    <a16:creationId xmlns:a16="http://schemas.microsoft.com/office/drawing/2014/main" id="{F21A291D-FA29-C64D-8F6C-735A32E63597}"/>
                  </a:ext>
                </a:extLst>
              </p:cNvPr>
              <p:cNvSpPr>
                <a:spLocks noRot="1" noChangeAspect="1" noMove="1" noResize="1" noEditPoints="1" noAdjustHandles="1" noChangeArrowheads="1" noChangeShapeType="1" noTextEdit="1"/>
              </p:cNvSpPr>
              <p:nvPr/>
            </p:nvSpPr>
            <p:spPr>
              <a:xfrm>
                <a:off x="1032791" y="5193469"/>
                <a:ext cx="1651093" cy="369332"/>
              </a:xfrm>
              <a:prstGeom prst="rect">
                <a:avLst/>
              </a:prstGeom>
              <a:blipFill>
                <a:blip r:embed="rId5"/>
                <a:stretch>
                  <a:fillRect t="-6452" r="-2290" b="-19355"/>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BFEB5ED3-E858-8D4E-9D6C-186AAA297FC8}"/>
              </a:ext>
            </a:extLst>
          </p:cNvPr>
          <p:cNvPicPr>
            <a:picLocks noChangeAspect="1"/>
          </p:cNvPicPr>
          <p:nvPr/>
        </p:nvPicPr>
        <p:blipFill>
          <a:blip r:embed="rId6"/>
          <a:stretch>
            <a:fillRect/>
          </a:stretch>
        </p:blipFill>
        <p:spPr>
          <a:xfrm>
            <a:off x="1048833" y="4801865"/>
            <a:ext cx="1458855" cy="244457"/>
          </a:xfrm>
          <a:prstGeom prst="rect">
            <a:avLst/>
          </a:prstGeom>
        </p:spPr>
      </p:pic>
      <p:pic>
        <p:nvPicPr>
          <p:cNvPr id="22" name="Content Placeholder 8">
            <a:extLst>
              <a:ext uri="{FF2B5EF4-FFF2-40B4-BE49-F238E27FC236}">
                <a16:creationId xmlns:a16="http://schemas.microsoft.com/office/drawing/2014/main" id="{6309D84F-2EA7-7B4A-AEA2-BD156538BB93}"/>
              </a:ext>
            </a:extLst>
          </p:cNvPr>
          <p:cNvPicPr>
            <a:picLocks noChangeAspect="1"/>
          </p:cNvPicPr>
          <p:nvPr/>
        </p:nvPicPr>
        <p:blipFill rotWithShape="1">
          <a:blip r:embed="rId7"/>
          <a:srcRect l="90563" r="6346" b="66894"/>
          <a:stretch/>
        </p:blipFill>
        <p:spPr>
          <a:xfrm>
            <a:off x="1034019" y="5243307"/>
            <a:ext cx="225035" cy="223149"/>
          </a:xfrm>
          <a:prstGeom prst="rect">
            <a:avLst/>
          </a:prstGeom>
        </p:spPr>
      </p:pic>
      <p:pic>
        <p:nvPicPr>
          <p:cNvPr id="13" name="Content Placeholder 8">
            <a:extLst>
              <a:ext uri="{FF2B5EF4-FFF2-40B4-BE49-F238E27FC236}">
                <a16:creationId xmlns:a16="http://schemas.microsoft.com/office/drawing/2014/main" id="{35DA0009-C5B6-B14F-92E2-A861D3CE8578}"/>
              </a:ext>
            </a:extLst>
          </p:cNvPr>
          <p:cNvPicPr>
            <a:picLocks noChangeAspect="1"/>
          </p:cNvPicPr>
          <p:nvPr/>
        </p:nvPicPr>
        <p:blipFill rotWithShape="1">
          <a:blip r:embed="rId7"/>
          <a:srcRect r="5095" b="22470"/>
          <a:stretch/>
        </p:blipFill>
        <p:spPr>
          <a:xfrm>
            <a:off x="533816" y="2167066"/>
            <a:ext cx="5709822" cy="431896"/>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29D94B4-A6E5-4C49-BD38-4FD1F7320855}"/>
                  </a:ext>
                </a:extLst>
              </p:cNvPr>
              <p:cNvSpPr/>
              <p:nvPr/>
            </p:nvSpPr>
            <p:spPr>
              <a:xfrm>
                <a:off x="1032791" y="5559664"/>
                <a:ext cx="2246128" cy="369332"/>
              </a:xfrm>
              <a:prstGeom prst="rect">
                <a:avLst/>
              </a:prstGeom>
            </p:spPr>
            <p:txBody>
              <a:bodyPr wrap="none">
                <a:spAutoFit/>
              </a:bodyPr>
              <a:lstStyle/>
              <a:p>
                <a:r>
                  <a:rPr lang="en-US" b="1" dirty="0">
                    <a:latin typeface="Palatino" pitchFamily="2" charset="77"/>
                    <a:ea typeface="Palatino" pitchFamily="2" charset="77"/>
                  </a:rPr>
                  <a:t>  </a:t>
                </a:r>
                <a14:m>
                  <m:oMath xmlns:m="http://schemas.openxmlformats.org/officeDocument/2006/math">
                    <m:r>
                      <a:rPr lang="en-US" b="1">
                        <a:latin typeface="Cambria Math" panose="02040503050406030204" pitchFamily="18" charset="0"/>
                        <a:ea typeface="Cambria Math" panose="02040503050406030204" pitchFamily="18" charset="0"/>
                      </a:rPr>
                      <m:t>: </m:t>
                    </m:r>
                  </m:oMath>
                </a14:m>
                <a:r>
                  <a:rPr lang="en-US" dirty="0">
                    <a:latin typeface="Palatino" pitchFamily="2" charset="77"/>
                    <a:ea typeface="Palatino" pitchFamily="2" charset="77"/>
                  </a:rPr>
                  <a:t>Importance factor</a:t>
                </a:r>
              </a:p>
            </p:txBody>
          </p:sp>
        </mc:Choice>
        <mc:Fallback xmlns="">
          <p:sp>
            <p:nvSpPr>
              <p:cNvPr id="15" name="Rectangle 14">
                <a:extLst>
                  <a:ext uri="{FF2B5EF4-FFF2-40B4-BE49-F238E27FC236}">
                    <a16:creationId xmlns:a16="http://schemas.microsoft.com/office/drawing/2014/main" id="{B29D94B4-A6E5-4C49-BD38-4FD1F7320855}"/>
                  </a:ext>
                </a:extLst>
              </p:cNvPr>
              <p:cNvSpPr>
                <a:spLocks noRot="1" noChangeAspect="1" noMove="1" noResize="1" noEditPoints="1" noAdjustHandles="1" noChangeArrowheads="1" noChangeShapeType="1" noTextEdit="1"/>
              </p:cNvSpPr>
              <p:nvPr/>
            </p:nvSpPr>
            <p:spPr>
              <a:xfrm>
                <a:off x="1032791" y="5559664"/>
                <a:ext cx="2246128" cy="369332"/>
              </a:xfrm>
              <a:prstGeom prst="rect">
                <a:avLst/>
              </a:prstGeom>
              <a:blipFill>
                <a:blip r:embed="rId8"/>
                <a:stretch>
                  <a:fillRect t="-6452" r="-1124" b="-19355"/>
                </a:stretch>
              </a:blipFill>
            </p:spPr>
            <p:txBody>
              <a:bodyPr/>
              <a:lstStyle/>
              <a:p>
                <a:r>
                  <a:rPr lang="en-US">
                    <a:noFill/>
                  </a:rPr>
                  <a:t> </a:t>
                </a:r>
              </a:p>
            </p:txBody>
          </p:sp>
        </mc:Fallback>
      </mc:AlternateContent>
      <p:pic>
        <p:nvPicPr>
          <p:cNvPr id="16" name="Content Placeholder 8">
            <a:extLst>
              <a:ext uri="{FF2B5EF4-FFF2-40B4-BE49-F238E27FC236}">
                <a16:creationId xmlns:a16="http://schemas.microsoft.com/office/drawing/2014/main" id="{29AE8C4E-CF72-8045-8961-21AAC83FA430}"/>
              </a:ext>
            </a:extLst>
          </p:cNvPr>
          <p:cNvPicPr>
            <a:picLocks noChangeAspect="1"/>
          </p:cNvPicPr>
          <p:nvPr/>
        </p:nvPicPr>
        <p:blipFill rotWithShape="1">
          <a:blip r:embed="rId7"/>
          <a:srcRect l="19369" t="17833" r="77269" b="37566"/>
          <a:stretch/>
        </p:blipFill>
        <p:spPr>
          <a:xfrm>
            <a:off x="992435" y="5615994"/>
            <a:ext cx="202181" cy="248459"/>
          </a:xfrm>
          <a:prstGeom prst="rect">
            <a:avLst/>
          </a:prstGeom>
        </p:spPr>
      </p:pic>
    </p:spTree>
    <p:extLst>
      <p:ext uri="{BB962C8B-B14F-4D97-AF65-F5344CB8AC3E}">
        <p14:creationId xmlns:p14="http://schemas.microsoft.com/office/powerpoint/2010/main" val="237354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411480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pic>
        <p:nvPicPr>
          <p:cNvPr id="4" name="Picture 3">
            <a:extLst>
              <a:ext uri="{FF2B5EF4-FFF2-40B4-BE49-F238E27FC236}">
                <a16:creationId xmlns:a16="http://schemas.microsoft.com/office/drawing/2014/main" id="{0570F572-BFA2-0F4A-8917-26175C2D93F2}"/>
              </a:ext>
            </a:extLst>
          </p:cNvPr>
          <p:cNvPicPr>
            <a:picLocks noChangeAspect="1"/>
          </p:cNvPicPr>
          <p:nvPr/>
        </p:nvPicPr>
        <p:blipFill>
          <a:blip r:embed="rId3"/>
          <a:srcRect/>
          <a:stretch/>
        </p:blipFill>
        <p:spPr>
          <a:xfrm>
            <a:off x="243175" y="1317523"/>
            <a:ext cx="11415249" cy="3805083"/>
          </a:xfrm>
          <a:prstGeom prst="rect">
            <a:avLst/>
          </a:prstGeom>
        </p:spPr>
      </p:pic>
      <p:sp>
        <p:nvSpPr>
          <p:cNvPr id="9" name="Rectangle 8">
            <a:extLst>
              <a:ext uri="{FF2B5EF4-FFF2-40B4-BE49-F238E27FC236}">
                <a16:creationId xmlns:a16="http://schemas.microsoft.com/office/drawing/2014/main" id="{2B66350B-47C2-C046-9484-2ABC9E6B481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11" name="Slide Number Placeholder 10">
            <a:extLst>
              <a:ext uri="{FF2B5EF4-FFF2-40B4-BE49-F238E27FC236}">
                <a16:creationId xmlns:a16="http://schemas.microsoft.com/office/drawing/2014/main" id="{38FC0F92-D1C9-5346-96B0-361A335426C4}"/>
              </a:ext>
            </a:extLst>
          </p:cNvPr>
          <p:cNvSpPr>
            <a:spLocks noGrp="1"/>
          </p:cNvSpPr>
          <p:nvPr>
            <p:ph type="sldNum" sz="quarter" idx="12"/>
          </p:nvPr>
        </p:nvSpPr>
        <p:spPr/>
        <p:txBody>
          <a:bodyPr/>
          <a:lstStyle/>
          <a:p>
            <a:fld id="{B2DC25EE-239B-4C5F-AAD1-255A7D5F1EE2}" type="slidenum">
              <a:rPr lang="en-US" smtClean="0"/>
              <a:t>6</a:t>
            </a:fld>
            <a:endParaRPr lang="en-US"/>
          </a:p>
        </p:txBody>
      </p:sp>
      <p:sp>
        <p:nvSpPr>
          <p:cNvPr id="7" name="Rectangle 6">
            <a:extLst>
              <a:ext uri="{FF2B5EF4-FFF2-40B4-BE49-F238E27FC236}">
                <a16:creationId xmlns:a16="http://schemas.microsoft.com/office/drawing/2014/main" id="{73506C72-2D28-EC46-BCB9-7E0FD7F5CF06}"/>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Graph Representation Learning</a:t>
            </a:r>
          </a:p>
        </p:txBody>
      </p:sp>
    </p:spTree>
    <p:extLst>
      <p:ext uri="{BB962C8B-B14F-4D97-AF65-F5344CB8AC3E}">
        <p14:creationId xmlns:p14="http://schemas.microsoft.com/office/powerpoint/2010/main" val="1661330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5BA51-A5AE-8B45-8744-650EEC93C6C1}"/>
              </a:ext>
            </a:extLst>
          </p:cNvPr>
          <p:cNvPicPr>
            <a:picLocks noChangeAspect="1"/>
          </p:cNvPicPr>
          <p:nvPr/>
        </p:nvPicPr>
        <p:blipFill>
          <a:blip r:embed="rId3"/>
          <a:stretch>
            <a:fillRect/>
          </a:stretch>
        </p:blipFill>
        <p:spPr>
          <a:xfrm>
            <a:off x="962441" y="1584913"/>
            <a:ext cx="4265539" cy="549109"/>
          </a:xfrm>
          <a:prstGeom prst="rect">
            <a:avLst/>
          </a:prstGeom>
        </p:spPr>
      </p:pic>
      <p:pic>
        <p:nvPicPr>
          <p:cNvPr id="7" name="Content Placeholder 8">
            <a:extLst>
              <a:ext uri="{FF2B5EF4-FFF2-40B4-BE49-F238E27FC236}">
                <a16:creationId xmlns:a16="http://schemas.microsoft.com/office/drawing/2014/main" id="{A825AD3D-0CFA-5148-AFAF-C433079325AE}"/>
              </a:ext>
            </a:extLst>
          </p:cNvPr>
          <p:cNvPicPr>
            <a:picLocks noChangeAspect="1"/>
          </p:cNvPicPr>
          <p:nvPr/>
        </p:nvPicPr>
        <p:blipFill rotWithShape="1">
          <a:blip r:embed="rId4"/>
          <a:srcRect r="5095" b="22470"/>
          <a:stretch/>
        </p:blipFill>
        <p:spPr>
          <a:xfrm>
            <a:off x="533816" y="2167066"/>
            <a:ext cx="5709822" cy="431896"/>
          </a:xfrm>
          <a:prstGeom prst="rect">
            <a:avLst/>
          </a:prstGeom>
        </p:spPr>
      </p:pic>
      <p:sp>
        <p:nvSpPr>
          <p:cNvPr id="8" name="Rectangle 7">
            <a:extLst>
              <a:ext uri="{FF2B5EF4-FFF2-40B4-BE49-F238E27FC236}">
                <a16:creationId xmlns:a16="http://schemas.microsoft.com/office/drawing/2014/main" id="{7280E1D1-7B94-E841-A623-28EEDE90AC66}"/>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Designing node feature vectors</a:t>
            </a:r>
          </a:p>
        </p:txBody>
      </p:sp>
      <p:sp>
        <p:nvSpPr>
          <p:cNvPr id="9" name="Rectangle 8">
            <a:extLst>
              <a:ext uri="{FF2B5EF4-FFF2-40B4-BE49-F238E27FC236}">
                <a16:creationId xmlns:a16="http://schemas.microsoft.com/office/drawing/2014/main" id="{414B9103-656B-294A-8E3F-97EEBDB81B0A}"/>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2A2F537-9D87-0D4D-94CF-A7DD51ED8702}"/>
              </a:ext>
            </a:extLst>
          </p:cNvPr>
          <p:cNvSpPr>
            <a:spLocks noGrp="1"/>
          </p:cNvSpPr>
          <p:nvPr>
            <p:ph type="sldNum" sz="quarter" idx="12"/>
          </p:nvPr>
        </p:nvSpPr>
        <p:spPr/>
        <p:txBody>
          <a:bodyPr/>
          <a:lstStyle/>
          <a:p>
            <a:fld id="{B2DC25EE-239B-4C5F-AAD1-255A7D5F1EE2}" type="slidenum">
              <a:rPr lang="en-US" smtClean="0"/>
              <a:t>60</a:t>
            </a:fld>
            <a:endParaRPr lang="en-US"/>
          </a:p>
        </p:txBody>
      </p:sp>
      <p:pic>
        <p:nvPicPr>
          <p:cNvPr id="12" name="Picture 11">
            <a:extLst>
              <a:ext uri="{FF2B5EF4-FFF2-40B4-BE49-F238E27FC236}">
                <a16:creationId xmlns:a16="http://schemas.microsoft.com/office/drawing/2014/main" id="{984D6F04-1292-B447-8B2D-7997AA2A97A2}"/>
              </a:ext>
            </a:extLst>
          </p:cNvPr>
          <p:cNvPicPr>
            <a:picLocks noChangeAspect="1"/>
          </p:cNvPicPr>
          <p:nvPr/>
        </p:nvPicPr>
        <p:blipFill>
          <a:blip r:embed="rId5"/>
          <a:srcRect/>
          <a:stretch/>
        </p:blipFill>
        <p:spPr>
          <a:xfrm>
            <a:off x="6550136" y="1336300"/>
            <a:ext cx="5033448" cy="4362321"/>
          </a:xfrm>
          <a:prstGeom prst="rect">
            <a:avLst/>
          </a:prstGeom>
        </p:spPr>
      </p:pic>
      <p:sp>
        <p:nvSpPr>
          <p:cNvPr id="14" name="Rounded Rectangle 13">
            <a:extLst>
              <a:ext uri="{FF2B5EF4-FFF2-40B4-BE49-F238E27FC236}">
                <a16:creationId xmlns:a16="http://schemas.microsoft.com/office/drawing/2014/main" id="{C07C50C4-973C-9143-A13D-56759825A8A6}"/>
              </a:ext>
            </a:extLst>
          </p:cNvPr>
          <p:cNvSpPr/>
          <p:nvPr/>
        </p:nvSpPr>
        <p:spPr>
          <a:xfrm>
            <a:off x="627378" y="4480072"/>
            <a:ext cx="2690736" cy="1696139"/>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5290A7C-0560-4C46-AD03-FDBEB74E6985}"/>
                  </a:ext>
                </a:extLst>
              </p:cNvPr>
              <p:cNvSpPr/>
              <p:nvPr/>
            </p:nvSpPr>
            <p:spPr>
              <a:xfrm>
                <a:off x="1032791" y="5193469"/>
                <a:ext cx="1651093" cy="369332"/>
              </a:xfrm>
              <a:prstGeom prst="rect">
                <a:avLst/>
              </a:prstGeom>
            </p:spPr>
            <p:txBody>
              <a:bodyPr wrap="none">
                <a:spAutoFit/>
              </a:bodyPr>
              <a:lstStyle/>
              <a:p>
                <a:r>
                  <a:rPr lang="en-US" b="1" dirty="0">
                    <a:latin typeface="Palatino" pitchFamily="2" charset="77"/>
                    <a:ea typeface="Palatino" pitchFamily="2" charset="77"/>
                  </a:rPr>
                  <a:t>  </a:t>
                </a:r>
                <a14:m>
                  <m:oMath xmlns:m="http://schemas.openxmlformats.org/officeDocument/2006/math">
                    <m:r>
                      <a:rPr lang="en-US" b="1">
                        <a:latin typeface="Cambria Math" panose="02040503050406030204" pitchFamily="18" charset="0"/>
                        <a:ea typeface="Cambria Math" panose="02040503050406030204" pitchFamily="18" charset="0"/>
                      </a:rPr>
                      <m:t>: </m:t>
                    </m:r>
                  </m:oMath>
                </a14:m>
                <a:r>
                  <a:rPr lang="en-US" dirty="0">
                    <a:latin typeface="Palatino" pitchFamily="2" charset="77"/>
                    <a:ea typeface="Palatino" pitchFamily="2" charset="77"/>
                  </a:rPr>
                  <a:t>Walk length</a:t>
                </a:r>
              </a:p>
            </p:txBody>
          </p:sp>
        </mc:Choice>
        <mc:Fallback xmlns="">
          <p:sp>
            <p:nvSpPr>
              <p:cNvPr id="15" name="Rectangle 14">
                <a:extLst>
                  <a:ext uri="{FF2B5EF4-FFF2-40B4-BE49-F238E27FC236}">
                    <a16:creationId xmlns:a16="http://schemas.microsoft.com/office/drawing/2014/main" id="{85290A7C-0560-4C46-AD03-FDBEB74E6985}"/>
                  </a:ext>
                </a:extLst>
              </p:cNvPr>
              <p:cNvSpPr>
                <a:spLocks noRot="1" noChangeAspect="1" noMove="1" noResize="1" noEditPoints="1" noAdjustHandles="1" noChangeArrowheads="1" noChangeShapeType="1" noTextEdit="1"/>
              </p:cNvSpPr>
              <p:nvPr/>
            </p:nvSpPr>
            <p:spPr>
              <a:xfrm>
                <a:off x="1032791" y="5193469"/>
                <a:ext cx="1651093" cy="369332"/>
              </a:xfrm>
              <a:prstGeom prst="rect">
                <a:avLst/>
              </a:prstGeom>
              <a:blipFill>
                <a:blip r:embed="rId6"/>
                <a:stretch>
                  <a:fillRect t="-6452" r="-2290" b="-1935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572EC16-F032-7749-B23F-67C823346C3E}"/>
              </a:ext>
            </a:extLst>
          </p:cNvPr>
          <p:cNvPicPr>
            <a:picLocks noChangeAspect="1"/>
          </p:cNvPicPr>
          <p:nvPr/>
        </p:nvPicPr>
        <p:blipFill>
          <a:blip r:embed="rId7"/>
          <a:stretch>
            <a:fillRect/>
          </a:stretch>
        </p:blipFill>
        <p:spPr>
          <a:xfrm>
            <a:off x="1048833" y="4801865"/>
            <a:ext cx="1458855" cy="244457"/>
          </a:xfrm>
          <a:prstGeom prst="rect">
            <a:avLst/>
          </a:prstGeom>
        </p:spPr>
      </p:pic>
      <p:pic>
        <p:nvPicPr>
          <p:cNvPr id="17" name="Content Placeholder 8">
            <a:extLst>
              <a:ext uri="{FF2B5EF4-FFF2-40B4-BE49-F238E27FC236}">
                <a16:creationId xmlns:a16="http://schemas.microsoft.com/office/drawing/2014/main" id="{BC48F88D-F0D9-C04F-B4A6-ECDA95147687}"/>
              </a:ext>
            </a:extLst>
          </p:cNvPr>
          <p:cNvPicPr>
            <a:picLocks noChangeAspect="1"/>
          </p:cNvPicPr>
          <p:nvPr/>
        </p:nvPicPr>
        <p:blipFill rotWithShape="1">
          <a:blip r:embed="rId4"/>
          <a:srcRect l="90563" r="6346" b="66894"/>
          <a:stretch/>
        </p:blipFill>
        <p:spPr>
          <a:xfrm>
            <a:off x="1034019" y="5243307"/>
            <a:ext cx="225035" cy="223149"/>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2DC0E25-89C7-8A45-8B9C-37ABA1A53180}"/>
                  </a:ext>
                </a:extLst>
              </p:cNvPr>
              <p:cNvSpPr/>
              <p:nvPr/>
            </p:nvSpPr>
            <p:spPr>
              <a:xfrm>
                <a:off x="1032791" y="5559664"/>
                <a:ext cx="2246128" cy="369332"/>
              </a:xfrm>
              <a:prstGeom prst="rect">
                <a:avLst/>
              </a:prstGeom>
            </p:spPr>
            <p:txBody>
              <a:bodyPr wrap="none">
                <a:spAutoFit/>
              </a:bodyPr>
              <a:lstStyle/>
              <a:p>
                <a:r>
                  <a:rPr lang="en-US" b="1" dirty="0">
                    <a:latin typeface="Palatino" pitchFamily="2" charset="77"/>
                    <a:ea typeface="Palatino" pitchFamily="2" charset="77"/>
                  </a:rPr>
                  <a:t>  </a:t>
                </a:r>
                <a14:m>
                  <m:oMath xmlns:m="http://schemas.openxmlformats.org/officeDocument/2006/math">
                    <m:r>
                      <a:rPr lang="en-US" b="1">
                        <a:latin typeface="Cambria Math" panose="02040503050406030204" pitchFamily="18" charset="0"/>
                        <a:ea typeface="Cambria Math" panose="02040503050406030204" pitchFamily="18" charset="0"/>
                      </a:rPr>
                      <m:t>: </m:t>
                    </m:r>
                  </m:oMath>
                </a14:m>
                <a:r>
                  <a:rPr lang="en-US" dirty="0">
                    <a:latin typeface="Palatino" pitchFamily="2" charset="77"/>
                    <a:ea typeface="Palatino" pitchFamily="2" charset="77"/>
                  </a:rPr>
                  <a:t>Importance factor</a:t>
                </a:r>
              </a:p>
            </p:txBody>
          </p:sp>
        </mc:Choice>
        <mc:Fallback xmlns="">
          <p:sp>
            <p:nvSpPr>
              <p:cNvPr id="18" name="Rectangle 17">
                <a:extLst>
                  <a:ext uri="{FF2B5EF4-FFF2-40B4-BE49-F238E27FC236}">
                    <a16:creationId xmlns:a16="http://schemas.microsoft.com/office/drawing/2014/main" id="{52DC0E25-89C7-8A45-8B9C-37ABA1A53180}"/>
                  </a:ext>
                </a:extLst>
              </p:cNvPr>
              <p:cNvSpPr>
                <a:spLocks noRot="1" noChangeAspect="1" noMove="1" noResize="1" noEditPoints="1" noAdjustHandles="1" noChangeArrowheads="1" noChangeShapeType="1" noTextEdit="1"/>
              </p:cNvSpPr>
              <p:nvPr/>
            </p:nvSpPr>
            <p:spPr>
              <a:xfrm>
                <a:off x="1032791" y="5559664"/>
                <a:ext cx="2246128" cy="369332"/>
              </a:xfrm>
              <a:prstGeom prst="rect">
                <a:avLst/>
              </a:prstGeom>
              <a:blipFill>
                <a:blip r:embed="rId8"/>
                <a:stretch>
                  <a:fillRect t="-6452" r="-1124" b="-19355"/>
                </a:stretch>
              </a:blipFill>
            </p:spPr>
            <p:txBody>
              <a:bodyPr/>
              <a:lstStyle/>
              <a:p>
                <a:r>
                  <a:rPr lang="en-US">
                    <a:noFill/>
                  </a:rPr>
                  <a:t> </a:t>
                </a:r>
              </a:p>
            </p:txBody>
          </p:sp>
        </mc:Fallback>
      </mc:AlternateContent>
      <p:pic>
        <p:nvPicPr>
          <p:cNvPr id="21" name="Content Placeholder 8">
            <a:extLst>
              <a:ext uri="{FF2B5EF4-FFF2-40B4-BE49-F238E27FC236}">
                <a16:creationId xmlns:a16="http://schemas.microsoft.com/office/drawing/2014/main" id="{2E7492CC-40FE-3141-AF18-C9DA94B7969C}"/>
              </a:ext>
            </a:extLst>
          </p:cNvPr>
          <p:cNvPicPr>
            <a:picLocks noChangeAspect="1"/>
          </p:cNvPicPr>
          <p:nvPr/>
        </p:nvPicPr>
        <p:blipFill rotWithShape="1">
          <a:blip r:embed="rId4"/>
          <a:srcRect l="19369" t="17833" r="77269" b="37566"/>
          <a:stretch/>
        </p:blipFill>
        <p:spPr>
          <a:xfrm>
            <a:off x="992435" y="5615994"/>
            <a:ext cx="202181" cy="248459"/>
          </a:xfrm>
          <a:prstGeom prst="rect">
            <a:avLst/>
          </a:prstGeom>
        </p:spPr>
      </p:pic>
    </p:spTree>
    <p:extLst>
      <p:ext uri="{BB962C8B-B14F-4D97-AF65-F5344CB8AC3E}">
        <p14:creationId xmlns:p14="http://schemas.microsoft.com/office/powerpoint/2010/main" val="304101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065E07E8-2D52-1A45-BE68-10E8970726B1}"/>
              </a:ext>
            </a:extLst>
          </p:cNvPr>
          <p:cNvSpPr/>
          <p:nvPr/>
        </p:nvSpPr>
        <p:spPr>
          <a:xfrm>
            <a:off x="8620693" y="3834449"/>
            <a:ext cx="2961685" cy="2242756"/>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D2E4D66-FF6D-B744-AB1D-E0581CB01D00}"/>
              </a:ext>
            </a:extLst>
          </p:cNvPr>
          <p:cNvPicPr>
            <a:picLocks noChangeAspect="1"/>
          </p:cNvPicPr>
          <p:nvPr/>
        </p:nvPicPr>
        <p:blipFill>
          <a:blip r:embed="rId3"/>
          <a:stretch>
            <a:fillRect/>
          </a:stretch>
        </p:blipFill>
        <p:spPr>
          <a:xfrm>
            <a:off x="9215173" y="4335634"/>
            <a:ext cx="2133544" cy="969793"/>
          </a:xfrm>
          <a:prstGeom prst="rect">
            <a:avLst/>
          </a:prstGeom>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E1177FB3-B09E-594A-83CA-B90130B88A79}"/>
                  </a:ext>
                </a:extLst>
              </p:cNvPr>
              <p:cNvSpPr/>
              <p:nvPr/>
            </p:nvSpPr>
            <p:spPr>
              <a:xfrm>
                <a:off x="8703873" y="4074152"/>
                <a:ext cx="1822871" cy="369332"/>
              </a:xfrm>
              <a:prstGeom prst="rect">
                <a:avLst/>
              </a:prstGeom>
            </p:spPr>
            <p:txBody>
              <a:bodyPr wrap="none">
                <a:spAutoFit/>
              </a:bodyPr>
              <a:lstStyle/>
              <a:p>
                <a:pPr marL="285750" indent="-285750">
                  <a:buFont typeface="Arial" panose="020B0604020202020204" pitchFamily="34" charset="0"/>
                  <a:buChar char="•"/>
                </a:pP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b="1" i="0" smtClean="0">
                            <a:latin typeface="Cambria Math" panose="02040503050406030204" pitchFamily="18" charset="0"/>
                            <a:ea typeface="Cambria Math" panose="02040503050406030204" pitchFamily="18" charset="0"/>
                          </a:rPr>
                          <m:t>𝛘</m:t>
                        </m:r>
                      </m:e>
                      <m:sup>
                        <m:r>
                          <a:rPr lang="en-US" b="0" i="1" smtClean="0">
                            <a:latin typeface="Cambria Math" panose="02040503050406030204" pitchFamily="18" charset="0"/>
                            <a:ea typeface="Cambria Math" panose="02040503050406030204" pitchFamily="18" charset="0"/>
                          </a:rPr>
                          <m:t>2</m:t>
                        </m:r>
                      </m:sup>
                    </m:sSup>
                  </m:oMath>
                </a14:m>
                <a:r>
                  <a:rPr lang="en-US" dirty="0">
                    <a:latin typeface="Palatino" pitchFamily="2" charset="77"/>
                    <a:ea typeface="Palatino" pitchFamily="2" charset="77"/>
                  </a:rPr>
                  <a:t>- similarity</a:t>
                </a:r>
              </a:p>
            </p:txBody>
          </p:sp>
        </mc:Choice>
        <mc:Fallback xmlns="">
          <p:sp>
            <p:nvSpPr>
              <p:cNvPr id="19" name="Rectangle 18">
                <a:extLst>
                  <a:ext uri="{FF2B5EF4-FFF2-40B4-BE49-F238E27FC236}">
                    <a16:creationId xmlns:a16="http://schemas.microsoft.com/office/drawing/2014/main" id="{E1177FB3-B09E-594A-83CA-B90130B88A79}"/>
                  </a:ext>
                </a:extLst>
              </p:cNvPr>
              <p:cNvSpPr>
                <a:spLocks noRot="1" noChangeAspect="1" noMove="1" noResize="1" noEditPoints="1" noAdjustHandles="1" noChangeArrowheads="1" noChangeShapeType="1" noTextEdit="1"/>
              </p:cNvSpPr>
              <p:nvPr/>
            </p:nvSpPr>
            <p:spPr>
              <a:xfrm>
                <a:off x="8703873" y="4074152"/>
                <a:ext cx="1822871" cy="369332"/>
              </a:xfrm>
              <a:prstGeom prst="rect">
                <a:avLst/>
              </a:prstGeom>
              <a:blipFill>
                <a:blip r:embed="rId7"/>
                <a:stretch>
                  <a:fillRect l="-2083" t="-6667" r="-2083" b="-23333"/>
                </a:stretch>
              </a:blipFill>
            </p:spPr>
            <p:txBody>
              <a:bodyPr/>
              <a:lstStyle/>
              <a:p>
                <a:r>
                  <a:rPr lang="en-US">
                    <a:noFill/>
                  </a:rPr>
                  <a:t> </a:t>
                </a:r>
              </a:p>
            </p:txBody>
          </p:sp>
        </mc:Fallback>
      </mc:AlternateContent>
      <p:pic>
        <p:nvPicPr>
          <p:cNvPr id="20" name="Content Placeholder 7">
            <a:extLst>
              <a:ext uri="{FF2B5EF4-FFF2-40B4-BE49-F238E27FC236}">
                <a16:creationId xmlns:a16="http://schemas.microsoft.com/office/drawing/2014/main" id="{E41D64C4-6952-8648-974E-274D3A056C4B}"/>
              </a:ext>
            </a:extLst>
          </p:cNvPr>
          <p:cNvPicPr>
            <a:picLocks noChangeAspect="1"/>
          </p:cNvPicPr>
          <p:nvPr/>
        </p:nvPicPr>
        <p:blipFill rotWithShape="1">
          <a:blip r:embed="rId8"/>
          <a:srcRect t="26046" r="71341" b="45704"/>
          <a:stretch/>
        </p:blipFill>
        <p:spPr>
          <a:xfrm>
            <a:off x="9184797" y="5086160"/>
            <a:ext cx="1998822" cy="262389"/>
          </a:xfrm>
          <a:prstGeom prst="rect">
            <a:avLst/>
          </a:prstGeom>
        </p:spPr>
      </p:pic>
      <p:pic>
        <p:nvPicPr>
          <p:cNvPr id="21" name="Content Placeholder 7">
            <a:extLst>
              <a:ext uri="{FF2B5EF4-FFF2-40B4-BE49-F238E27FC236}">
                <a16:creationId xmlns:a16="http://schemas.microsoft.com/office/drawing/2014/main" id="{031625F5-7A75-0546-AE4F-BDCFF86AEA8E}"/>
              </a:ext>
            </a:extLst>
          </p:cNvPr>
          <p:cNvPicPr>
            <a:picLocks noChangeAspect="1"/>
          </p:cNvPicPr>
          <p:nvPr/>
        </p:nvPicPr>
        <p:blipFill rotWithShape="1">
          <a:blip r:embed="rId8"/>
          <a:srcRect l="53316" t="2695" r="32191" b="73827"/>
          <a:stretch/>
        </p:blipFill>
        <p:spPr>
          <a:xfrm>
            <a:off x="9184797" y="5580948"/>
            <a:ext cx="1223080" cy="263857"/>
          </a:xfrm>
          <a:prstGeom prst="rect">
            <a:avLst/>
          </a:prstGeom>
        </p:spPr>
      </p:pic>
      <p:sp>
        <p:nvSpPr>
          <p:cNvPr id="8" name="Rectangle 7">
            <a:extLst>
              <a:ext uri="{FF2B5EF4-FFF2-40B4-BE49-F238E27FC236}">
                <a16:creationId xmlns:a16="http://schemas.microsoft.com/office/drawing/2014/main" id="{7280E1D1-7B94-E841-A623-28EEDE90AC66}"/>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Choosing a hash function</a:t>
            </a:r>
          </a:p>
        </p:txBody>
      </p:sp>
      <p:sp>
        <p:nvSpPr>
          <p:cNvPr id="9" name="Rectangle 8">
            <a:extLst>
              <a:ext uri="{FF2B5EF4-FFF2-40B4-BE49-F238E27FC236}">
                <a16:creationId xmlns:a16="http://schemas.microsoft.com/office/drawing/2014/main" id="{414B9103-656B-294A-8E3F-97EEBDB81B0A}"/>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2A2F537-9D87-0D4D-94CF-A7DD51ED8702}"/>
              </a:ext>
            </a:extLst>
          </p:cNvPr>
          <p:cNvSpPr>
            <a:spLocks noGrp="1"/>
          </p:cNvSpPr>
          <p:nvPr>
            <p:ph type="sldNum" sz="quarter" idx="12"/>
          </p:nvPr>
        </p:nvSpPr>
        <p:spPr/>
        <p:txBody>
          <a:bodyPr/>
          <a:lstStyle/>
          <a:p>
            <a:fld id="{B2DC25EE-239B-4C5F-AAD1-255A7D5F1EE2}" type="slidenum">
              <a:rPr lang="en-US" smtClean="0"/>
              <a:t>61</a:t>
            </a:fld>
            <a:endParaRPr lang="en-US"/>
          </a:p>
        </p:txBody>
      </p:sp>
      <p:pic>
        <p:nvPicPr>
          <p:cNvPr id="14" name="Picture 13">
            <a:extLst>
              <a:ext uri="{FF2B5EF4-FFF2-40B4-BE49-F238E27FC236}">
                <a16:creationId xmlns:a16="http://schemas.microsoft.com/office/drawing/2014/main" id="{AE7D6894-497F-CC4C-A6A4-F15F24A75927}"/>
              </a:ext>
            </a:extLst>
          </p:cNvPr>
          <p:cNvPicPr>
            <a:picLocks noChangeAspect="1"/>
          </p:cNvPicPr>
          <p:nvPr/>
        </p:nvPicPr>
        <p:blipFill>
          <a:blip r:embed="rId9"/>
          <a:srcRect/>
          <a:stretch/>
        </p:blipFill>
        <p:spPr>
          <a:xfrm>
            <a:off x="3366667" y="1247839"/>
            <a:ext cx="5033448" cy="4362321"/>
          </a:xfrm>
          <a:prstGeom prst="rect">
            <a:avLst/>
          </a:prstGeom>
        </p:spPr>
      </p:pic>
      <p:graphicFrame>
        <p:nvGraphicFramePr>
          <p:cNvPr id="15" name="Chart 14">
            <a:extLst>
              <a:ext uri="{FF2B5EF4-FFF2-40B4-BE49-F238E27FC236}">
                <a16:creationId xmlns:a16="http://schemas.microsoft.com/office/drawing/2014/main" id="{9DD2A85D-B638-4747-B126-0C1EDEB54028}"/>
              </a:ext>
            </a:extLst>
          </p:cNvPr>
          <p:cNvGraphicFramePr/>
          <p:nvPr>
            <p:extLst>
              <p:ext uri="{D42A27DB-BD31-4B8C-83A1-F6EECF244321}">
                <p14:modId xmlns:p14="http://schemas.microsoft.com/office/powerpoint/2010/main" val="3617567219"/>
              </p:ext>
            </p:extLst>
          </p:nvPr>
        </p:nvGraphicFramePr>
        <p:xfrm>
          <a:off x="8845783" y="1595677"/>
          <a:ext cx="2199082" cy="146605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6" name="Chart 15">
            <a:extLst>
              <a:ext uri="{FF2B5EF4-FFF2-40B4-BE49-F238E27FC236}">
                <a16:creationId xmlns:a16="http://schemas.microsoft.com/office/drawing/2014/main" id="{C99FEEA8-8A0B-D049-8A97-96271E90BDAB}"/>
              </a:ext>
            </a:extLst>
          </p:cNvPr>
          <p:cNvGraphicFramePr/>
          <p:nvPr>
            <p:extLst>
              <p:ext uri="{D42A27DB-BD31-4B8C-83A1-F6EECF244321}">
                <p14:modId xmlns:p14="http://schemas.microsoft.com/office/powerpoint/2010/main" val="282377847"/>
              </p:ext>
            </p:extLst>
          </p:nvPr>
        </p:nvGraphicFramePr>
        <p:xfrm>
          <a:off x="721916" y="3684693"/>
          <a:ext cx="2199083" cy="1466055"/>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0797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par>
                                <p:cTn id="25" presetID="9"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Graphic spid="15" grpId="0">
        <p:bldAsOne/>
      </p:bldGraphic>
      <p:bldGraphic spid="16"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E305FE-4247-A34E-992B-0C61878DA7D6}"/>
              </a:ext>
            </a:extLst>
          </p:cNvPr>
          <p:cNvSpPr/>
          <p:nvPr/>
        </p:nvSpPr>
        <p:spPr>
          <a:xfrm>
            <a:off x="557783" y="1245155"/>
            <a:ext cx="10442449" cy="400110"/>
          </a:xfrm>
          <a:prstGeom prst="rect">
            <a:avLst/>
          </a:prstGeom>
        </p:spPr>
        <p:txBody>
          <a:bodyPr wrap="square">
            <a:spAutoFit/>
          </a:bodyPr>
          <a:lstStyle/>
          <a:p>
            <a:pPr marL="342900" indent="-342900">
              <a:buFont typeface="Arial" panose="020B0604020202020204" pitchFamily="34" charset="0"/>
              <a:buChar char="•"/>
            </a:pPr>
            <a:r>
              <a:rPr lang="en-US" sz="2000" dirty="0">
                <a:latin typeface="Palatino" pitchFamily="2" charset="77"/>
                <a:ea typeface="Palatino" pitchFamily="2" charset="77"/>
              </a:rPr>
              <a:t>Hash function</a:t>
            </a:r>
          </a:p>
        </p:txBody>
      </p:sp>
      <p:pic>
        <p:nvPicPr>
          <p:cNvPr id="7" name="Content Placeholder 7">
            <a:extLst>
              <a:ext uri="{FF2B5EF4-FFF2-40B4-BE49-F238E27FC236}">
                <a16:creationId xmlns:a16="http://schemas.microsoft.com/office/drawing/2014/main" id="{42B8CEDC-47E7-FC4E-98A7-DE9A85BBFD44}"/>
              </a:ext>
            </a:extLst>
          </p:cNvPr>
          <p:cNvPicPr>
            <a:picLocks noChangeAspect="1"/>
          </p:cNvPicPr>
          <p:nvPr/>
        </p:nvPicPr>
        <p:blipFill rotWithShape="1">
          <a:blip r:embed="rId3"/>
          <a:srcRect l="43300" t="80798" r="36500" b="-126"/>
          <a:stretch/>
        </p:blipFill>
        <p:spPr>
          <a:xfrm>
            <a:off x="7977878" y="2694389"/>
            <a:ext cx="1286691" cy="305589"/>
          </a:xfrm>
          <a:prstGeom prst="rect">
            <a:avLst/>
          </a:prstGeom>
        </p:spPr>
      </p:pic>
      <p:pic>
        <p:nvPicPr>
          <p:cNvPr id="8" name="Content Placeholder 8">
            <a:extLst>
              <a:ext uri="{FF2B5EF4-FFF2-40B4-BE49-F238E27FC236}">
                <a16:creationId xmlns:a16="http://schemas.microsoft.com/office/drawing/2014/main" id="{EFB95A71-84F6-0941-BACE-D5C541794FD1}"/>
              </a:ext>
            </a:extLst>
          </p:cNvPr>
          <p:cNvPicPr>
            <a:picLocks noChangeAspect="1"/>
          </p:cNvPicPr>
          <p:nvPr/>
        </p:nvPicPr>
        <p:blipFill rotWithShape="1">
          <a:blip r:embed="rId4"/>
          <a:srcRect t="1" r="10053" b="-14045"/>
          <a:stretch/>
        </p:blipFill>
        <p:spPr>
          <a:xfrm>
            <a:off x="1195753" y="1814481"/>
            <a:ext cx="2558100" cy="400110"/>
          </a:xfrm>
          <a:prstGeom prst="rect">
            <a:avLst/>
          </a:prstGeom>
        </p:spPr>
      </p:pic>
      <p:sp>
        <p:nvSpPr>
          <p:cNvPr id="9" name="Rectangle 8">
            <a:extLst>
              <a:ext uri="{FF2B5EF4-FFF2-40B4-BE49-F238E27FC236}">
                <a16:creationId xmlns:a16="http://schemas.microsoft.com/office/drawing/2014/main" id="{027E5647-1982-F44F-9FCF-33C029BC7694}"/>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rPr>
              <a:t>Sign stable random projections</a:t>
            </a:r>
          </a:p>
        </p:txBody>
      </p:sp>
      <p:sp>
        <p:nvSpPr>
          <p:cNvPr id="10" name="Rectangle 9">
            <a:extLst>
              <a:ext uri="{FF2B5EF4-FFF2-40B4-BE49-F238E27FC236}">
                <a16:creationId xmlns:a16="http://schemas.microsoft.com/office/drawing/2014/main" id="{B613678F-BE67-CB43-A424-66CD3F0CD4F6}"/>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258FA3F-63F0-FA42-9358-367F4895867E}"/>
              </a:ext>
            </a:extLst>
          </p:cNvPr>
          <p:cNvSpPr>
            <a:spLocks noGrp="1"/>
          </p:cNvSpPr>
          <p:nvPr>
            <p:ph type="sldNum" sz="quarter" idx="12"/>
          </p:nvPr>
        </p:nvSpPr>
        <p:spPr/>
        <p:txBody>
          <a:bodyPr/>
          <a:lstStyle/>
          <a:p>
            <a:fld id="{B2DC25EE-239B-4C5F-AAD1-255A7D5F1EE2}" type="slidenum">
              <a:rPr lang="en-US" smtClean="0"/>
              <a:t>62</a:t>
            </a:fld>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5EDB9C1-BFC5-9F47-9C2A-90BB2F48EB69}"/>
                  </a:ext>
                </a:extLst>
              </p:cNvPr>
              <p:cNvSpPr/>
              <p:nvPr/>
            </p:nvSpPr>
            <p:spPr>
              <a:xfrm>
                <a:off x="557783" y="4708622"/>
                <a:ext cx="10442449" cy="400110"/>
              </a:xfrm>
              <a:prstGeom prst="rect">
                <a:avLst/>
              </a:prstGeom>
            </p:spPr>
            <p:txBody>
              <a:bodyPr wrap="square">
                <a:spAutoFit/>
              </a:bodyPr>
              <a:lstStyle/>
              <a:p>
                <a:pPr marL="342900" indent="-342900">
                  <a:buFont typeface="Arial" panose="020B0604020202020204" pitchFamily="34" charset="0"/>
                  <a:buChar char="•"/>
                </a:pPr>
                <a14:m>
                  <m:oMath xmlns:m="http://schemas.openxmlformats.org/officeDocument/2006/math">
                    <m:r>
                      <a:rPr lang="en-US" sz="2000" i="1">
                        <a:latin typeface="Cambria Math" panose="02040503050406030204" pitchFamily="18" charset="0"/>
                        <a:ea typeface="Cambria Math" panose="02040503050406030204" pitchFamily="18" charset="0"/>
                      </a:rPr>
                      <m:t>𝛼</m:t>
                    </m:r>
                  </m:oMath>
                </a14:m>
                <a:r>
                  <a:rPr lang="en-US" sz="2000" dirty="0">
                    <a:latin typeface="Palatino" pitchFamily="2" charset="77"/>
                    <a:ea typeface="Palatino" pitchFamily="2" charset="77"/>
                  </a:rPr>
                  <a:t>-stable random projections</a:t>
                </a:r>
              </a:p>
            </p:txBody>
          </p:sp>
        </mc:Choice>
        <mc:Fallback xmlns="">
          <p:sp>
            <p:nvSpPr>
              <p:cNvPr id="11" name="Rectangle 10">
                <a:extLst>
                  <a:ext uri="{FF2B5EF4-FFF2-40B4-BE49-F238E27FC236}">
                    <a16:creationId xmlns:a16="http://schemas.microsoft.com/office/drawing/2014/main" id="{65EDB9C1-BFC5-9F47-9C2A-90BB2F48EB69}"/>
                  </a:ext>
                </a:extLst>
              </p:cNvPr>
              <p:cNvSpPr>
                <a:spLocks noRot="1" noChangeAspect="1" noMove="1" noResize="1" noEditPoints="1" noAdjustHandles="1" noChangeArrowheads="1" noChangeShapeType="1" noTextEdit="1"/>
              </p:cNvSpPr>
              <p:nvPr/>
            </p:nvSpPr>
            <p:spPr>
              <a:xfrm>
                <a:off x="557783" y="4708622"/>
                <a:ext cx="10442449" cy="400110"/>
              </a:xfrm>
              <a:prstGeom prst="rect">
                <a:avLst/>
              </a:prstGeom>
              <a:blipFill>
                <a:blip r:embed="rId5"/>
                <a:stretch>
                  <a:fillRect l="-485" t="-6061" b="-24242"/>
                </a:stretch>
              </a:blipFill>
            </p:spPr>
            <p:txBody>
              <a:bodyPr/>
              <a:lstStyle/>
              <a:p>
                <a:r>
                  <a:rPr lang="en-US">
                    <a:noFill/>
                  </a:rPr>
                  <a:t> </a:t>
                </a:r>
              </a:p>
            </p:txBody>
          </p:sp>
        </mc:Fallback>
      </mc:AlternateContent>
      <p:pic>
        <p:nvPicPr>
          <p:cNvPr id="12" name="Content Placeholder 7">
            <a:extLst>
              <a:ext uri="{FF2B5EF4-FFF2-40B4-BE49-F238E27FC236}">
                <a16:creationId xmlns:a16="http://schemas.microsoft.com/office/drawing/2014/main" id="{F7531893-B1D2-514A-A07B-C52DAAF80E12}"/>
              </a:ext>
            </a:extLst>
          </p:cNvPr>
          <p:cNvPicPr>
            <a:picLocks noChangeAspect="1"/>
          </p:cNvPicPr>
          <p:nvPr/>
        </p:nvPicPr>
        <p:blipFill rotWithShape="1">
          <a:blip r:embed="rId6"/>
          <a:srcRect r="7074"/>
          <a:stretch/>
        </p:blipFill>
        <p:spPr>
          <a:xfrm>
            <a:off x="5638045" y="5017850"/>
            <a:ext cx="3988764" cy="1351181"/>
          </a:xfrm>
          <a:prstGeom prst="rect">
            <a:avLst/>
          </a:prstGeom>
        </p:spPr>
      </p:pic>
      <p:pic>
        <p:nvPicPr>
          <p:cNvPr id="13" name="Content Placeholder 8">
            <a:extLst>
              <a:ext uri="{FF2B5EF4-FFF2-40B4-BE49-F238E27FC236}">
                <a16:creationId xmlns:a16="http://schemas.microsoft.com/office/drawing/2014/main" id="{CBC21144-1DA6-CB4D-80DE-819AFE35128B}"/>
              </a:ext>
            </a:extLst>
          </p:cNvPr>
          <p:cNvPicPr>
            <a:picLocks noChangeAspect="1"/>
          </p:cNvPicPr>
          <p:nvPr/>
        </p:nvPicPr>
        <p:blipFill>
          <a:blip r:embed="rId7"/>
          <a:srcRect/>
          <a:stretch/>
        </p:blipFill>
        <p:spPr>
          <a:xfrm>
            <a:off x="1220795" y="5265012"/>
            <a:ext cx="4099824" cy="644999"/>
          </a:xfrm>
          <a:prstGeom prst="rect">
            <a:avLst/>
          </a:prstGeom>
        </p:spPr>
      </p:pic>
      <p:sp>
        <p:nvSpPr>
          <p:cNvPr id="14" name="Rectangle 13">
            <a:extLst>
              <a:ext uri="{FF2B5EF4-FFF2-40B4-BE49-F238E27FC236}">
                <a16:creationId xmlns:a16="http://schemas.microsoft.com/office/drawing/2014/main" id="{F7A7739F-54E9-D442-A9BE-5887FC5A5DC2}"/>
              </a:ext>
            </a:extLst>
          </p:cNvPr>
          <p:cNvSpPr/>
          <p:nvPr/>
        </p:nvSpPr>
        <p:spPr>
          <a:xfrm>
            <a:off x="9605922" y="5403692"/>
            <a:ext cx="2611121" cy="369332"/>
          </a:xfrm>
          <a:prstGeom prst="rect">
            <a:avLst/>
          </a:prstGeom>
        </p:spPr>
        <p:txBody>
          <a:bodyPr wrap="square">
            <a:spAutoFit/>
          </a:bodyPr>
          <a:lstStyle/>
          <a:p>
            <a:r>
              <a:rPr lang="en-US" dirty="0">
                <a:solidFill>
                  <a:schemeClr val="accent2">
                    <a:lumMod val="75000"/>
                  </a:schemeClr>
                </a:solidFill>
                <a:latin typeface="Palatino" pitchFamily="2" charset="77"/>
                <a:ea typeface="Palatino" pitchFamily="2" charset="77"/>
              </a:rPr>
              <a:t>[Li </a:t>
            </a:r>
            <a:r>
              <a:rPr lang="en-US" i="1" dirty="0">
                <a:solidFill>
                  <a:schemeClr val="accent2">
                    <a:lumMod val="75000"/>
                  </a:schemeClr>
                </a:solidFill>
                <a:latin typeface="Palatino" pitchFamily="2" charset="77"/>
                <a:ea typeface="Palatino" pitchFamily="2" charset="77"/>
              </a:rPr>
              <a:t>et al. </a:t>
            </a:r>
            <a:r>
              <a:rPr lang="en-US" dirty="0">
                <a:solidFill>
                  <a:schemeClr val="accent2">
                    <a:lumMod val="75000"/>
                  </a:schemeClr>
                </a:solidFill>
                <a:latin typeface="Palatino" pitchFamily="2" charset="77"/>
                <a:ea typeface="Palatino" pitchFamily="2" charset="77"/>
              </a:rPr>
              <a:t>NIPS ’13]</a:t>
            </a:r>
          </a:p>
        </p:txBody>
      </p:sp>
      <p:sp>
        <p:nvSpPr>
          <p:cNvPr id="17" name="Rectangle 16">
            <a:extLst>
              <a:ext uri="{FF2B5EF4-FFF2-40B4-BE49-F238E27FC236}">
                <a16:creationId xmlns:a16="http://schemas.microsoft.com/office/drawing/2014/main" id="{1B6A31BB-A570-2448-9FC2-949540E61FB5}"/>
              </a:ext>
            </a:extLst>
          </p:cNvPr>
          <p:cNvSpPr/>
          <p:nvPr/>
        </p:nvSpPr>
        <p:spPr>
          <a:xfrm>
            <a:off x="557783" y="2659773"/>
            <a:ext cx="8556425" cy="400110"/>
          </a:xfrm>
          <a:prstGeom prst="rect">
            <a:avLst/>
          </a:prstGeom>
        </p:spPr>
        <p:txBody>
          <a:bodyPr wrap="square">
            <a:spAutoFit/>
          </a:bodyPr>
          <a:lstStyle/>
          <a:p>
            <a:pPr marL="342900" indent="-342900">
              <a:buFont typeface="Arial" panose="020B0604020202020204" pitchFamily="34" charset="0"/>
              <a:buChar char="•"/>
            </a:pPr>
            <a:r>
              <a:rPr lang="en-US" sz="2000" dirty="0">
                <a:latin typeface="Palatino" pitchFamily="2" charset="77"/>
                <a:ea typeface="Palatino" pitchFamily="2" charset="77"/>
              </a:rPr>
              <a:t>For a given pair of vectors                    ,   and                           for    </a:t>
            </a:r>
          </a:p>
        </p:txBody>
      </p:sp>
      <p:pic>
        <p:nvPicPr>
          <p:cNvPr id="18" name="Content Placeholder 7">
            <a:extLst>
              <a:ext uri="{FF2B5EF4-FFF2-40B4-BE49-F238E27FC236}">
                <a16:creationId xmlns:a16="http://schemas.microsoft.com/office/drawing/2014/main" id="{D5F6E5F8-8951-0749-A239-90137E41E908}"/>
              </a:ext>
            </a:extLst>
          </p:cNvPr>
          <p:cNvPicPr>
            <a:picLocks noChangeAspect="1"/>
          </p:cNvPicPr>
          <p:nvPr/>
        </p:nvPicPr>
        <p:blipFill rotWithShape="1">
          <a:blip r:embed="rId3"/>
          <a:srcRect l="24249" t="25124" r="2212" b="26426"/>
          <a:stretch/>
        </p:blipFill>
        <p:spPr>
          <a:xfrm>
            <a:off x="1233693" y="3204981"/>
            <a:ext cx="5152725" cy="842657"/>
          </a:xfrm>
          <a:prstGeom prst="rect">
            <a:avLst/>
          </a:prstGeom>
        </p:spPr>
      </p:pic>
      <p:pic>
        <p:nvPicPr>
          <p:cNvPr id="19" name="Content Placeholder 7">
            <a:extLst>
              <a:ext uri="{FF2B5EF4-FFF2-40B4-BE49-F238E27FC236}">
                <a16:creationId xmlns:a16="http://schemas.microsoft.com/office/drawing/2014/main" id="{13E8DF1F-2FCD-D541-9625-289B36573E12}"/>
              </a:ext>
            </a:extLst>
          </p:cNvPr>
          <p:cNvPicPr>
            <a:picLocks noChangeAspect="1"/>
          </p:cNvPicPr>
          <p:nvPr/>
        </p:nvPicPr>
        <p:blipFill rotWithShape="1">
          <a:blip r:embed="rId3"/>
          <a:srcRect l="77711" t="265" r="6321" b="84164"/>
          <a:stretch/>
        </p:blipFill>
        <p:spPr>
          <a:xfrm>
            <a:off x="4016974" y="2730801"/>
            <a:ext cx="1118902" cy="270824"/>
          </a:xfrm>
          <a:prstGeom prst="rect">
            <a:avLst/>
          </a:prstGeom>
        </p:spPr>
      </p:pic>
      <p:pic>
        <p:nvPicPr>
          <p:cNvPr id="20" name="Content Placeholder 7">
            <a:extLst>
              <a:ext uri="{FF2B5EF4-FFF2-40B4-BE49-F238E27FC236}">
                <a16:creationId xmlns:a16="http://schemas.microsoft.com/office/drawing/2014/main" id="{812FBD7D-5339-494C-8476-6A94D23999BD}"/>
              </a:ext>
            </a:extLst>
          </p:cNvPr>
          <p:cNvPicPr>
            <a:picLocks noChangeAspect="1"/>
          </p:cNvPicPr>
          <p:nvPr/>
        </p:nvPicPr>
        <p:blipFill rotWithShape="1">
          <a:blip r:embed="rId3"/>
          <a:srcRect l="9213" t="81134" r="62892" b="155"/>
          <a:stretch/>
        </p:blipFill>
        <p:spPr>
          <a:xfrm>
            <a:off x="5911474" y="2731740"/>
            <a:ext cx="1615320" cy="268945"/>
          </a:xfrm>
          <a:prstGeom prst="rect">
            <a:avLst/>
          </a:prstGeom>
        </p:spPr>
      </p:pic>
      <p:pic>
        <p:nvPicPr>
          <p:cNvPr id="22" name="Picture 21">
            <a:extLst>
              <a:ext uri="{FF2B5EF4-FFF2-40B4-BE49-F238E27FC236}">
                <a16:creationId xmlns:a16="http://schemas.microsoft.com/office/drawing/2014/main" id="{3E78C6E8-35C7-D543-888B-94D1A0B56012}"/>
              </a:ext>
            </a:extLst>
          </p:cNvPr>
          <p:cNvPicPr>
            <a:picLocks noChangeAspect="1"/>
          </p:cNvPicPr>
          <p:nvPr/>
        </p:nvPicPr>
        <p:blipFill>
          <a:blip r:embed="rId8"/>
          <a:srcRect/>
          <a:stretch/>
        </p:blipFill>
        <p:spPr>
          <a:xfrm>
            <a:off x="9207760" y="2331510"/>
            <a:ext cx="2456553" cy="2332027"/>
          </a:xfrm>
          <a:prstGeom prst="rect">
            <a:avLst/>
          </a:prstGeom>
        </p:spPr>
      </p:pic>
    </p:spTree>
    <p:extLst>
      <p:ext uri="{BB962C8B-B14F-4D97-AF65-F5344CB8AC3E}">
        <p14:creationId xmlns:p14="http://schemas.microsoft.com/office/powerpoint/2010/main" val="32142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5864487-540F-E74A-BAF0-04F1BD2013EF}"/>
              </a:ext>
            </a:extLst>
          </p:cNvPr>
          <p:cNvSpPr/>
          <p:nvPr/>
        </p:nvSpPr>
        <p:spPr>
          <a:xfrm>
            <a:off x="8677656" y="3321616"/>
            <a:ext cx="2961685" cy="2242756"/>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C826FC0-B5C7-7145-858C-32E5E241174B}"/>
              </a:ext>
            </a:extLst>
          </p:cNvPr>
          <p:cNvSpPr/>
          <p:nvPr/>
        </p:nvSpPr>
        <p:spPr>
          <a:xfrm>
            <a:off x="8579710" y="2577021"/>
            <a:ext cx="2344583" cy="369332"/>
          </a:xfrm>
          <a:prstGeom prst="rect">
            <a:avLst/>
          </a:prstGeom>
        </p:spPr>
        <p:txBody>
          <a:bodyPr wrap="square">
            <a:spAutoFit/>
          </a:bodyPr>
          <a:lstStyle/>
          <a:p>
            <a:r>
              <a:rPr lang="en-US" dirty="0">
                <a:solidFill>
                  <a:schemeClr val="accent2">
                    <a:lumMod val="75000"/>
                  </a:schemeClr>
                </a:solidFill>
                <a:latin typeface="Palatino" pitchFamily="2" charset="77"/>
                <a:ea typeface="Palatino" pitchFamily="2" charset="77"/>
              </a:rPr>
              <a:t>[Li </a:t>
            </a:r>
            <a:r>
              <a:rPr lang="en-US" i="1" dirty="0">
                <a:solidFill>
                  <a:schemeClr val="accent2">
                    <a:lumMod val="75000"/>
                  </a:schemeClr>
                </a:solidFill>
                <a:latin typeface="Palatino" pitchFamily="2" charset="77"/>
                <a:ea typeface="Palatino" pitchFamily="2" charset="77"/>
              </a:rPr>
              <a:t>et al. </a:t>
            </a:r>
            <a:r>
              <a:rPr lang="en-US" dirty="0">
                <a:solidFill>
                  <a:schemeClr val="accent2">
                    <a:lumMod val="75000"/>
                  </a:schemeClr>
                </a:solidFill>
                <a:latin typeface="Palatino" pitchFamily="2" charset="77"/>
                <a:ea typeface="Palatino" pitchFamily="2" charset="77"/>
              </a:rPr>
              <a:t>NIPS ‘13]</a:t>
            </a:r>
          </a:p>
        </p:txBody>
      </p:sp>
      <p:sp>
        <p:nvSpPr>
          <p:cNvPr id="20" name="Rectangle 19">
            <a:extLst>
              <a:ext uri="{FF2B5EF4-FFF2-40B4-BE49-F238E27FC236}">
                <a16:creationId xmlns:a16="http://schemas.microsoft.com/office/drawing/2014/main" id="{C98F48E1-BCF5-544A-B66A-AA2C11354814}"/>
              </a:ext>
            </a:extLst>
          </p:cNvPr>
          <p:cNvSpPr/>
          <p:nvPr/>
        </p:nvSpPr>
        <p:spPr>
          <a:xfrm>
            <a:off x="557783" y="3023311"/>
            <a:ext cx="10442449" cy="400110"/>
          </a:xfrm>
          <a:prstGeom prst="rect">
            <a:avLst/>
          </a:prstGeom>
        </p:spPr>
        <p:txBody>
          <a:bodyPr wrap="square">
            <a:spAutoFit/>
          </a:bodyPr>
          <a:lstStyle/>
          <a:p>
            <a:pPr marL="342900" indent="-342900">
              <a:buFont typeface="Arial" panose="020B0604020202020204" pitchFamily="34" charset="0"/>
              <a:buChar char="•"/>
            </a:pPr>
            <a:r>
              <a:rPr lang="en-US" sz="2000" dirty="0">
                <a:latin typeface="Palatino" pitchFamily="2" charset="77"/>
                <a:ea typeface="Palatino" pitchFamily="2" charset="77"/>
              </a:rPr>
              <a:t>Learning binary node representations</a:t>
            </a:r>
          </a:p>
        </p:txBody>
      </p:sp>
      <p:pic>
        <p:nvPicPr>
          <p:cNvPr id="12" name="Picture 11">
            <a:extLst>
              <a:ext uri="{FF2B5EF4-FFF2-40B4-BE49-F238E27FC236}">
                <a16:creationId xmlns:a16="http://schemas.microsoft.com/office/drawing/2014/main" id="{9D99D07D-3A9A-7441-967B-69A22F0E3C8E}"/>
              </a:ext>
            </a:extLst>
          </p:cNvPr>
          <p:cNvPicPr>
            <a:picLocks noChangeAspect="1"/>
          </p:cNvPicPr>
          <p:nvPr/>
        </p:nvPicPr>
        <p:blipFill>
          <a:blip r:embed="rId3"/>
          <a:stretch>
            <a:fillRect/>
          </a:stretch>
        </p:blipFill>
        <p:spPr>
          <a:xfrm>
            <a:off x="9272136" y="3822801"/>
            <a:ext cx="2133544" cy="969793"/>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F321822-C1CA-2A4C-B97D-70B32094C717}"/>
                  </a:ext>
                </a:extLst>
              </p:cNvPr>
              <p:cNvSpPr/>
              <p:nvPr/>
            </p:nvSpPr>
            <p:spPr>
              <a:xfrm>
                <a:off x="8760836" y="3561319"/>
                <a:ext cx="1822871" cy="369332"/>
              </a:xfrm>
              <a:prstGeom prst="rect">
                <a:avLst/>
              </a:prstGeom>
            </p:spPr>
            <p:txBody>
              <a:bodyPr wrap="none">
                <a:spAutoFit/>
              </a:bodyPr>
              <a:lstStyle/>
              <a:p>
                <a:pPr marL="285750" indent="-285750">
                  <a:buFont typeface="Arial" panose="020B0604020202020204" pitchFamily="34" charset="0"/>
                  <a:buChar char="•"/>
                </a:pP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b="1" i="0" smtClean="0">
                            <a:latin typeface="Cambria Math" panose="02040503050406030204" pitchFamily="18" charset="0"/>
                            <a:ea typeface="Cambria Math" panose="02040503050406030204" pitchFamily="18" charset="0"/>
                          </a:rPr>
                          <m:t>𝛘</m:t>
                        </m:r>
                      </m:e>
                      <m:sup>
                        <m:r>
                          <a:rPr lang="en-US" b="0" i="1" smtClean="0">
                            <a:latin typeface="Cambria Math" panose="02040503050406030204" pitchFamily="18" charset="0"/>
                            <a:ea typeface="Cambria Math" panose="02040503050406030204" pitchFamily="18" charset="0"/>
                          </a:rPr>
                          <m:t>2</m:t>
                        </m:r>
                      </m:sup>
                    </m:sSup>
                  </m:oMath>
                </a14:m>
                <a:r>
                  <a:rPr lang="en-US" dirty="0">
                    <a:latin typeface="Palatino" pitchFamily="2" charset="77"/>
                    <a:ea typeface="Palatino" pitchFamily="2" charset="77"/>
                  </a:rPr>
                  <a:t>- similarity</a:t>
                </a:r>
              </a:p>
            </p:txBody>
          </p:sp>
        </mc:Choice>
        <mc:Fallback xmlns="">
          <p:sp>
            <p:nvSpPr>
              <p:cNvPr id="16" name="Rectangle 15">
                <a:extLst>
                  <a:ext uri="{FF2B5EF4-FFF2-40B4-BE49-F238E27FC236}">
                    <a16:creationId xmlns:a16="http://schemas.microsoft.com/office/drawing/2014/main" id="{3F321822-C1CA-2A4C-B97D-70B32094C717}"/>
                  </a:ext>
                </a:extLst>
              </p:cNvPr>
              <p:cNvSpPr>
                <a:spLocks noRot="1" noChangeAspect="1" noMove="1" noResize="1" noEditPoints="1" noAdjustHandles="1" noChangeArrowheads="1" noChangeShapeType="1" noTextEdit="1"/>
              </p:cNvSpPr>
              <p:nvPr/>
            </p:nvSpPr>
            <p:spPr>
              <a:xfrm>
                <a:off x="8760836" y="3561319"/>
                <a:ext cx="1822871" cy="369332"/>
              </a:xfrm>
              <a:prstGeom prst="rect">
                <a:avLst/>
              </a:prstGeom>
              <a:blipFill>
                <a:blip r:embed="rId4"/>
                <a:stretch>
                  <a:fillRect l="-2069" t="-6667" r="-2069" b="-23333"/>
                </a:stretch>
              </a:blipFill>
            </p:spPr>
            <p:txBody>
              <a:bodyPr/>
              <a:lstStyle/>
              <a:p>
                <a:r>
                  <a:rPr lang="en-US">
                    <a:noFill/>
                  </a:rPr>
                  <a:t> </a:t>
                </a:r>
              </a:p>
            </p:txBody>
          </p:sp>
        </mc:Fallback>
      </mc:AlternateContent>
      <p:pic>
        <p:nvPicPr>
          <p:cNvPr id="18" name="Content Placeholder 7">
            <a:extLst>
              <a:ext uri="{FF2B5EF4-FFF2-40B4-BE49-F238E27FC236}">
                <a16:creationId xmlns:a16="http://schemas.microsoft.com/office/drawing/2014/main" id="{FEED3EE0-DD52-8C40-A8CE-403CBA5704A6}"/>
              </a:ext>
            </a:extLst>
          </p:cNvPr>
          <p:cNvPicPr>
            <a:picLocks noChangeAspect="1"/>
          </p:cNvPicPr>
          <p:nvPr/>
        </p:nvPicPr>
        <p:blipFill rotWithShape="1">
          <a:blip r:embed="rId5"/>
          <a:srcRect t="26046" r="71341" b="45704"/>
          <a:stretch/>
        </p:blipFill>
        <p:spPr>
          <a:xfrm>
            <a:off x="9241760" y="4573327"/>
            <a:ext cx="1998822" cy="262389"/>
          </a:xfrm>
          <a:prstGeom prst="rect">
            <a:avLst/>
          </a:prstGeom>
        </p:spPr>
      </p:pic>
      <p:pic>
        <p:nvPicPr>
          <p:cNvPr id="21" name="Content Placeholder 7">
            <a:extLst>
              <a:ext uri="{FF2B5EF4-FFF2-40B4-BE49-F238E27FC236}">
                <a16:creationId xmlns:a16="http://schemas.microsoft.com/office/drawing/2014/main" id="{52F7EFE7-B897-2848-B14D-C5940A27E44C}"/>
              </a:ext>
            </a:extLst>
          </p:cNvPr>
          <p:cNvPicPr>
            <a:picLocks noChangeAspect="1"/>
          </p:cNvPicPr>
          <p:nvPr/>
        </p:nvPicPr>
        <p:blipFill rotWithShape="1">
          <a:blip r:embed="rId5"/>
          <a:srcRect l="53316" t="2695" r="32191" b="73827"/>
          <a:stretch/>
        </p:blipFill>
        <p:spPr>
          <a:xfrm>
            <a:off x="9241760" y="5068115"/>
            <a:ext cx="1223080" cy="263857"/>
          </a:xfrm>
          <a:prstGeom prst="rect">
            <a:avLst/>
          </a:prstGeom>
        </p:spPr>
      </p:pic>
      <p:sp>
        <p:nvSpPr>
          <p:cNvPr id="14" name="Rectangle 13">
            <a:extLst>
              <a:ext uri="{FF2B5EF4-FFF2-40B4-BE49-F238E27FC236}">
                <a16:creationId xmlns:a16="http://schemas.microsoft.com/office/drawing/2014/main" id="{03E479C1-1296-014C-93F4-4891C43E258D}"/>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Binary representations</a:t>
            </a:r>
          </a:p>
        </p:txBody>
      </p:sp>
      <p:sp>
        <p:nvSpPr>
          <p:cNvPr id="15" name="Rectangle 14">
            <a:extLst>
              <a:ext uri="{FF2B5EF4-FFF2-40B4-BE49-F238E27FC236}">
                <a16:creationId xmlns:a16="http://schemas.microsoft.com/office/drawing/2014/main" id="{C8FE8DF5-16F7-4448-921A-1435B1C35BB9}"/>
              </a:ext>
            </a:extLst>
          </p:cNvPr>
          <p:cNvSpPr/>
          <p:nvPr/>
        </p:nvSpPr>
        <p:spPr>
          <a:xfrm>
            <a:off x="31561"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F6F6D2D-BE0B-614A-B1D6-B726E2465BD4}"/>
              </a:ext>
            </a:extLst>
          </p:cNvPr>
          <p:cNvSpPr>
            <a:spLocks noGrp="1"/>
          </p:cNvSpPr>
          <p:nvPr>
            <p:ph type="sldNum" sz="quarter" idx="12"/>
          </p:nvPr>
        </p:nvSpPr>
        <p:spPr/>
        <p:txBody>
          <a:bodyPr/>
          <a:lstStyle/>
          <a:p>
            <a:fld id="{B2DC25EE-239B-4C5F-AAD1-255A7D5F1EE2}" type="slidenum">
              <a:rPr lang="en-US" smtClean="0"/>
              <a:t>63</a:t>
            </a:fld>
            <a:endParaRPr lang="en-US"/>
          </a:p>
        </p:txBody>
      </p:sp>
      <p:pic>
        <p:nvPicPr>
          <p:cNvPr id="4" name="Picture 3">
            <a:extLst>
              <a:ext uri="{FF2B5EF4-FFF2-40B4-BE49-F238E27FC236}">
                <a16:creationId xmlns:a16="http://schemas.microsoft.com/office/drawing/2014/main" id="{AD82B9BD-B06A-FB4F-89E3-88B4C495E677}"/>
              </a:ext>
            </a:extLst>
          </p:cNvPr>
          <p:cNvPicPr>
            <a:picLocks noChangeAspect="1"/>
          </p:cNvPicPr>
          <p:nvPr/>
        </p:nvPicPr>
        <p:blipFill rotWithShape="1">
          <a:blip r:embed="rId6"/>
          <a:srcRect r="1012" b="-882"/>
          <a:stretch/>
        </p:blipFill>
        <p:spPr>
          <a:xfrm>
            <a:off x="1495964" y="2064231"/>
            <a:ext cx="6193697" cy="369332"/>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12AFB34-0F02-A446-AB17-AFCABB7BC7BB}"/>
                  </a:ext>
                </a:extLst>
              </p:cNvPr>
              <p:cNvSpPr/>
              <p:nvPr/>
            </p:nvSpPr>
            <p:spPr>
              <a:xfrm>
                <a:off x="557783" y="1245155"/>
                <a:ext cx="10442449" cy="400110"/>
              </a:xfrm>
              <a:prstGeom prst="rect">
                <a:avLst/>
              </a:prstGeom>
            </p:spPr>
            <p:txBody>
              <a:bodyPr wrap="square">
                <a:spAutoFit/>
              </a:bodyPr>
              <a:lstStyle/>
              <a:p>
                <a:pPr marL="342900" indent="-342900">
                  <a:buFont typeface="Arial" panose="020B0604020202020204" pitchFamily="34" charset="0"/>
                  <a:buChar char="•"/>
                </a:pPr>
                <a:r>
                  <a:rPr lang="en-US" sz="2000" dirty="0">
                    <a:latin typeface="Palatino" pitchFamily="2" charset="77"/>
                    <a:ea typeface="Palatino" pitchFamily="2" charset="77"/>
                  </a:rPr>
                  <a:t>Approximation to </a:t>
                </a:r>
                <a14:m>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r>
                          <a:rPr lang="en-US" sz="2000" b="1">
                            <a:latin typeface="Cambria Math" panose="02040503050406030204" pitchFamily="18" charset="0"/>
                            <a:ea typeface="Cambria Math" panose="02040503050406030204" pitchFamily="18" charset="0"/>
                          </a:rPr>
                          <m:t>𝛘</m:t>
                        </m:r>
                      </m:e>
                      <m:sup>
                        <m:r>
                          <a:rPr lang="en-US" sz="2000" i="1">
                            <a:latin typeface="Cambria Math" panose="02040503050406030204" pitchFamily="18" charset="0"/>
                            <a:ea typeface="Cambria Math" panose="02040503050406030204" pitchFamily="18" charset="0"/>
                          </a:rPr>
                          <m:t>2</m:t>
                        </m:r>
                      </m:sup>
                    </m:sSup>
                  </m:oMath>
                </a14:m>
                <a:r>
                  <a:rPr lang="en-US" sz="2000" dirty="0">
                    <a:latin typeface="Palatino" pitchFamily="2" charset="77"/>
                    <a:ea typeface="Palatino" pitchFamily="2" charset="77"/>
                  </a:rPr>
                  <a:t>- similarity by Hamming distance</a:t>
                </a:r>
              </a:p>
            </p:txBody>
          </p:sp>
        </mc:Choice>
        <mc:Fallback xmlns="">
          <p:sp>
            <p:nvSpPr>
              <p:cNvPr id="11" name="Rectangle 10">
                <a:extLst>
                  <a:ext uri="{FF2B5EF4-FFF2-40B4-BE49-F238E27FC236}">
                    <a16:creationId xmlns:a16="http://schemas.microsoft.com/office/drawing/2014/main" id="{912AFB34-0F02-A446-AB17-AFCABB7BC7BB}"/>
                  </a:ext>
                </a:extLst>
              </p:cNvPr>
              <p:cNvSpPr>
                <a:spLocks noRot="1" noChangeAspect="1" noMove="1" noResize="1" noEditPoints="1" noAdjustHandles="1" noChangeArrowheads="1" noChangeShapeType="1" noTextEdit="1"/>
              </p:cNvSpPr>
              <p:nvPr/>
            </p:nvSpPr>
            <p:spPr>
              <a:xfrm>
                <a:off x="557783" y="1245155"/>
                <a:ext cx="10442449" cy="400110"/>
              </a:xfrm>
              <a:prstGeom prst="rect">
                <a:avLst/>
              </a:prstGeom>
              <a:blipFill>
                <a:blip r:embed="rId7"/>
                <a:stretch>
                  <a:fillRect l="-485" t="-6061" b="-24242"/>
                </a:stretch>
              </a:blipFill>
            </p:spPr>
            <p:txBody>
              <a:bodyPr/>
              <a:lstStyle/>
              <a:p>
                <a:r>
                  <a:rPr lang="en-US">
                    <a:noFill/>
                  </a:rPr>
                  <a:t> </a:t>
                </a:r>
              </a:p>
            </p:txBody>
          </p:sp>
        </mc:Fallback>
      </mc:AlternateContent>
      <p:pic>
        <p:nvPicPr>
          <p:cNvPr id="19" name="Content Placeholder 8">
            <a:extLst>
              <a:ext uri="{FF2B5EF4-FFF2-40B4-BE49-F238E27FC236}">
                <a16:creationId xmlns:a16="http://schemas.microsoft.com/office/drawing/2014/main" id="{72EF628B-AF79-B64A-A164-BBA8E0601A1D}"/>
              </a:ext>
            </a:extLst>
          </p:cNvPr>
          <p:cNvPicPr>
            <a:picLocks noChangeAspect="1"/>
          </p:cNvPicPr>
          <p:nvPr/>
        </p:nvPicPr>
        <p:blipFill rotWithShape="1">
          <a:blip r:embed="rId8"/>
          <a:srcRect t="4291" r="5188" b="31593"/>
          <a:stretch/>
        </p:blipFill>
        <p:spPr>
          <a:xfrm>
            <a:off x="1495964" y="3547798"/>
            <a:ext cx="6575200" cy="600862"/>
          </a:xfrm>
          <a:prstGeom prst="rect">
            <a:avLst/>
          </a:prstGeom>
        </p:spPr>
      </p:pic>
      <p:sp>
        <p:nvSpPr>
          <p:cNvPr id="3" name="TextBox 2">
            <a:extLst>
              <a:ext uri="{FF2B5EF4-FFF2-40B4-BE49-F238E27FC236}">
                <a16:creationId xmlns:a16="http://schemas.microsoft.com/office/drawing/2014/main" id="{14059231-F638-B044-823B-810E296BA7F7}"/>
              </a:ext>
            </a:extLst>
          </p:cNvPr>
          <p:cNvSpPr txBox="1"/>
          <p:nvPr/>
        </p:nvSpPr>
        <p:spPr>
          <a:xfrm>
            <a:off x="2814748" y="4425554"/>
            <a:ext cx="4586512" cy="400110"/>
          </a:xfrm>
          <a:prstGeom prst="rect">
            <a:avLst/>
          </a:prstGeom>
          <a:noFill/>
        </p:spPr>
        <p:txBody>
          <a:bodyPr wrap="none" rtlCol="0">
            <a:spAutoFit/>
          </a:bodyPr>
          <a:lstStyle/>
          <a:p>
            <a:r>
              <a:rPr lang="en-US" sz="2000" dirty="0">
                <a:latin typeface="Palatino" pitchFamily="2" charset="77"/>
                <a:ea typeface="Palatino" pitchFamily="2" charset="77"/>
              </a:rPr>
              <a:t>[0, 1, 0, 0, 0, 1, 1, 0, 0, 1, 1, 0, 1, 1, 0, 1, 1]</a:t>
            </a:r>
          </a:p>
        </p:txBody>
      </p:sp>
      <p:pic>
        <p:nvPicPr>
          <p:cNvPr id="23" name="Content Placeholder 7">
            <a:extLst>
              <a:ext uri="{FF2B5EF4-FFF2-40B4-BE49-F238E27FC236}">
                <a16:creationId xmlns:a16="http://schemas.microsoft.com/office/drawing/2014/main" id="{3442DFB4-9193-244A-AB44-64105D4E9E5E}"/>
              </a:ext>
            </a:extLst>
          </p:cNvPr>
          <p:cNvPicPr>
            <a:picLocks noChangeAspect="1"/>
          </p:cNvPicPr>
          <p:nvPr/>
        </p:nvPicPr>
        <p:blipFill rotWithShape="1">
          <a:blip r:embed="rId9"/>
          <a:srcRect l="-209" t="-16140" r="-574" b="-9085"/>
          <a:stretch/>
        </p:blipFill>
        <p:spPr>
          <a:xfrm>
            <a:off x="8590756" y="2093281"/>
            <a:ext cx="2344583" cy="336788"/>
          </a:xfrm>
          <a:prstGeom prst="rect">
            <a:avLst/>
          </a:prstGeom>
        </p:spPr>
      </p:pic>
    </p:spTree>
    <p:extLst>
      <p:ext uri="{BB962C8B-B14F-4D97-AF65-F5344CB8AC3E}">
        <p14:creationId xmlns:p14="http://schemas.microsoft.com/office/powerpoint/2010/main" val="354906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DCA502-DE76-8541-8A86-19D044D4AF88}"/>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Overview of the </a:t>
            </a:r>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dirty="0">
                <a:solidFill>
                  <a:schemeClr val="bg2"/>
                </a:solidFill>
                <a:latin typeface="Palatino" pitchFamily="2" charset="77"/>
                <a:ea typeface="Palatino" pitchFamily="2" charset="77"/>
                <a:cs typeface="Calibri" panose="020F0502020204030204" pitchFamily="34" charset="0"/>
              </a:rPr>
              <a:t> model</a:t>
            </a:r>
          </a:p>
        </p:txBody>
      </p:sp>
      <p:sp>
        <p:nvSpPr>
          <p:cNvPr id="15" name="Rectangle 14">
            <a:extLst>
              <a:ext uri="{FF2B5EF4-FFF2-40B4-BE49-F238E27FC236}">
                <a16:creationId xmlns:a16="http://schemas.microsoft.com/office/drawing/2014/main" id="{0FF1AC18-AC66-D445-A3BD-0AD6B3EAE0E3}"/>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7AAE3D3-F351-1642-9C60-7C4CC9B073CE}"/>
              </a:ext>
            </a:extLst>
          </p:cNvPr>
          <p:cNvSpPr>
            <a:spLocks noGrp="1"/>
          </p:cNvSpPr>
          <p:nvPr>
            <p:ph type="sldNum" sz="quarter" idx="12"/>
          </p:nvPr>
        </p:nvSpPr>
        <p:spPr/>
        <p:txBody>
          <a:bodyPr/>
          <a:lstStyle/>
          <a:p>
            <a:fld id="{B2DC25EE-239B-4C5F-AAD1-255A7D5F1EE2}" type="slidenum">
              <a:rPr lang="en-US" smtClean="0"/>
              <a:t>64</a:t>
            </a:fld>
            <a:endParaRPr lang="en-US"/>
          </a:p>
        </p:txBody>
      </p:sp>
      <p:pic>
        <p:nvPicPr>
          <p:cNvPr id="7" name="Content Placeholder 5">
            <a:extLst>
              <a:ext uri="{FF2B5EF4-FFF2-40B4-BE49-F238E27FC236}">
                <a16:creationId xmlns:a16="http://schemas.microsoft.com/office/drawing/2014/main" id="{BD37DE62-4FC7-554A-A23D-2160753DC1A7}"/>
              </a:ext>
            </a:extLst>
          </p:cNvPr>
          <p:cNvPicPr>
            <a:picLocks noChangeAspect="1"/>
          </p:cNvPicPr>
          <p:nvPr/>
        </p:nvPicPr>
        <p:blipFill rotWithShape="1">
          <a:blip r:embed="rId3"/>
          <a:srcRect r="67225" b="71176"/>
          <a:stretch/>
        </p:blipFill>
        <p:spPr>
          <a:xfrm>
            <a:off x="2054524" y="1088906"/>
            <a:ext cx="2743200" cy="1774277"/>
          </a:xfrm>
          <a:prstGeom prst="rect">
            <a:avLst/>
          </a:prstGeom>
        </p:spPr>
      </p:pic>
      <p:pic>
        <p:nvPicPr>
          <p:cNvPr id="11" name="Content Placeholder 5">
            <a:extLst>
              <a:ext uri="{FF2B5EF4-FFF2-40B4-BE49-F238E27FC236}">
                <a16:creationId xmlns:a16="http://schemas.microsoft.com/office/drawing/2014/main" id="{07C8FB55-7AD5-334D-83A8-C0209013B06A}"/>
              </a:ext>
            </a:extLst>
          </p:cNvPr>
          <p:cNvPicPr>
            <a:picLocks noChangeAspect="1"/>
          </p:cNvPicPr>
          <p:nvPr/>
        </p:nvPicPr>
        <p:blipFill rotWithShape="1">
          <a:blip r:embed="rId3"/>
          <a:srcRect l="42830" t="562" r="3068" b="64486"/>
          <a:stretch/>
        </p:blipFill>
        <p:spPr>
          <a:xfrm>
            <a:off x="6697387" y="1014771"/>
            <a:ext cx="4059037" cy="1928574"/>
          </a:xfrm>
          <a:prstGeom prst="rect">
            <a:avLst/>
          </a:prstGeom>
        </p:spPr>
      </p:pic>
      <p:sp>
        <p:nvSpPr>
          <p:cNvPr id="13" name="Rounded Rectangle 12">
            <a:extLst>
              <a:ext uri="{FF2B5EF4-FFF2-40B4-BE49-F238E27FC236}">
                <a16:creationId xmlns:a16="http://schemas.microsoft.com/office/drawing/2014/main" id="{A24ACFF7-C4A5-F146-A474-98E99D47DDC2}"/>
              </a:ext>
            </a:extLst>
          </p:cNvPr>
          <p:cNvSpPr/>
          <p:nvPr/>
        </p:nvSpPr>
        <p:spPr>
          <a:xfrm>
            <a:off x="214858" y="5272753"/>
            <a:ext cx="2619653" cy="1044907"/>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3CC9514-C16A-FB45-8965-63260C20EB73}"/>
              </a:ext>
            </a:extLst>
          </p:cNvPr>
          <p:cNvSpPr/>
          <p:nvPr/>
        </p:nvSpPr>
        <p:spPr>
          <a:xfrm>
            <a:off x="379318" y="5472904"/>
            <a:ext cx="1808572" cy="369332"/>
          </a:xfrm>
          <a:prstGeom prst="rect">
            <a:avLst/>
          </a:prstGeom>
        </p:spPr>
        <p:txBody>
          <a:bodyPr wrap="none">
            <a:spAutoFit/>
          </a:bodyPr>
          <a:lstStyle/>
          <a:p>
            <a:pPr marL="285750" indent="-285750">
              <a:buFont typeface="Arial" panose="020B0604020202020204" pitchFamily="34" charset="0"/>
              <a:buChar char="•"/>
            </a:pPr>
            <a:r>
              <a:rPr lang="en-US" b="1" i="1" dirty="0">
                <a:latin typeface="Palatino" pitchFamily="2" charset="77"/>
                <a:ea typeface="Palatino" pitchFamily="2" charset="77"/>
              </a:rPr>
              <a:t>    </a:t>
            </a:r>
            <a:r>
              <a:rPr lang="en-US" dirty="0">
                <a:latin typeface="Palatino" pitchFamily="2" charset="77"/>
                <a:ea typeface="Palatino" pitchFamily="2" charset="77"/>
              </a:rPr>
              <a:t>: Vertex set</a:t>
            </a:r>
          </a:p>
        </p:txBody>
      </p:sp>
      <p:sp>
        <p:nvSpPr>
          <p:cNvPr id="18" name="Rectangle 17">
            <a:extLst>
              <a:ext uri="{FF2B5EF4-FFF2-40B4-BE49-F238E27FC236}">
                <a16:creationId xmlns:a16="http://schemas.microsoft.com/office/drawing/2014/main" id="{A2E83890-5E63-0A49-813E-11601C0A5462}"/>
              </a:ext>
            </a:extLst>
          </p:cNvPr>
          <p:cNvSpPr/>
          <p:nvPr/>
        </p:nvSpPr>
        <p:spPr>
          <a:xfrm>
            <a:off x="379317" y="5793861"/>
            <a:ext cx="2464136" cy="369332"/>
          </a:xfrm>
          <a:prstGeom prst="rect">
            <a:avLst/>
          </a:prstGeom>
        </p:spPr>
        <p:txBody>
          <a:bodyPr wrap="none">
            <a:spAutoFit/>
          </a:bodyPr>
          <a:lstStyle/>
          <a:p>
            <a:pPr marL="285750" indent="-285750">
              <a:buFont typeface="Arial" panose="020B0604020202020204" pitchFamily="34" charset="0"/>
              <a:buChar char="•"/>
            </a:pPr>
            <a:r>
              <a:rPr lang="en-US" b="1" i="1" dirty="0">
                <a:latin typeface="Palatino" pitchFamily="2" charset="77"/>
                <a:ea typeface="Palatino" pitchFamily="2" charset="77"/>
              </a:rPr>
              <a:t>    </a:t>
            </a:r>
            <a:r>
              <a:rPr lang="en-US" dirty="0">
                <a:latin typeface="Palatino" pitchFamily="2" charset="77"/>
                <a:ea typeface="Palatino" pitchFamily="2" charset="77"/>
              </a:rPr>
              <a:t>: Embedding size</a:t>
            </a:r>
          </a:p>
        </p:txBody>
      </p:sp>
      <p:cxnSp>
        <p:nvCxnSpPr>
          <p:cNvPr id="5" name="Straight Arrow Connector 4">
            <a:extLst>
              <a:ext uri="{FF2B5EF4-FFF2-40B4-BE49-F238E27FC236}">
                <a16:creationId xmlns:a16="http://schemas.microsoft.com/office/drawing/2014/main" id="{6FCC9719-5832-8A4D-975A-51BAE81FE34A}"/>
              </a:ext>
            </a:extLst>
          </p:cNvPr>
          <p:cNvCxnSpPr/>
          <p:nvPr/>
        </p:nvCxnSpPr>
        <p:spPr>
          <a:xfrm>
            <a:off x="5518588" y="1976044"/>
            <a:ext cx="897467" cy="0"/>
          </a:xfrm>
          <a:prstGeom prst="straightConnector1">
            <a:avLst/>
          </a:prstGeom>
          <a:ln w="22225">
            <a:tailEnd type="triangle" w="lg" len="lg"/>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62BF3B4-C078-AD45-9B6D-E894ED0110A5}"/>
                  </a:ext>
                </a:extLst>
              </p:cNvPr>
              <p:cNvSpPr/>
              <p:nvPr/>
            </p:nvSpPr>
            <p:spPr>
              <a:xfrm>
                <a:off x="3426123" y="5811029"/>
                <a:ext cx="5406280" cy="400110"/>
              </a:xfrm>
              <a:prstGeom prst="rect">
                <a:avLst/>
              </a:prstGeom>
            </p:spPr>
            <p:txBody>
              <a:bodyPr wrap="square">
                <a:spAutoFit/>
              </a:bodyPr>
              <a:lstStyle/>
              <a:p>
                <a:pPr algn="ctr"/>
                <a:r>
                  <a:rPr lang="en-US" sz="2000" dirty="0">
                    <a:latin typeface="Palatino" pitchFamily="2" charset="77"/>
                    <a:ea typeface="Palatino" pitchFamily="2" charset="77"/>
                  </a:rPr>
                  <a:t>                                       for all             and 1 </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oMath>
                </a14:m>
                <a:endParaRPr lang="en-US" sz="2000" dirty="0">
                  <a:latin typeface="Palatino" pitchFamily="2" charset="77"/>
                  <a:ea typeface="Palatino" pitchFamily="2" charset="77"/>
                </a:endParaRPr>
              </a:p>
            </p:txBody>
          </p:sp>
        </mc:Choice>
        <mc:Fallback xmlns="">
          <p:sp>
            <p:nvSpPr>
              <p:cNvPr id="10" name="Rectangle 9">
                <a:extLst>
                  <a:ext uri="{FF2B5EF4-FFF2-40B4-BE49-F238E27FC236}">
                    <a16:creationId xmlns:a16="http://schemas.microsoft.com/office/drawing/2014/main" id="{462BF3B4-C078-AD45-9B6D-E894ED0110A5}"/>
                  </a:ext>
                </a:extLst>
              </p:cNvPr>
              <p:cNvSpPr>
                <a:spLocks noRot="1" noChangeAspect="1" noMove="1" noResize="1" noEditPoints="1" noAdjustHandles="1" noChangeArrowheads="1" noChangeShapeType="1" noTextEdit="1"/>
              </p:cNvSpPr>
              <p:nvPr/>
            </p:nvSpPr>
            <p:spPr>
              <a:xfrm>
                <a:off x="3426123" y="5811029"/>
                <a:ext cx="5406280" cy="400110"/>
              </a:xfrm>
              <a:prstGeom prst="rect">
                <a:avLst/>
              </a:prstGeom>
              <a:blipFill>
                <a:blip r:embed="rId8"/>
                <a:stretch>
                  <a:fillRect t="-6061" b="-2424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B51F713-FCE6-6846-ACFE-2C1311381AEF}"/>
              </a:ext>
            </a:extLst>
          </p:cNvPr>
          <p:cNvPicPr>
            <a:picLocks noChangeAspect="1"/>
          </p:cNvPicPr>
          <p:nvPr/>
        </p:nvPicPr>
        <p:blipFill>
          <a:blip r:embed="rId9"/>
          <a:stretch>
            <a:fillRect/>
          </a:stretch>
        </p:blipFill>
        <p:spPr>
          <a:xfrm>
            <a:off x="7044609" y="5903218"/>
            <a:ext cx="616518" cy="193558"/>
          </a:xfrm>
          <a:prstGeom prst="rect">
            <a:avLst/>
          </a:prstGeom>
        </p:spPr>
      </p:pic>
      <p:pic>
        <p:nvPicPr>
          <p:cNvPr id="8" name="Picture 7">
            <a:extLst>
              <a:ext uri="{FF2B5EF4-FFF2-40B4-BE49-F238E27FC236}">
                <a16:creationId xmlns:a16="http://schemas.microsoft.com/office/drawing/2014/main" id="{82606C96-8150-D247-B9F5-1AF84C0103A1}"/>
              </a:ext>
            </a:extLst>
          </p:cNvPr>
          <p:cNvPicPr>
            <a:picLocks noChangeAspect="1"/>
          </p:cNvPicPr>
          <p:nvPr/>
        </p:nvPicPr>
        <p:blipFill>
          <a:blip r:embed="rId10"/>
          <a:stretch>
            <a:fillRect/>
          </a:stretch>
        </p:blipFill>
        <p:spPr>
          <a:xfrm>
            <a:off x="9122217" y="5886854"/>
            <a:ext cx="200727" cy="186390"/>
          </a:xfrm>
          <a:prstGeom prst="rect">
            <a:avLst/>
          </a:prstGeom>
        </p:spPr>
      </p:pic>
      <p:pic>
        <p:nvPicPr>
          <p:cNvPr id="32" name="Picture 31">
            <a:extLst>
              <a:ext uri="{FF2B5EF4-FFF2-40B4-BE49-F238E27FC236}">
                <a16:creationId xmlns:a16="http://schemas.microsoft.com/office/drawing/2014/main" id="{870D9A57-1278-A042-8822-E31C020044D6}"/>
              </a:ext>
            </a:extLst>
          </p:cNvPr>
          <p:cNvPicPr>
            <a:picLocks noChangeAspect="1"/>
          </p:cNvPicPr>
          <p:nvPr/>
        </p:nvPicPr>
        <p:blipFill>
          <a:blip r:embed="rId10"/>
          <a:stretch>
            <a:fillRect/>
          </a:stretch>
        </p:blipFill>
        <p:spPr>
          <a:xfrm>
            <a:off x="756517" y="5873509"/>
            <a:ext cx="200727" cy="186390"/>
          </a:xfrm>
          <a:prstGeom prst="rect">
            <a:avLst/>
          </a:prstGeom>
        </p:spPr>
      </p:pic>
      <p:pic>
        <p:nvPicPr>
          <p:cNvPr id="33" name="Picture 32">
            <a:extLst>
              <a:ext uri="{FF2B5EF4-FFF2-40B4-BE49-F238E27FC236}">
                <a16:creationId xmlns:a16="http://schemas.microsoft.com/office/drawing/2014/main" id="{B0A3DBAD-1DA2-E246-920B-610E4AB4A7CF}"/>
              </a:ext>
            </a:extLst>
          </p:cNvPr>
          <p:cNvPicPr>
            <a:picLocks noChangeAspect="1"/>
          </p:cNvPicPr>
          <p:nvPr/>
        </p:nvPicPr>
        <p:blipFill rotWithShape="1">
          <a:blip r:embed="rId9"/>
          <a:srcRect l="66145" t="9022" r="-2817" b="-6635"/>
          <a:stretch/>
        </p:blipFill>
        <p:spPr>
          <a:xfrm>
            <a:off x="739725" y="5560206"/>
            <a:ext cx="226088" cy="188938"/>
          </a:xfrm>
          <a:prstGeom prst="rect">
            <a:avLst/>
          </a:prstGeom>
        </p:spPr>
      </p:pic>
      <p:pic>
        <p:nvPicPr>
          <p:cNvPr id="34" name="Content Placeholder 7">
            <a:extLst>
              <a:ext uri="{FF2B5EF4-FFF2-40B4-BE49-F238E27FC236}">
                <a16:creationId xmlns:a16="http://schemas.microsoft.com/office/drawing/2014/main" id="{FE8D114A-C74C-E649-9F99-1A04B4A53EAA}"/>
              </a:ext>
            </a:extLst>
          </p:cNvPr>
          <p:cNvPicPr>
            <a:picLocks noChangeAspect="1"/>
          </p:cNvPicPr>
          <p:nvPr/>
        </p:nvPicPr>
        <p:blipFill rotWithShape="1">
          <a:blip r:embed="rId11"/>
          <a:srcRect l="-209" t="-16140" r="-574" b="-9085"/>
          <a:stretch/>
        </p:blipFill>
        <p:spPr>
          <a:xfrm>
            <a:off x="3784680" y="5852869"/>
            <a:ext cx="2344583" cy="336788"/>
          </a:xfrm>
          <a:prstGeom prst="rect">
            <a:avLst/>
          </a:prstGeom>
        </p:spPr>
      </p:pic>
      <p:pic>
        <p:nvPicPr>
          <p:cNvPr id="19" name="Content Placeholder 8">
            <a:extLst>
              <a:ext uri="{FF2B5EF4-FFF2-40B4-BE49-F238E27FC236}">
                <a16:creationId xmlns:a16="http://schemas.microsoft.com/office/drawing/2014/main" id="{7A2F635A-CA6D-1E45-912D-60880C9519A9}"/>
              </a:ext>
            </a:extLst>
          </p:cNvPr>
          <p:cNvPicPr>
            <a:picLocks noChangeAspect="1"/>
          </p:cNvPicPr>
          <p:nvPr/>
        </p:nvPicPr>
        <p:blipFill rotWithShape="1">
          <a:blip r:embed="rId12"/>
          <a:srcRect l="62231" t="20647" r="31161" b="17320"/>
          <a:stretch/>
        </p:blipFill>
        <p:spPr>
          <a:xfrm>
            <a:off x="8385197" y="5851264"/>
            <a:ext cx="223913" cy="330669"/>
          </a:xfrm>
          <a:prstGeom prst="rect">
            <a:avLst/>
          </a:prstGeom>
        </p:spPr>
      </p:pic>
      <p:pic>
        <p:nvPicPr>
          <p:cNvPr id="20" name="Content Placeholder 8">
            <a:extLst>
              <a:ext uri="{FF2B5EF4-FFF2-40B4-BE49-F238E27FC236}">
                <a16:creationId xmlns:a16="http://schemas.microsoft.com/office/drawing/2014/main" id="{14A63500-0987-6445-9E34-ED4965781BE4}"/>
              </a:ext>
            </a:extLst>
          </p:cNvPr>
          <p:cNvPicPr>
            <a:picLocks noChangeAspect="1"/>
          </p:cNvPicPr>
          <p:nvPr/>
        </p:nvPicPr>
        <p:blipFill rotWithShape="1">
          <a:blip r:embed="rId12"/>
          <a:srcRect l="62231" t="20647" r="31161" b="17320"/>
          <a:stretch/>
        </p:blipFill>
        <p:spPr>
          <a:xfrm>
            <a:off x="8873957" y="5851264"/>
            <a:ext cx="223913" cy="330669"/>
          </a:xfrm>
          <a:prstGeom prst="rect">
            <a:avLst/>
          </a:prstGeom>
        </p:spPr>
      </p:pic>
      <p:pic>
        <p:nvPicPr>
          <p:cNvPr id="21" name="Content Placeholder 8">
            <a:extLst>
              <a:ext uri="{FF2B5EF4-FFF2-40B4-BE49-F238E27FC236}">
                <a16:creationId xmlns:a16="http://schemas.microsoft.com/office/drawing/2014/main" id="{D5FC3268-0A9E-F248-93C2-919B1A8E71FC}"/>
              </a:ext>
            </a:extLst>
          </p:cNvPr>
          <p:cNvPicPr>
            <a:picLocks noChangeAspect="1"/>
          </p:cNvPicPr>
          <p:nvPr/>
        </p:nvPicPr>
        <p:blipFill rotWithShape="1">
          <a:blip r:embed="rId13"/>
          <a:srcRect l="89649" t="28086" r="8598" b="46049"/>
          <a:stretch/>
        </p:blipFill>
        <p:spPr>
          <a:xfrm>
            <a:off x="8695129" y="5840450"/>
            <a:ext cx="147040" cy="293296"/>
          </a:xfrm>
          <a:prstGeom prst="rect">
            <a:avLst/>
          </a:prstGeom>
        </p:spPr>
      </p:pic>
    </p:spTree>
    <p:extLst>
      <p:ext uri="{BB962C8B-B14F-4D97-AF65-F5344CB8AC3E}">
        <p14:creationId xmlns:p14="http://schemas.microsoft.com/office/powerpoint/2010/main" val="12476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par>
                                <p:cTn id="32" presetID="9"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cTn>
                              </p:par>
                              <p:par>
                                <p:cTn id="35" presetID="9"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dissolve">
                                      <p:cBhvr>
                                        <p:cTn id="37" dur="500"/>
                                        <p:tgtEl>
                                          <p:spTgt spid="34"/>
                                        </p:tgtEl>
                                      </p:cBhvr>
                                    </p:animEffect>
                                  </p:childTnLst>
                                </p:cTn>
                              </p:par>
                              <p:par>
                                <p:cTn id="38" presetID="9"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par>
                                <p:cTn id="41" presetID="9"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p:bldP spid="10"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AE98469A-B471-344C-AA27-C89268FBBE0B}"/>
              </a:ext>
            </a:extLst>
          </p:cNvPr>
          <p:cNvSpPr/>
          <p:nvPr/>
        </p:nvSpPr>
        <p:spPr>
          <a:xfrm>
            <a:off x="512063" y="6130099"/>
            <a:ext cx="5622062" cy="494725"/>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Content Placeholder 7">
            <a:extLst>
              <a:ext uri="{FF2B5EF4-FFF2-40B4-BE49-F238E27FC236}">
                <a16:creationId xmlns:a16="http://schemas.microsoft.com/office/drawing/2014/main" id="{EC9FF8DB-73B4-D44C-BF90-FB0337284667}"/>
              </a:ext>
            </a:extLst>
          </p:cNvPr>
          <p:cNvPicPr>
            <a:picLocks noChangeAspect="1"/>
          </p:cNvPicPr>
          <p:nvPr/>
        </p:nvPicPr>
        <p:blipFill rotWithShape="1">
          <a:blip r:embed="rId3"/>
          <a:srcRect l="24733" t="35128" r="26992" b="43348"/>
          <a:stretch/>
        </p:blipFill>
        <p:spPr>
          <a:xfrm>
            <a:off x="623993" y="6192238"/>
            <a:ext cx="5389679" cy="400110"/>
          </a:xfrm>
          <a:prstGeom prst="rect">
            <a:avLst/>
          </a:prstGeom>
        </p:spPr>
      </p:pic>
      <p:sp>
        <p:nvSpPr>
          <p:cNvPr id="14" name="Rectangle 13">
            <a:extLst>
              <a:ext uri="{FF2B5EF4-FFF2-40B4-BE49-F238E27FC236}">
                <a16:creationId xmlns:a16="http://schemas.microsoft.com/office/drawing/2014/main" id="{C1DCA502-DE76-8541-8A86-19D044D4AF88}"/>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Overview of the </a:t>
            </a:r>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dirty="0">
                <a:solidFill>
                  <a:schemeClr val="bg2"/>
                </a:solidFill>
                <a:latin typeface="Palatino" pitchFamily="2" charset="77"/>
                <a:ea typeface="Palatino" pitchFamily="2" charset="77"/>
                <a:cs typeface="Calibri" panose="020F0502020204030204" pitchFamily="34" charset="0"/>
              </a:rPr>
              <a:t> model</a:t>
            </a:r>
          </a:p>
        </p:txBody>
      </p:sp>
      <p:sp>
        <p:nvSpPr>
          <p:cNvPr id="15" name="Rectangle 14">
            <a:extLst>
              <a:ext uri="{FF2B5EF4-FFF2-40B4-BE49-F238E27FC236}">
                <a16:creationId xmlns:a16="http://schemas.microsoft.com/office/drawing/2014/main" id="{0FF1AC18-AC66-D445-A3BD-0AD6B3EAE0E3}"/>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7AAE3D3-F351-1642-9C60-7C4CC9B073CE}"/>
              </a:ext>
            </a:extLst>
          </p:cNvPr>
          <p:cNvSpPr>
            <a:spLocks noGrp="1"/>
          </p:cNvSpPr>
          <p:nvPr>
            <p:ph type="sldNum" sz="quarter" idx="12"/>
          </p:nvPr>
        </p:nvSpPr>
        <p:spPr/>
        <p:txBody>
          <a:bodyPr/>
          <a:lstStyle/>
          <a:p>
            <a:fld id="{B2DC25EE-239B-4C5F-AAD1-255A7D5F1EE2}" type="slidenum">
              <a:rPr lang="en-US" smtClean="0"/>
              <a:t>65</a:t>
            </a:fld>
            <a:endParaRPr lang="en-US"/>
          </a:p>
        </p:txBody>
      </p:sp>
      <p:pic>
        <p:nvPicPr>
          <p:cNvPr id="7" name="Content Placeholder 5">
            <a:extLst>
              <a:ext uri="{FF2B5EF4-FFF2-40B4-BE49-F238E27FC236}">
                <a16:creationId xmlns:a16="http://schemas.microsoft.com/office/drawing/2014/main" id="{BD37DE62-4FC7-554A-A23D-2160753DC1A7}"/>
              </a:ext>
            </a:extLst>
          </p:cNvPr>
          <p:cNvPicPr>
            <a:picLocks noChangeAspect="1"/>
          </p:cNvPicPr>
          <p:nvPr/>
        </p:nvPicPr>
        <p:blipFill rotWithShape="1">
          <a:blip r:embed="rId4"/>
          <a:srcRect r="67225" b="71176"/>
          <a:stretch/>
        </p:blipFill>
        <p:spPr>
          <a:xfrm>
            <a:off x="2054524" y="1088906"/>
            <a:ext cx="2743200" cy="1774277"/>
          </a:xfrm>
          <a:prstGeom prst="rect">
            <a:avLst/>
          </a:prstGeom>
        </p:spPr>
      </p:pic>
      <p:pic>
        <p:nvPicPr>
          <p:cNvPr id="11" name="Content Placeholder 5">
            <a:extLst>
              <a:ext uri="{FF2B5EF4-FFF2-40B4-BE49-F238E27FC236}">
                <a16:creationId xmlns:a16="http://schemas.microsoft.com/office/drawing/2014/main" id="{07C8FB55-7AD5-334D-83A8-C0209013B06A}"/>
              </a:ext>
            </a:extLst>
          </p:cNvPr>
          <p:cNvPicPr>
            <a:picLocks noChangeAspect="1"/>
          </p:cNvPicPr>
          <p:nvPr/>
        </p:nvPicPr>
        <p:blipFill rotWithShape="1">
          <a:blip r:embed="rId4"/>
          <a:srcRect l="42830" t="562" r="3068" b="64486"/>
          <a:stretch/>
        </p:blipFill>
        <p:spPr>
          <a:xfrm>
            <a:off x="6697387" y="1014771"/>
            <a:ext cx="4059037" cy="1928574"/>
          </a:xfrm>
          <a:prstGeom prst="rect">
            <a:avLst/>
          </a:prstGeom>
        </p:spPr>
      </p:pic>
      <p:pic>
        <p:nvPicPr>
          <p:cNvPr id="12" name="Content Placeholder 5">
            <a:extLst>
              <a:ext uri="{FF2B5EF4-FFF2-40B4-BE49-F238E27FC236}">
                <a16:creationId xmlns:a16="http://schemas.microsoft.com/office/drawing/2014/main" id="{881DB665-DE6D-8D41-96C6-0CC9784A2EAF}"/>
              </a:ext>
            </a:extLst>
          </p:cNvPr>
          <p:cNvPicPr>
            <a:picLocks noChangeAspect="1"/>
          </p:cNvPicPr>
          <p:nvPr/>
        </p:nvPicPr>
        <p:blipFill rotWithShape="1">
          <a:blip r:embed="rId4"/>
          <a:srcRect t="56451" r="67225" b="12218"/>
          <a:stretch/>
        </p:blipFill>
        <p:spPr>
          <a:xfrm>
            <a:off x="7355305" y="3203856"/>
            <a:ext cx="2743200" cy="1928575"/>
          </a:xfrm>
          <a:prstGeom prst="rect">
            <a:avLst/>
          </a:prstGeom>
        </p:spPr>
      </p:pic>
      <p:cxnSp>
        <p:nvCxnSpPr>
          <p:cNvPr id="5" name="Straight Arrow Connector 4">
            <a:extLst>
              <a:ext uri="{FF2B5EF4-FFF2-40B4-BE49-F238E27FC236}">
                <a16:creationId xmlns:a16="http://schemas.microsoft.com/office/drawing/2014/main" id="{6FCC9719-5832-8A4D-975A-51BAE81FE34A}"/>
              </a:ext>
            </a:extLst>
          </p:cNvPr>
          <p:cNvCxnSpPr/>
          <p:nvPr/>
        </p:nvCxnSpPr>
        <p:spPr>
          <a:xfrm>
            <a:off x="5518588" y="1976044"/>
            <a:ext cx="897467" cy="0"/>
          </a:xfrm>
          <a:prstGeom prst="straightConnector1">
            <a:avLst/>
          </a:prstGeom>
          <a:ln w="22225">
            <a:tailEnd type="triangle" w="lg" len="lg"/>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029D7A7A-D86D-4F40-9EC2-E0FCF3E50FB0}"/>
              </a:ext>
            </a:extLst>
          </p:cNvPr>
          <p:cNvCxnSpPr>
            <a:cxnSpLocks/>
          </p:cNvCxnSpPr>
          <p:nvPr/>
        </p:nvCxnSpPr>
        <p:spPr>
          <a:xfrm>
            <a:off x="8716210" y="2997760"/>
            <a:ext cx="0" cy="412192"/>
          </a:xfrm>
          <a:prstGeom prst="straightConnector1">
            <a:avLst/>
          </a:prstGeom>
          <a:ln w="25400">
            <a:tailEnd type="triangle" w="lg" len="lg"/>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D9A116B7-024A-BB4F-8C84-AE6AAC08FA38}"/>
              </a:ext>
            </a:extLst>
          </p:cNvPr>
          <p:cNvSpPr/>
          <p:nvPr/>
        </p:nvSpPr>
        <p:spPr>
          <a:xfrm>
            <a:off x="512063" y="4821346"/>
            <a:ext cx="3690330" cy="400110"/>
          </a:xfrm>
          <a:prstGeom prst="rect">
            <a:avLst/>
          </a:prstGeom>
        </p:spPr>
        <p:txBody>
          <a:bodyPr wrap="square">
            <a:spAutoFit/>
          </a:bodyPr>
          <a:lstStyle/>
          <a:p>
            <a:pPr marL="342900" indent="-342900">
              <a:buFont typeface="Arial" panose="020B0604020202020204" pitchFamily="34" charset="0"/>
              <a:buChar char="•"/>
            </a:pPr>
            <a:r>
              <a:rPr lang="en-US" sz="2000" dirty="0">
                <a:latin typeface="Palatino" pitchFamily="2" charset="77"/>
                <a:ea typeface="Palatino" pitchFamily="2" charset="77"/>
              </a:rPr>
              <a:t>Recursive computation</a:t>
            </a:r>
          </a:p>
        </p:txBody>
      </p:sp>
      <p:pic>
        <p:nvPicPr>
          <p:cNvPr id="27" name="Content Placeholder 7">
            <a:extLst>
              <a:ext uri="{FF2B5EF4-FFF2-40B4-BE49-F238E27FC236}">
                <a16:creationId xmlns:a16="http://schemas.microsoft.com/office/drawing/2014/main" id="{70CCBB0F-E473-4C44-91C8-EC1F9040EEE2}"/>
              </a:ext>
            </a:extLst>
          </p:cNvPr>
          <p:cNvPicPr>
            <a:picLocks noChangeAspect="1"/>
          </p:cNvPicPr>
          <p:nvPr/>
        </p:nvPicPr>
        <p:blipFill rotWithShape="1">
          <a:blip r:embed="rId5"/>
          <a:srcRect r="5952" b="16143"/>
          <a:stretch/>
        </p:blipFill>
        <p:spPr>
          <a:xfrm>
            <a:off x="2505145" y="5225171"/>
            <a:ext cx="5368997" cy="776608"/>
          </a:xfrm>
          <a:prstGeom prst="rect">
            <a:avLst/>
          </a:prstGeom>
        </p:spPr>
      </p:pic>
    </p:spTree>
    <p:extLst>
      <p:ext uri="{BB962C8B-B14F-4D97-AF65-F5344CB8AC3E}">
        <p14:creationId xmlns:p14="http://schemas.microsoft.com/office/powerpoint/2010/main" val="62062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26170F7D-5EA5-0A43-ABA3-8CDC8D1D2AD6}"/>
              </a:ext>
            </a:extLst>
          </p:cNvPr>
          <p:cNvPicPr>
            <a:picLocks noChangeAspect="1"/>
          </p:cNvPicPr>
          <p:nvPr/>
        </p:nvPicPr>
        <p:blipFill rotWithShape="1">
          <a:blip r:embed="rId3"/>
          <a:srcRect l="43376" t="55494" r="5936" b="9553"/>
          <a:stretch/>
        </p:blipFill>
        <p:spPr>
          <a:xfrm>
            <a:off x="1524685" y="3038897"/>
            <a:ext cx="3802877" cy="1928574"/>
          </a:xfrm>
          <a:prstGeom prst="rect">
            <a:avLst/>
          </a:prstGeom>
        </p:spPr>
      </p:pic>
      <p:sp>
        <p:nvSpPr>
          <p:cNvPr id="14" name="Rectangle 13">
            <a:extLst>
              <a:ext uri="{FF2B5EF4-FFF2-40B4-BE49-F238E27FC236}">
                <a16:creationId xmlns:a16="http://schemas.microsoft.com/office/drawing/2014/main" id="{C1DCA502-DE76-8541-8A86-19D044D4AF88}"/>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Overview of the </a:t>
            </a:r>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dirty="0">
                <a:solidFill>
                  <a:schemeClr val="bg2"/>
                </a:solidFill>
                <a:latin typeface="Palatino" pitchFamily="2" charset="77"/>
                <a:ea typeface="Palatino" pitchFamily="2" charset="77"/>
                <a:cs typeface="Calibri" panose="020F0502020204030204" pitchFamily="34" charset="0"/>
              </a:rPr>
              <a:t> model</a:t>
            </a:r>
          </a:p>
        </p:txBody>
      </p:sp>
      <p:sp>
        <p:nvSpPr>
          <p:cNvPr id="15" name="Rectangle 14">
            <a:extLst>
              <a:ext uri="{FF2B5EF4-FFF2-40B4-BE49-F238E27FC236}">
                <a16:creationId xmlns:a16="http://schemas.microsoft.com/office/drawing/2014/main" id="{0FF1AC18-AC66-D445-A3BD-0AD6B3EAE0E3}"/>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7AAE3D3-F351-1642-9C60-7C4CC9B073CE}"/>
              </a:ext>
            </a:extLst>
          </p:cNvPr>
          <p:cNvSpPr>
            <a:spLocks noGrp="1"/>
          </p:cNvSpPr>
          <p:nvPr>
            <p:ph type="sldNum" sz="quarter" idx="12"/>
          </p:nvPr>
        </p:nvSpPr>
        <p:spPr/>
        <p:txBody>
          <a:bodyPr/>
          <a:lstStyle/>
          <a:p>
            <a:fld id="{B2DC25EE-239B-4C5F-AAD1-255A7D5F1EE2}" type="slidenum">
              <a:rPr lang="en-US" smtClean="0"/>
              <a:t>66</a:t>
            </a:fld>
            <a:endParaRPr lang="en-US"/>
          </a:p>
        </p:txBody>
      </p:sp>
      <p:pic>
        <p:nvPicPr>
          <p:cNvPr id="7" name="Content Placeholder 5">
            <a:extLst>
              <a:ext uri="{FF2B5EF4-FFF2-40B4-BE49-F238E27FC236}">
                <a16:creationId xmlns:a16="http://schemas.microsoft.com/office/drawing/2014/main" id="{BD37DE62-4FC7-554A-A23D-2160753DC1A7}"/>
              </a:ext>
            </a:extLst>
          </p:cNvPr>
          <p:cNvPicPr>
            <a:picLocks noChangeAspect="1"/>
          </p:cNvPicPr>
          <p:nvPr/>
        </p:nvPicPr>
        <p:blipFill rotWithShape="1">
          <a:blip r:embed="rId3"/>
          <a:srcRect r="67225" b="71176"/>
          <a:stretch/>
        </p:blipFill>
        <p:spPr>
          <a:xfrm>
            <a:off x="2054524" y="1088906"/>
            <a:ext cx="2743200" cy="1774277"/>
          </a:xfrm>
          <a:prstGeom prst="rect">
            <a:avLst/>
          </a:prstGeom>
        </p:spPr>
      </p:pic>
      <p:pic>
        <p:nvPicPr>
          <p:cNvPr id="11" name="Content Placeholder 5">
            <a:extLst>
              <a:ext uri="{FF2B5EF4-FFF2-40B4-BE49-F238E27FC236}">
                <a16:creationId xmlns:a16="http://schemas.microsoft.com/office/drawing/2014/main" id="{07C8FB55-7AD5-334D-83A8-C0209013B06A}"/>
              </a:ext>
            </a:extLst>
          </p:cNvPr>
          <p:cNvPicPr>
            <a:picLocks noChangeAspect="1"/>
          </p:cNvPicPr>
          <p:nvPr/>
        </p:nvPicPr>
        <p:blipFill rotWithShape="1">
          <a:blip r:embed="rId3"/>
          <a:srcRect l="42830" t="562" r="3068" b="64486"/>
          <a:stretch/>
        </p:blipFill>
        <p:spPr>
          <a:xfrm>
            <a:off x="6697387" y="1014771"/>
            <a:ext cx="4059037" cy="1928574"/>
          </a:xfrm>
          <a:prstGeom prst="rect">
            <a:avLst/>
          </a:prstGeom>
        </p:spPr>
      </p:pic>
      <p:pic>
        <p:nvPicPr>
          <p:cNvPr id="12" name="Content Placeholder 5">
            <a:extLst>
              <a:ext uri="{FF2B5EF4-FFF2-40B4-BE49-F238E27FC236}">
                <a16:creationId xmlns:a16="http://schemas.microsoft.com/office/drawing/2014/main" id="{881DB665-DE6D-8D41-96C6-0CC9784A2EAF}"/>
              </a:ext>
            </a:extLst>
          </p:cNvPr>
          <p:cNvPicPr>
            <a:picLocks noChangeAspect="1"/>
          </p:cNvPicPr>
          <p:nvPr/>
        </p:nvPicPr>
        <p:blipFill rotWithShape="1">
          <a:blip r:embed="rId3"/>
          <a:srcRect t="56451" r="67225" b="12218"/>
          <a:stretch/>
        </p:blipFill>
        <p:spPr>
          <a:xfrm>
            <a:off x="7355305" y="3203856"/>
            <a:ext cx="2743200" cy="1928575"/>
          </a:xfrm>
          <a:prstGeom prst="rect">
            <a:avLst/>
          </a:prstGeom>
        </p:spPr>
      </p:pic>
      <p:cxnSp>
        <p:nvCxnSpPr>
          <p:cNvPr id="5" name="Straight Arrow Connector 4">
            <a:extLst>
              <a:ext uri="{FF2B5EF4-FFF2-40B4-BE49-F238E27FC236}">
                <a16:creationId xmlns:a16="http://schemas.microsoft.com/office/drawing/2014/main" id="{6FCC9719-5832-8A4D-975A-51BAE81FE34A}"/>
              </a:ext>
            </a:extLst>
          </p:cNvPr>
          <p:cNvCxnSpPr/>
          <p:nvPr/>
        </p:nvCxnSpPr>
        <p:spPr>
          <a:xfrm>
            <a:off x="5518588" y="1976044"/>
            <a:ext cx="897467" cy="0"/>
          </a:xfrm>
          <a:prstGeom prst="straightConnector1">
            <a:avLst/>
          </a:prstGeom>
          <a:ln w="22225">
            <a:tailEnd type="triangle" w="lg" len="lg"/>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9800A47-E26B-B041-8F3A-9F356DDC77A6}"/>
              </a:ext>
            </a:extLst>
          </p:cNvPr>
          <p:cNvCxnSpPr>
            <a:cxnSpLocks/>
          </p:cNvCxnSpPr>
          <p:nvPr/>
        </p:nvCxnSpPr>
        <p:spPr>
          <a:xfrm flipH="1">
            <a:off x="5545003" y="4191993"/>
            <a:ext cx="844638" cy="0"/>
          </a:xfrm>
          <a:prstGeom prst="straightConnector1">
            <a:avLst/>
          </a:prstGeom>
          <a:ln w="25400">
            <a:tailEnd type="triangle" w="lg" len="lg"/>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029D7A7A-D86D-4F40-9EC2-E0FCF3E50FB0}"/>
              </a:ext>
            </a:extLst>
          </p:cNvPr>
          <p:cNvCxnSpPr>
            <a:cxnSpLocks/>
          </p:cNvCxnSpPr>
          <p:nvPr/>
        </p:nvCxnSpPr>
        <p:spPr>
          <a:xfrm>
            <a:off x="8716210" y="2997760"/>
            <a:ext cx="0" cy="412192"/>
          </a:xfrm>
          <a:prstGeom prst="straightConnector1">
            <a:avLst/>
          </a:prstGeom>
          <a:ln w="25400">
            <a:tailEnd type="triangle" w="lg" len="lg"/>
          </a:ln>
        </p:spPr>
        <p:style>
          <a:lnRef idx="1">
            <a:schemeClr val="dk1"/>
          </a:lnRef>
          <a:fillRef idx="0">
            <a:schemeClr val="dk1"/>
          </a:fillRef>
          <a:effectRef idx="0">
            <a:schemeClr val="dk1"/>
          </a:effectRef>
          <a:fontRef idx="minor">
            <a:schemeClr val="tx1"/>
          </a:fontRef>
        </p:style>
      </p:cxnSp>
      <p:pic>
        <p:nvPicPr>
          <p:cNvPr id="28" name="Content Placeholder 8">
            <a:extLst>
              <a:ext uri="{FF2B5EF4-FFF2-40B4-BE49-F238E27FC236}">
                <a16:creationId xmlns:a16="http://schemas.microsoft.com/office/drawing/2014/main" id="{6DAD8123-0D77-9940-86D8-7481CDC70870}"/>
              </a:ext>
            </a:extLst>
          </p:cNvPr>
          <p:cNvPicPr>
            <a:picLocks noChangeAspect="1"/>
          </p:cNvPicPr>
          <p:nvPr/>
        </p:nvPicPr>
        <p:blipFill rotWithShape="1">
          <a:blip r:embed="rId4"/>
          <a:srcRect t="4291" r="5188" b="31593"/>
          <a:stretch/>
        </p:blipFill>
        <p:spPr>
          <a:xfrm>
            <a:off x="2483960" y="5783509"/>
            <a:ext cx="6575200" cy="600862"/>
          </a:xfrm>
          <a:prstGeom prst="rect">
            <a:avLst/>
          </a:prstGeom>
        </p:spPr>
      </p:pic>
    </p:spTree>
    <p:extLst>
      <p:ext uri="{BB962C8B-B14F-4D97-AF65-F5344CB8AC3E}">
        <p14:creationId xmlns:p14="http://schemas.microsoft.com/office/powerpoint/2010/main" val="156102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23CA1E-01C8-E740-A88C-60B9B4BE60C3}"/>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dirty="0">
                <a:solidFill>
                  <a:schemeClr val="bg2"/>
                </a:solidFill>
                <a:latin typeface="Palatino" pitchFamily="2" charset="77"/>
                <a:ea typeface="Palatino" pitchFamily="2" charset="77"/>
                <a:cs typeface="Calibri" panose="020F0502020204030204" pitchFamily="34" charset="0"/>
              </a:rPr>
              <a:t>: Experiments</a:t>
            </a:r>
          </a:p>
        </p:txBody>
      </p:sp>
      <p:sp>
        <p:nvSpPr>
          <p:cNvPr id="6" name="Rectangle 5">
            <a:extLst>
              <a:ext uri="{FF2B5EF4-FFF2-40B4-BE49-F238E27FC236}">
                <a16:creationId xmlns:a16="http://schemas.microsoft.com/office/drawing/2014/main" id="{53E4A418-A752-094F-9A27-1187D16366EC}"/>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731900F-554F-4044-B89B-387ECA6A4E43}"/>
              </a:ext>
            </a:extLst>
          </p:cNvPr>
          <p:cNvSpPr>
            <a:spLocks noGrp="1"/>
          </p:cNvSpPr>
          <p:nvPr>
            <p:ph type="sldNum" sz="quarter" idx="12"/>
          </p:nvPr>
        </p:nvSpPr>
        <p:spPr/>
        <p:txBody>
          <a:bodyPr/>
          <a:lstStyle/>
          <a:p>
            <a:fld id="{B2DC25EE-239B-4C5F-AAD1-255A7D5F1EE2}" type="slidenum">
              <a:rPr lang="en-US" smtClean="0"/>
              <a:t>67</a:t>
            </a:fld>
            <a:endParaRPr lang="en-US"/>
          </a:p>
        </p:txBody>
      </p:sp>
      <p:sp>
        <p:nvSpPr>
          <p:cNvPr id="7" name="Rectangle 6">
            <a:extLst>
              <a:ext uri="{FF2B5EF4-FFF2-40B4-BE49-F238E27FC236}">
                <a16:creationId xmlns:a16="http://schemas.microsoft.com/office/drawing/2014/main" id="{60365043-3FCD-9048-91E8-A3CF3B74C847}"/>
              </a:ext>
            </a:extLst>
          </p:cNvPr>
          <p:cNvSpPr/>
          <p:nvPr/>
        </p:nvSpPr>
        <p:spPr>
          <a:xfrm>
            <a:off x="456183" y="1257855"/>
            <a:ext cx="8268717" cy="400110"/>
          </a:xfrm>
          <a:prstGeom prst="rect">
            <a:avLst/>
          </a:prstGeom>
        </p:spPr>
        <p:txBody>
          <a:bodyPr wrap="square">
            <a:spAutoFit/>
          </a:bodyPr>
          <a:lstStyle/>
          <a:p>
            <a:pPr marL="285750" indent="-285750">
              <a:buFont typeface="Arial" panose="020B0604020202020204" pitchFamily="34" charset="0"/>
              <a:buChar char="•"/>
            </a:pPr>
            <a:r>
              <a:rPr lang="en-US" sz="2000" dirty="0">
                <a:latin typeface="Palatino" pitchFamily="2" charset="77"/>
                <a:ea typeface="Palatino" pitchFamily="2" charset="77"/>
              </a:rPr>
              <a:t>One-vs-rest SVM classifier with a pre-computed kernel</a:t>
            </a:r>
          </a:p>
        </p:txBody>
      </p:sp>
      <p:sp>
        <p:nvSpPr>
          <p:cNvPr id="8" name="Rectangle 7">
            <a:extLst>
              <a:ext uri="{FF2B5EF4-FFF2-40B4-BE49-F238E27FC236}">
                <a16:creationId xmlns:a16="http://schemas.microsoft.com/office/drawing/2014/main" id="{FA2731F1-8468-9141-88E2-56ECFB06DB09}"/>
              </a:ext>
            </a:extLst>
          </p:cNvPr>
          <p:cNvSpPr/>
          <p:nvPr/>
        </p:nvSpPr>
        <p:spPr>
          <a:xfrm>
            <a:off x="456182" y="1924239"/>
            <a:ext cx="8268717" cy="400110"/>
          </a:xfrm>
          <a:prstGeom prst="rect">
            <a:avLst/>
          </a:prstGeom>
        </p:spPr>
        <p:txBody>
          <a:bodyPr wrap="square">
            <a:spAutoFit/>
          </a:bodyPr>
          <a:lstStyle/>
          <a:p>
            <a:pPr marL="285750" indent="-285750">
              <a:buFont typeface="Arial" panose="020B0604020202020204" pitchFamily="34" charset="0"/>
              <a:buChar char="•"/>
            </a:pPr>
            <a:r>
              <a:rPr lang="en-US" sz="2000" dirty="0">
                <a:latin typeface="Palatino" pitchFamily="2" charset="77"/>
                <a:ea typeface="Palatino" pitchFamily="2" charset="77"/>
              </a:rPr>
              <a:t>For the kernel matrix, Cosine or Hamming distance is applied</a:t>
            </a:r>
          </a:p>
        </p:txBody>
      </p:sp>
      <p:sp>
        <p:nvSpPr>
          <p:cNvPr id="12" name="Rectangle 11">
            <a:extLst>
              <a:ext uri="{FF2B5EF4-FFF2-40B4-BE49-F238E27FC236}">
                <a16:creationId xmlns:a16="http://schemas.microsoft.com/office/drawing/2014/main" id="{30930787-45F0-F442-80CE-D71AE8F45E62}"/>
              </a:ext>
            </a:extLst>
          </p:cNvPr>
          <p:cNvSpPr/>
          <p:nvPr/>
        </p:nvSpPr>
        <p:spPr>
          <a:xfrm>
            <a:off x="456183" y="2555948"/>
            <a:ext cx="8268717" cy="419346"/>
          </a:xfrm>
          <a:prstGeom prst="rect">
            <a:avLst/>
          </a:prstGeom>
        </p:spPr>
        <p:txBody>
          <a:bodyPr wrap="square">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Two new datasets</a:t>
            </a:r>
          </a:p>
        </p:txBody>
      </p:sp>
      <p:sp>
        <p:nvSpPr>
          <p:cNvPr id="13" name="TextBox 12">
            <a:extLst>
              <a:ext uri="{FF2B5EF4-FFF2-40B4-BE49-F238E27FC236}">
                <a16:creationId xmlns:a16="http://schemas.microsoft.com/office/drawing/2014/main" id="{3C32AC72-8865-0A40-83FF-936E021AD178}"/>
              </a:ext>
            </a:extLst>
          </p:cNvPr>
          <p:cNvSpPr txBox="1"/>
          <p:nvPr/>
        </p:nvSpPr>
        <p:spPr>
          <a:xfrm>
            <a:off x="456182" y="4028121"/>
            <a:ext cx="1926611" cy="2078774"/>
          </a:xfrm>
          <a:prstGeom prst="rect">
            <a:avLst/>
          </a:prstGeom>
          <a:noFill/>
        </p:spPr>
        <p:txBody>
          <a:bodyPr wrap="square" rtlCol="0">
            <a:spAutoFit/>
          </a:bodyPr>
          <a:lstStyle/>
          <a:p>
            <a:pPr marL="285750" indent="-285750" algn="r">
              <a:lnSpc>
                <a:spcPts val="2600"/>
              </a:lnSpc>
              <a:buFont typeface="Arial" panose="020B0604020202020204" pitchFamily="34" charset="0"/>
              <a:buChar char="•"/>
            </a:pPr>
            <a:r>
              <a:rPr lang="en-US" cap="small" dirty="0">
                <a:latin typeface="Palatino" pitchFamily="2" charset="77"/>
                <a:ea typeface="Palatino" pitchFamily="2" charset="77"/>
              </a:rPr>
              <a:t>HOPE</a:t>
            </a:r>
          </a:p>
          <a:p>
            <a:pPr marL="285750" indent="-285750" algn="r">
              <a:lnSpc>
                <a:spcPts val="2600"/>
              </a:lnSpc>
              <a:buFont typeface="Arial" panose="020B0604020202020204" pitchFamily="34" charset="0"/>
              <a:buChar char="•"/>
            </a:pPr>
            <a:r>
              <a:rPr lang="en-US" cap="small" dirty="0">
                <a:latin typeface="Palatino" pitchFamily="2" charset="77"/>
                <a:ea typeface="Palatino" pitchFamily="2" charset="77"/>
              </a:rPr>
              <a:t>Node2Vec</a:t>
            </a: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NetSMF</a:t>
            </a:r>
            <a:endParaRPr lang="en-US" cap="small" dirty="0">
              <a:latin typeface="Palatino" pitchFamily="2" charset="77"/>
              <a:ea typeface="Palatino" pitchFamily="2" charset="77"/>
            </a:endParaRP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LouvainNE</a:t>
            </a:r>
            <a:endParaRPr lang="en-US" cap="small" dirty="0">
              <a:latin typeface="Palatino" pitchFamily="2" charset="77"/>
              <a:ea typeface="Palatino" pitchFamily="2" charset="77"/>
            </a:endParaRP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RandNE</a:t>
            </a:r>
            <a:endParaRPr lang="en-US" cap="small" dirty="0">
              <a:latin typeface="Palatino" pitchFamily="2" charset="77"/>
              <a:ea typeface="Palatino" pitchFamily="2" charset="77"/>
            </a:endParaRP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NodeSketch</a:t>
            </a:r>
            <a:endParaRPr lang="en-US" dirty="0">
              <a:latin typeface="Palatino" pitchFamily="2" charset="77"/>
              <a:ea typeface="Palatino" pitchFamily="2" charset="77"/>
            </a:endParaRPr>
          </a:p>
        </p:txBody>
      </p:sp>
      <p:sp>
        <p:nvSpPr>
          <p:cNvPr id="14" name="TextBox 13">
            <a:extLst>
              <a:ext uri="{FF2B5EF4-FFF2-40B4-BE49-F238E27FC236}">
                <a16:creationId xmlns:a16="http://schemas.microsoft.com/office/drawing/2014/main" id="{75D82256-823A-084C-BD92-25FB1EE528DA}"/>
              </a:ext>
            </a:extLst>
          </p:cNvPr>
          <p:cNvSpPr txBox="1"/>
          <p:nvPr/>
        </p:nvSpPr>
        <p:spPr>
          <a:xfrm>
            <a:off x="2367435" y="4374365"/>
            <a:ext cx="2501775"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[Grover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‘16]</a:t>
            </a:r>
            <a:endParaRPr lang="en-US" dirty="0">
              <a:solidFill>
                <a:schemeClr val="accent2">
                  <a:lumMod val="50000"/>
                </a:schemeClr>
              </a:solidFill>
            </a:endParaRPr>
          </a:p>
        </p:txBody>
      </p:sp>
      <p:sp>
        <p:nvSpPr>
          <p:cNvPr id="15" name="TextBox 14">
            <a:extLst>
              <a:ext uri="{FF2B5EF4-FFF2-40B4-BE49-F238E27FC236}">
                <a16:creationId xmlns:a16="http://schemas.microsoft.com/office/drawing/2014/main" id="{4D8203CA-1A31-104C-B126-E7E3CD2D2C7A}"/>
              </a:ext>
            </a:extLst>
          </p:cNvPr>
          <p:cNvSpPr txBox="1"/>
          <p:nvPr/>
        </p:nvSpPr>
        <p:spPr>
          <a:xfrm>
            <a:off x="2367435" y="4028121"/>
            <a:ext cx="2100255"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Ou</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‘16]</a:t>
            </a:r>
            <a:endParaRPr lang="en-US" dirty="0">
              <a:solidFill>
                <a:schemeClr val="accent2">
                  <a:lumMod val="50000"/>
                </a:schemeClr>
              </a:solidFill>
            </a:endParaRPr>
          </a:p>
        </p:txBody>
      </p:sp>
      <p:sp>
        <p:nvSpPr>
          <p:cNvPr id="16" name="Rectangle 15">
            <a:extLst>
              <a:ext uri="{FF2B5EF4-FFF2-40B4-BE49-F238E27FC236}">
                <a16:creationId xmlns:a16="http://schemas.microsoft.com/office/drawing/2014/main" id="{8B39963F-0E1A-0645-9066-F8D8E3B20B7C}"/>
              </a:ext>
            </a:extLst>
          </p:cNvPr>
          <p:cNvSpPr/>
          <p:nvPr/>
        </p:nvSpPr>
        <p:spPr>
          <a:xfrm>
            <a:off x="2367435" y="4720609"/>
            <a:ext cx="2393604"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[Qui </a:t>
            </a:r>
            <a:r>
              <a:rPr lang="en-US" i="1" dirty="0">
                <a:solidFill>
                  <a:schemeClr val="accent2">
                    <a:lumMod val="50000"/>
                  </a:schemeClr>
                </a:solidFill>
                <a:latin typeface="Palatino" pitchFamily="2" charset="77"/>
                <a:ea typeface="Palatino" pitchFamily="2" charset="77"/>
              </a:rPr>
              <a:t>et al.</a:t>
            </a:r>
            <a:r>
              <a:rPr lang="en-US" dirty="0">
                <a:solidFill>
                  <a:schemeClr val="accent2">
                    <a:lumMod val="50000"/>
                  </a:schemeClr>
                </a:solidFill>
                <a:latin typeface="Palatino" pitchFamily="2" charset="77"/>
                <a:ea typeface="Palatino" pitchFamily="2" charset="77"/>
              </a:rPr>
              <a:t> WWW ‘19] </a:t>
            </a:r>
            <a:endParaRPr lang="en-US" dirty="0">
              <a:solidFill>
                <a:schemeClr val="accent2">
                  <a:lumMod val="50000"/>
                </a:schemeClr>
              </a:solidFill>
            </a:endParaRPr>
          </a:p>
        </p:txBody>
      </p:sp>
      <p:sp>
        <p:nvSpPr>
          <p:cNvPr id="17" name="Rectangle 16">
            <a:extLst>
              <a:ext uri="{FF2B5EF4-FFF2-40B4-BE49-F238E27FC236}">
                <a16:creationId xmlns:a16="http://schemas.microsoft.com/office/drawing/2014/main" id="{F5A19672-B0AF-D040-A2F2-02D6D6D6360A}"/>
              </a:ext>
            </a:extLst>
          </p:cNvPr>
          <p:cNvSpPr/>
          <p:nvPr/>
        </p:nvSpPr>
        <p:spPr>
          <a:xfrm>
            <a:off x="2367435" y="5713177"/>
            <a:ext cx="2348400"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[Yang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’19] </a:t>
            </a:r>
            <a:endParaRPr lang="en-US" dirty="0">
              <a:solidFill>
                <a:schemeClr val="accent2">
                  <a:lumMod val="50000"/>
                </a:schemeClr>
              </a:solidFill>
            </a:endParaRPr>
          </a:p>
        </p:txBody>
      </p:sp>
      <p:sp>
        <p:nvSpPr>
          <p:cNvPr id="18" name="Rectangle 17">
            <a:extLst>
              <a:ext uri="{FF2B5EF4-FFF2-40B4-BE49-F238E27FC236}">
                <a16:creationId xmlns:a16="http://schemas.microsoft.com/office/drawing/2014/main" id="{8115C31D-F92F-1A4E-AB76-E161C0BEB9D7}"/>
              </a:ext>
            </a:extLst>
          </p:cNvPr>
          <p:cNvSpPr/>
          <p:nvPr/>
        </p:nvSpPr>
        <p:spPr>
          <a:xfrm>
            <a:off x="2367435" y="5390267"/>
            <a:ext cx="2618024"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[Zhang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ICDM ‘18] </a:t>
            </a:r>
            <a:endParaRPr lang="en-US" dirty="0">
              <a:solidFill>
                <a:schemeClr val="accent2">
                  <a:lumMod val="50000"/>
                </a:schemeClr>
              </a:solidFill>
            </a:endParaRPr>
          </a:p>
        </p:txBody>
      </p:sp>
      <p:sp>
        <p:nvSpPr>
          <p:cNvPr id="26" name="Rectangle 25">
            <a:extLst>
              <a:ext uri="{FF2B5EF4-FFF2-40B4-BE49-F238E27FC236}">
                <a16:creationId xmlns:a16="http://schemas.microsoft.com/office/drawing/2014/main" id="{E9F9AF6D-8F58-174F-B2AD-3D32B8601FE8}"/>
              </a:ext>
            </a:extLst>
          </p:cNvPr>
          <p:cNvSpPr/>
          <p:nvPr/>
        </p:nvSpPr>
        <p:spPr>
          <a:xfrm>
            <a:off x="2382793" y="5030149"/>
            <a:ext cx="3158237"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Bhowmick</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WSDM ‘20] </a:t>
            </a:r>
            <a:endParaRPr lang="en-US" dirty="0">
              <a:solidFill>
                <a:schemeClr val="accent2">
                  <a:lumMod val="50000"/>
                </a:schemeClr>
              </a:solidFill>
            </a:endParaRPr>
          </a:p>
        </p:txBody>
      </p:sp>
      <p:sp>
        <p:nvSpPr>
          <p:cNvPr id="27" name="Rectangle 26">
            <a:extLst>
              <a:ext uri="{FF2B5EF4-FFF2-40B4-BE49-F238E27FC236}">
                <a16:creationId xmlns:a16="http://schemas.microsoft.com/office/drawing/2014/main" id="{A5D87457-235E-BB43-8376-F7AD68BB67E2}"/>
              </a:ext>
            </a:extLst>
          </p:cNvPr>
          <p:cNvSpPr/>
          <p:nvPr/>
        </p:nvSpPr>
        <p:spPr>
          <a:xfrm>
            <a:off x="8071208" y="1886106"/>
            <a:ext cx="2348400"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[Yang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’19] </a:t>
            </a:r>
            <a:endParaRPr lang="en-US" dirty="0">
              <a:solidFill>
                <a:schemeClr val="accent2">
                  <a:lumMod val="50000"/>
                </a:schemeClr>
              </a:solidFill>
            </a:endParaRPr>
          </a:p>
        </p:txBody>
      </p:sp>
      <p:pic>
        <p:nvPicPr>
          <p:cNvPr id="4" name="Picture 3">
            <a:extLst>
              <a:ext uri="{FF2B5EF4-FFF2-40B4-BE49-F238E27FC236}">
                <a16:creationId xmlns:a16="http://schemas.microsoft.com/office/drawing/2014/main" id="{0C5CD4F7-AF98-524E-AD63-3E7E613F6B0F}"/>
              </a:ext>
            </a:extLst>
          </p:cNvPr>
          <p:cNvPicPr>
            <a:picLocks noChangeAspect="1"/>
          </p:cNvPicPr>
          <p:nvPr/>
        </p:nvPicPr>
        <p:blipFill>
          <a:blip r:embed="rId3"/>
          <a:srcRect/>
          <a:stretch/>
        </p:blipFill>
        <p:spPr>
          <a:xfrm>
            <a:off x="3417564" y="2654038"/>
            <a:ext cx="4674065" cy="1218698"/>
          </a:xfrm>
          <a:prstGeom prst="rect">
            <a:avLst/>
          </a:prstGeom>
        </p:spPr>
      </p:pic>
    </p:spTree>
    <p:extLst>
      <p:ext uri="{BB962C8B-B14F-4D97-AF65-F5344CB8AC3E}">
        <p14:creationId xmlns:p14="http://schemas.microsoft.com/office/powerpoint/2010/main" val="375988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4" grpId="0"/>
      <p:bldP spid="15" grpId="0"/>
      <p:bldP spid="16" grpId="0"/>
      <p:bldP spid="17" grpId="0"/>
      <p:bldP spid="18" grpId="0"/>
      <p:bldP spid="26" grpId="0"/>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Classification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92D554C-C40D-EB44-9E3D-878B33F71C7F}"/>
              </a:ext>
            </a:extLst>
          </p:cNvPr>
          <p:cNvSpPr>
            <a:spLocks noGrp="1"/>
          </p:cNvSpPr>
          <p:nvPr>
            <p:ph type="sldNum" sz="quarter" idx="12"/>
          </p:nvPr>
        </p:nvSpPr>
        <p:spPr/>
        <p:txBody>
          <a:bodyPr/>
          <a:lstStyle/>
          <a:p>
            <a:fld id="{B2DC25EE-239B-4C5F-AAD1-255A7D5F1EE2}" type="slidenum">
              <a:rPr lang="en-US" smtClean="0"/>
              <a:t>68</a:t>
            </a:fld>
            <a:endParaRPr lang="en-US"/>
          </a:p>
        </p:txBody>
      </p:sp>
      <p:pic>
        <p:nvPicPr>
          <p:cNvPr id="4" name="Picture 3">
            <a:extLst>
              <a:ext uri="{FF2B5EF4-FFF2-40B4-BE49-F238E27FC236}">
                <a16:creationId xmlns:a16="http://schemas.microsoft.com/office/drawing/2014/main" id="{EBB824F3-8AD9-4247-8F43-A2FA7B215958}"/>
              </a:ext>
            </a:extLst>
          </p:cNvPr>
          <p:cNvPicPr>
            <a:picLocks noChangeAspect="1"/>
          </p:cNvPicPr>
          <p:nvPr/>
        </p:nvPicPr>
        <p:blipFill>
          <a:blip r:embed="rId3"/>
          <a:stretch>
            <a:fillRect/>
          </a:stretch>
        </p:blipFill>
        <p:spPr>
          <a:xfrm>
            <a:off x="1057983" y="1888351"/>
            <a:ext cx="10076033" cy="287311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8DA46D8-373C-2C49-9C75-F33508915B7C}"/>
                  </a:ext>
                </a:extLst>
              </p:cNvPr>
              <p:cNvSpPr txBox="1"/>
              <p:nvPr/>
            </p:nvSpPr>
            <p:spPr>
              <a:xfrm>
                <a:off x="3846359" y="4890848"/>
                <a:ext cx="5039906" cy="400110"/>
              </a:xfrm>
              <a:prstGeom prst="rect">
                <a:avLst/>
              </a:prstGeom>
              <a:noFill/>
            </p:spPr>
            <p:txBody>
              <a:bodyPr wrap="none" rtlCol="0">
                <a:spAutoFit/>
              </a:bodyPr>
              <a:lstStyle/>
              <a:p>
                <a:r>
                  <a:rPr lang="en-US" sz="2000" dirty="0">
                    <a:latin typeface="Palatino" pitchFamily="2" charset="77"/>
                    <a:ea typeface="Palatino" pitchFamily="2" charset="77"/>
                  </a:rPr>
                  <a:t>Micro </a:t>
                </a:r>
                <a14:m>
                  <m:oMath xmlns:m="http://schemas.openxmlformats.org/officeDocument/2006/math">
                    <m:sSub>
                      <m:sSubPr>
                        <m:ctrlPr>
                          <a:rPr lang="en-US" sz="2000" i="1" smtClean="0">
                            <a:latin typeface="Cambria Math" panose="02040503050406030204" pitchFamily="18" charset="0"/>
                            <a:ea typeface="Palatino" pitchFamily="2" charset="77"/>
                          </a:rPr>
                        </m:ctrlPr>
                      </m:sSubPr>
                      <m:e>
                        <m:r>
                          <a:rPr lang="en-US" sz="2000" b="0" i="1" smtClean="0">
                            <a:latin typeface="Cambria Math" panose="02040503050406030204" pitchFamily="18" charset="0"/>
                            <a:ea typeface="Palatino" pitchFamily="2" charset="77"/>
                          </a:rPr>
                          <m:t>𝐹</m:t>
                        </m:r>
                      </m:e>
                      <m:sub>
                        <m:r>
                          <a:rPr lang="en-US" sz="2000" b="0" i="1" smtClean="0">
                            <a:latin typeface="Cambria Math" panose="02040503050406030204" pitchFamily="18" charset="0"/>
                            <a:ea typeface="Palatino" pitchFamily="2" charset="77"/>
                          </a:rPr>
                          <m:t>1</m:t>
                        </m:r>
                      </m:sub>
                    </m:sSub>
                    <m:r>
                      <a:rPr lang="en-US" sz="2000" b="0" i="1" smtClean="0">
                        <a:latin typeface="Cambria Math" panose="02040503050406030204" pitchFamily="18" charset="0"/>
                        <a:ea typeface="Palatino" pitchFamily="2" charset="77"/>
                      </a:rPr>
                      <m:t> </m:t>
                    </m:r>
                  </m:oMath>
                </a14:m>
                <a:r>
                  <a:rPr lang="en-US" sz="2000" dirty="0">
                    <a:latin typeface="Palatino" pitchFamily="2" charset="77"/>
                    <a:ea typeface="Palatino" pitchFamily="2" charset="77"/>
                  </a:rPr>
                  <a:t> scores for varying training ratios</a:t>
                </a:r>
              </a:p>
            </p:txBody>
          </p:sp>
        </mc:Choice>
        <mc:Fallback xmlns="">
          <p:sp>
            <p:nvSpPr>
              <p:cNvPr id="9" name="TextBox 8">
                <a:extLst>
                  <a:ext uri="{FF2B5EF4-FFF2-40B4-BE49-F238E27FC236}">
                    <a16:creationId xmlns:a16="http://schemas.microsoft.com/office/drawing/2014/main" id="{38DA46D8-373C-2C49-9C75-F33508915B7C}"/>
                  </a:ext>
                </a:extLst>
              </p:cNvPr>
              <p:cNvSpPr txBox="1">
                <a:spLocks noRot="1" noChangeAspect="1" noMove="1" noResize="1" noEditPoints="1" noAdjustHandles="1" noChangeArrowheads="1" noChangeShapeType="1" noTextEdit="1"/>
              </p:cNvSpPr>
              <p:nvPr/>
            </p:nvSpPr>
            <p:spPr>
              <a:xfrm>
                <a:off x="3846359" y="4890848"/>
                <a:ext cx="5039906" cy="400110"/>
              </a:xfrm>
              <a:prstGeom prst="rect">
                <a:avLst/>
              </a:prstGeom>
              <a:blipFill>
                <a:blip r:embed="rId4"/>
                <a:stretch>
                  <a:fillRect l="-1256" t="-6061" b="-24242"/>
                </a:stretch>
              </a:blipFill>
            </p:spPr>
            <p:txBody>
              <a:bodyPr/>
              <a:lstStyle/>
              <a:p>
                <a:r>
                  <a:rPr lang="en-US">
                    <a:noFill/>
                  </a:rPr>
                  <a:t> </a:t>
                </a:r>
              </a:p>
            </p:txBody>
          </p:sp>
        </mc:Fallback>
      </mc:AlternateContent>
      <p:sp>
        <p:nvSpPr>
          <p:cNvPr id="33" name="Rounded Rectangle 32">
            <a:extLst>
              <a:ext uri="{FF2B5EF4-FFF2-40B4-BE49-F238E27FC236}">
                <a16:creationId xmlns:a16="http://schemas.microsoft.com/office/drawing/2014/main" id="{20386A6A-A8F4-A44C-B81C-C53F78307264}"/>
              </a:ext>
            </a:extLst>
          </p:cNvPr>
          <p:cNvSpPr/>
          <p:nvPr/>
        </p:nvSpPr>
        <p:spPr>
          <a:xfrm>
            <a:off x="1404980" y="4375827"/>
            <a:ext cx="9615946" cy="310914"/>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11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Experiments: Link prediction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9E42911-584B-EE49-B56E-0A183529FF98}"/>
              </a:ext>
            </a:extLst>
          </p:cNvPr>
          <p:cNvSpPr>
            <a:spLocks noGrp="1"/>
          </p:cNvSpPr>
          <p:nvPr>
            <p:ph type="sldNum" sz="quarter" idx="12"/>
          </p:nvPr>
        </p:nvSpPr>
        <p:spPr/>
        <p:txBody>
          <a:bodyPr/>
          <a:lstStyle/>
          <a:p>
            <a:fld id="{B2DC25EE-239B-4C5F-AAD1-255A7D5F1EE2}" type="slidenum">
              <a:rPr lang="en-US" smtClean="0"/>
              <a:t>69</a:t>
            </a:fld>
            <a:endParaRPr lang="en-US"/>
          </a:p>
        </p:txBody>
      </p:sp>
      <p:pic>
        <p:nvPicPr>
          <p:cNvPr id="5" name="Picture 4">
            <a:extLst>
              <a:ext uri="{FF2B5EF4-FFF2-40B4-BE49-F238E27FC236}">
                <a16:creationId xmlns:a16="http://schemas.microsoft.com/office/drawing/2014/main" id="{DA91F89F-B312-F243-8BED-66A86EA4B4AD}"/>
              </a:ext>
            </a:extLst>
          </p:cNvPr>
          <p:cNvPicPr>
            <a:picLocks noChangeAspect="1"/>
          </p:cNvPicPr>
          <p:nvPr/>
        </p:nvPicPr>
        <p:blipFill>
          <a:blip r:embed="rId3"/>
          <a:srcRect/>
          <a:stretch/>
        </p:blipFill>
        <p:spPr>
          <a:xfrm>
            <a:off x="1992046" y="2150784"/>
            <a:ext cx="8207904" cy="2896907"/>
          </a:xfrm>
          <a:prstGeom prst="rect">
            <a:avLst/>
          </a:prstGeom>
        </p:spPr>
      </p:pic>
      <p:sp>
        <p:nvSpPr>
          <p:cNvPr id="8" name="TextBox 7">
            <a:extLst>
              <a:ext uri="{FF2B5EF4-FFF2-40B4-BE49-F238E27FC236}">
                <a16:creationId xmlns:a16="http://schemas.microsoft.com/office/drawing/2014/main" id="{67D6BC10-9F3E-DE4D-9B09-24E21D13F672}"/>
              </a:ext>
            </a:extLst>
          </p:cNvPr>
          <p:cNvSpPr txBox="1"/>
          <p:nvPr/>
        </p:nvSpPr>
        <p:spPr>
          <a:xfrm>
            <a:off x="3057871" y="5163965"/>
            <a:ext cx="6328079" cy="369332"/>
          </a:xfrm>
          <a:prstGeom prst="rect">
            <a:avLst/>
          </a:prstGeom>
          <a:noFill/>
        </p:spPr>
        <p:txBody>
          <a:bodyPr wrap="none" rtlCol="0">
            <a:spAutoFit/>
          </a:bodyPr>
          <a:lstStyle/>
          <a:p>
            <a:r>
              <a:rPr lang="en-US" dirty="0">
                <a:latin typeface="Palatino" pitchFamily="2" charset="77"/>
                <a:ea typeface="Palatino" pitchFamily="2" charset="77"/>
              </a:rPr>
              <a:t>Area Under Curve (AUC) scores for the link prediction task</a:t>
            </a:r>
          </a:p>
        </p:txBody>
      </p:sp>
      <p:sp>
        <p:nvSpPr>
          <p:cNvPr id="10" name="Rounded Rectangle 9">
            <a:extLst>
              <a:ext uri="{FF2B5EF4-FFF2-40B4-BE49-F238E27FC236}">
                <a16:creationId xmlns:a16="http://schemas.microsoft.com/office/drawing/2014/main" id="{57D80FB5-C367-3647-86A2-8EF318F27E27}"/>
              </a:ext>
            </a:extLst>
          </p:cNvPr>
          <p:cNvSpPr/>
          <p:nvPr/>
        </p:nvSpPr>
        <p:spPr>
          <a:xfrm>
            <a:off x="1992046" y="4614863"/>
            <a:ext cx="8207904" cy="352618"/>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39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411480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pic>
        <p:nvPicPr>
          <p:cNvPr id="4" name="Picture 3">
            <a:extLst>
              <a:ext uri="{FF2B5EF4-FFF2-40B4-BE49-F238E27FC236}">
                <a16:creationId xmlns:a16="http://schemas.microsoft.com/office/drawing/2014/main" id="{0570F572-BFA2-0F4A-8917-26175C2D93F2}"/>
              </a:ext>
            </a:extLst>
          </p:cNvPr>
          <p:cNvPicPr>
            <a:picLocks noChangeAspect="1"/>
          </p:cNvPicPr>
          <p:nvPr/>
        </p:nvPicPr>
        <p:blipFill>
          <a:blip r:embed="rId3"/>
          <a:srcRect/>
          <a:stretch/>
        </p:blipFill>
        <p:spPr>
          <a:xfrm>
            <a:off x="2054838" y="1004769"/>
            <a:ext cx="8339319" cy="2779773"/>
          </a:xfrm>
          <a:prstGeom prst="rect">
            <a:avLst/>
          </a:prstGeom>
        </p:spPr>
      </p:pic>
      <p:pic>
        <p:nvPicPr>
          <p:cNvPr id="6" name="Picture 5">
            <a:extLst>
              <a:ext uri="{FF2B5EF4-FFF2-40B4-BE49-F238E27FC236}">
                <a16:creationId xmlns:a16="http://schemas.microsoft.com/office/drawing/2014/main" id="{411F76B8-7491-E542-BE8C-7297A812B156}"/>
              </a:ext>
            </a:extLst>
          </p:cNvPr>
          <p:cNvPicPr>
            <a:picLocks noChangeAspect="1"/>
          </p:cNvPicPr>
          <p:nvPr/>
        </p:nvPicPr>
        <p:blipFill rotWithShape="1">
          <a:blip r:embed="rId4"/>
          <a:srcRect r="5868"/>
          <a:stretch/>
        </p:blipFill>
        <p:spPr>
          <a:xfrm>
            <a:off x="3395965" y="3678630"/>
            <a:ext cx="4918042" cy="1196797"/>
          </a:xfrm>
          <a:prstGeom prst="rect">
            <a:avLst/>
          </a:prstGeom>
        </p:spPr>
      </p:pic>
      <p:sp>
        <p:nvSpPr>
          <p:cNvPr id="7" name="Rectangle 6">
            <a:extLst>
              <a:ext uri="{FF2B5EF4-FFF2-40B4-BE49-F238E27FC236}">
                <a16:creationId xmlns:a16="http://schemas.microsoft.com/office/drawing/2014/main" id="{91FFB46B-8033-4D43-8189-7D19C531CE75}"/>
              </a:ext>
            </a:extLst>
          </p:cNvPr>
          <p:cNvSpPr/>
          <p:nvPr/>
        </p:nvSpPr>
        <p:spPr>
          <a:xfrm>
            <a:off x="4643506" y="3932832"/>
            <a:ext cx="301623" cy="475183"/>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8" name="Straight Arrow Connector 7">
            <a:extLst>
              <a:ext uri="{FF2B5EF4-FFF2-40B4-BE49-F238E27FC236}">
                <a16:creationId xmlns:a16="http://schemas.microsoft.com/office/drawing/2014/main" id="{355DABDC-4401-7440-9898-64B552FA4CBD}"/>
              </a:ext>
            </a:extLst>
          </p:cNvPr>
          <p:cNvCxnSpPr>
            <a:cxnSpLocks/>
            <a:stCxn id="7" idx="2"/>
            <a:endCxn id="9" idx="0"/>
          </p:cNvCxnSpPr>
          <p:nvPr/>
        </p:nvCxnSpPr>
        <p:spPr>
          <a:xfrm flipH="1">
            <a:off x="3525350" y="4408015"/>
            <a:ext cx="1268968" cy="57970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7D39038-7BE4-0A45-8A89-659A81E6216A}"/>
              </a:ext>
            </a:extLst>
          </p:cNvPr>
          <p:cNvSpPr txBox="1"/>
          <p:nvPr/>
        </p:nvSpPr>
        <p:spPr>
          <a:xfrm>
            <a:off x="2336800" y="4987721"/>
            <a:ext cx="2377100" cy="369332"/>
          </a:xfrm>
          <a:prstGeom prst="rect">
            <a:avLst/>
          </a:prstGeom>
          <a:noFill/>
        </p:spPr>
        <p:txBody>
          <a:bodyPr wrap="square" rtlCol="0">
            <a:spAutoFit/>
          </a:bodyPr>
          <a:lstStyle/>
          <a:p>
            <a:pPr algn="ctr"/>
            <a:r>
              <a:rPr lang="en-US" dirty="0">
                <a:solidFill>
                  <a:schemeClr val="accent1"/>
                </a:solidFill>
                <a:latin typeface="Palatino" pitchFamily="2" charset="77"/>
                <a:ea typeface="Palatino" pitchFamily="2" charset="77"/>
                <a:cs typeface="Calibri" panose="020F0502020204030204" pitchFamily="34" charset="0"/>
              </a:rPr>
              <a:t>Error/Loss function</a:t>
            </a:r>
          </a:p>
        </p:txBody>
      </p:sp>
      <p:sp>
        <p:nvSpPr>
          <p:cNvPr id="10" name="Rectangle 9">
            <a:extLst>
              <a:ext uri="{FF2B5EF4-FFF2-40B4-BE49-F238E27FC236}">
                <a16:creationId xmlns:a16="http://schemas.microsoft.com/office/drawing/2014/main" id="{270E7D23-A6D7-F343-976A-2B5B761D975C}"/>
              </a:ext>
            </a:extLst>
          </p:cNvPr>
          <p:cNvSpPr/>
          <p:nvPr/>
        </p:nvSpPr>
        <p:spPr>
          <a:xfrm>
            <a:off x="5458368" y="3932832"/>
            <a:ext cx="1271016" cy="475183"/>
          </a:xfrm>
          <a:prstGeom prst="rect">
            <a:avLst/>
          </a:prstGeom>
          <a:solidFill>
            <a:schemeClr val="accent3">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99D9E9F-E585-AF4C-868C-5745171FD57A}"/>
              </a:ext>
            </a:extLst>
          </p:cNvPr>
          <p:cNvCxnSpPr>
            <a:cxnSpLocks/>
            <a:stCxn id="10" idx="2"/>
            <a:endCxn id="12" idx="0"/>
          </p:cNvCxnSpPr>
          <p:nvPr/>
        </p:nvCxnSpPr>
        <p:spPr>
          <a:xfrm>
            <a:off x="6093876" y="4408015"/>
            <a:ext cx="1804295" cy="109351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F36646-0E76-5B43-8194-EBC9BEA5E6F2}"/>
              </a:ext>
            </a:extLst>
          </p:cNvPr>
          <p:cNvSpPr txBox="1"/>
          <p:nvPr/>
        </p:nvSpPr>
        <p:spPr>
          <a:xfrm>
            <a:off x="6690441" y="5501529"/>
            <a:ext cx="2415459" cy="369332"/>
          </a:xfrm>
          <a:prstGeom prst="rect">
            <a:avLst/>
          </a:prstGeom>
          <a:noFill/>
        </p:spPr>
        <p:txBody>
          <a:bodyPr wrap="square" rtlCol="0">
            <a:spAutoFit/>
          </a:bodyPr>
          <a:lstStyle/>
          <a:p>
            <a:r>
              <a:rPr lang="en-US" dirty="0">
                <a:solidFill>
                  <a:schemeClr val="accent3"/>
                </a:solidFill>
                <a:latin typeface="Palatino" pitchFamily="2" charset="77"/>
                <a:ea typeface="Palatino" pitchFamily="2" charset="77"/>
                <a:cs typeface="Calibri" panose="020F0502020204030204" pitchFamily="34" charset="0"/>
              </a:rPr>
              <a:t>Node representations</a:t>
            </a:r>
          </a:p>
        </p:txBody>
      </p:sp>
      <p:sp>
        <p:nvSpPr>
          <p:cNvPr id="13" name="Rectangle 12">
            <a:extLst>
              <a:ext uri="{FF2B5EF4-FFF2-40B4-BE49-F238E27FC236}">
                <a16:creationId xmlns:a16="http://schemas.microsoft.com/office/drawing/2014/main" id="{2C423795-47C2-6648-9034-95340B344C4F}"/>
              </a:ext>
            </a:extLst>
          </p:cNvPr>
          <p:cNvSpPr/>
          <p:nvPr/>
        </p:nvSpPr>
        <p:spPr>
          <a:xfrm>
            <a:off x="6964845" y="3942686"/>
            <a:ext cx="999293" cy="465329"/>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59C4EA6-E938-D948-AA85-DC52754F83F5}"/>
              </a:ext>
            </a:extLst>
          </p:cNvPr>
          <p:cNvCxnSpPr>
            <a:cxnSpLocks/>
            <a:stCxn id="13" idx="2"/>
            <a:endCxn id="15" idx="0"/>
          </p:cNvCxnSpPr>
          <p:nvPr/>
        </p:nvCxnSpPr>
        <p:spPr>
          <a:xfrm>
            <a:off x="7464492" y="4408015"/>
            <a:ext cx="1356299" cy="556645"/>
          </a:xfrm>
          <a:prstGeom prst="straightConnector1">
            <a:avLst/>
          </a:prstGeom>
          <a:ln>
            <a:solidFill>
              <a:schemeClr val="accent1">
                <a:shade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6E49CF-9DD7-2249-A20E-E106B2F11797}"/>
              </a:ext>
            </a:extLst>
          </p:cNvPr>
          <p:cNvSpPr txBox="1"/>
          <p:nvPr/>
        </p:nvSpPr>
        <p:spPr>
          <a:xfrm>
            <a:off x="7449191" y="4964660"/>
            <a:ext cx="2743199" cy="646331"/>
          </a:xfrm>
          <a:prstGeom prst="rect">
            <a:avLst/>
          </a:prstGeom>
          <a:noFill/>
        </p:spPr>
        <p:txBody>
          <a:bodyPr wrap="square" rtlCol="0">
            <a:spAutoFit/>
          </a:bodyPr>
          <a:lstStyle/>
          <a:p>
            <a:pPr algn="ctr"/>
            <a:r>
              <a:rPr lang="en-US" dirty="0">
                <a:solidFill>
                  <a:schemeClr val="accent4"/>
                </a:solidFill>
                <a:latin typeface="Palatino" pitchFamily="2" charset="77"/>
                <a:ea typeface="Palatino" pitchFamily="2" charset="77"/>
                <a:cs typeface="Calibri" panose="020F0502020204030204" pitchFamily="34" charset="0"/>
              </a:rPr>
              <a:t>Correct pairwise proximities</a:t>
            </a:r>
          </a:p>
        </p:txBody>
      </p:sp>
      <p:sp>
        <p:nvSpPr>
          <p:cNvPr id="19" name="Rectangle 18">
            <a:extLst>
              <a:ext uri="{FF2B5EF4-FFF2-40B4-BE49-F238E27FC236}">
                <a16:creationId xmlns:a16="http://schemas.microsoft.com/office/drawing/2014/main" id="{02751135-9CD1-D64B-840B-A7D04362A00A}"/>
              </a:ext>
            </a:extLst>
          </p:cNvPr>
          <p:cNvSpPr/>
          <p:nvPr/>
        </p:nvSpPr>
        <p:spPr>
          <a:xfrm>
            <a:off x="5018684" y="3932832"/>
            <a:ext cx="355339" cy="475183"/>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20" name="Straight Arrow Connector 19">
            <a:extLst>
              <a:ext uri="{FF2B5EF4-FFF2-40B4-BE49-F238E27FC236}">
                <a16:creationId xmlns:a16="http://schemas.microsoft.com/office/drawing/2014/main" id="{A1A9C410-8E49-EA4F-B0B3-8BAC2BBC698B}"/>
              </a:ext>
            </a:extLst>
          </p:cNvPr>
          <p:cNvCxnSpPr>
            <a:cxnSpLocks/>
            <a:stCxn id="19" idx="2"/>
            <a:endCxn id="21" idx="0"/>
          </p:cNvCxnSpPr>
          <p:nvPr/>
        </p:nvCxnSpPr>
        <p:spPr>
          <a:xfrm flipH="1">
            <a:off x="4961153" y="4408015"/>
            <a:ext cx="235201" cy="109805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05F57C9-E9A3-7844-B820-D32A635AE602}"/>
              </a:ext>
            </a:extLst>
          </p:cNvPr>
          <p:cNvSpPr txBox="1"/>
          <p:nvPr/>
        </p:nvSpPr>
        <p:spPr>
          <a:xfrm>
            <a:off x="3289300" y="5506067"/>
            <a:ext cx="3343706" cy="369332"/>
          </a:xfrm>
          <a:prstGeom prst="rect">
            <a:avLst/>
          </a:prstGeom>
          <a:noFill/>
        </p:spPr>
        <p:txBody>
          <a:bodyPr wrap="square" rtlCol="0">
            <a:spAutoFit/>
          </a:bodyPr>
          <a:lstStyle/>
          <a:p>
            <a:r>
              <a:rPr lang="en-US" dirty="0">
                <a:solidFill>
                  <a:schemeClr val="accent2"/>
                </a:solidFill>
                <a:latin typeface="Palatino" pitchFamily="2" charset="77"/>
                <a:ea typeface="Palatino" pitchFamily="2" charset="77"/>
                <a:cs typeface="Calibri" panose="020F0502020204030204" pitchFamily="34" charset="0"/>
              </a:rPr>
              <a:t>Metric of the embedding space</a:t>
            </a:r>
          </a:p>
        </p:txBody>
      </p:sp>
      <p:sp>
        <p:nvSpPr>
          <p:cNvPr id="25" name="Rectangle 24">
            <a:extLst>
              <a:ext uri="{FF2B5EF4-FFF2-40B4-BE49-F238E27FC236}">
                <a16:creationId xmlns:a16="http://schemas.microsoft.com/office/drawing/2014/main" id="{29AE5CDB-9F16-E04B-A5A0-47880DF0795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Graph Representation Learning</a:t>
            </a:r>
          </a:p>
        </p:txBody>
      </p:sp>
      <p:sp>
        <p:nvSpPr>
          <p:cNvPr id="27" name="Rectangle 26">
            <a:extLst>
              <a:ext uri="{FF2B5EF4-FFF2-40B4-BE49-F238E27FC236}">
                <a16:creationId xmlns:a16="http://schemas.microsoft.com/office/drawing/2014/main" id="{0A7BFB28-6134-004F-9A90-D6BCE3836B6D}"/>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8" name="Slide Number Placeholder 27">
            <a:extLst>
              <a:ext uri="{FF2B5EF4-FFF2-40B4-BE49-F238E27FC236}">
                <a16:creationId xmlns:a16="http://schemas.microsoft.com/office/drawing/2014/main" id="{4DA37E8A-3B44-4A44-95FF-B600867E7C3E}"/>
              </a:ext>
            </a:extLst>
          </p:cNvPr>
          <p:cNvSpPr>
            <a:spLocks noGrp="1"/>
          </p:cNvSpPr>
          <p:nvPr>
            <p:ph type="sldNum" sz="quarter" idx="12"/>
          </p:nvPr>
        </p:nvSpPr>
        <p:spPr/>
        <p:txBody>
          <a:bodyPr/>
          <a:lstStyle/>
          <a:p>
            <a:fld id="{B2DC25EE-239B-4C5F-AAD1-255A7D5F1EE2}" type="slidenum">
              <a:rPr lang="en-US" smtClean="0"/>
              <a:t>7</a:t>
            </a:fld>
            <a:endParaRPr lang="en-US"/>
          </a:p>
        </p:txBody>
      </p:sp>
      <p:sp>
        <p:nvSpPr>
          <p:cNvPr id="5" name="TextBox 4">
            <a:extLst>
              <a:ext uri="{FF2B5EF4-FFF2-40B4-BE49-F238E27FC236}">
                <a16:creationId xmlns:a16="http://schemas.microsoft.com/office/drawing/2014/main" id="{70B0D896-437C-2347-8479-AB4A51BDBBCE}"/>
              </a:ext>
            </a:extLst>
          </p:cNvPr>
          <p:cNvSpPr txBox="1"/>
          <p:nvPr/>
        </p:nvSpPr>
        <p:spPr>
          <a:xfrm>
            <a:off x="9083836" y="3994322"/>
            <a:ext cx="1731564"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[Hamilton, ’20]</a:t>
            </a:r>
          </a:p>
        </p:txBody>
      </p:sp>
    </p:spTree>
    <p:extLst>
      <p:ext uri="{BB962C8B-B14F-4D97-AF65-F5344CB8AC3E}">
        <p14:creationId xmlns:p14="http://schemas.microsoft.com/office/powerpoint/2010/main" val="11989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p:bldP spid="13" grpId="0" animBg="1"/>
      <p:bldP spid="15" grpId="0"/>
      <p:bldP spid="19" grpId="0" animBg="1"/>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9BAA0-B893-1141-9E4E-A874158049FD}"/>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rPr>
              <a:t>Experiments: Running time and average speedup comparison</a:t>
            </a:r>
          </a:p>
        </p:txBody>
      </p:sp>
      <p:sp>
        <p:nvSpPr>
          <p:cNvPr id="10" name="Rectangle 9">
            <a:extLst>
              <a:ext uri="{FF2B5EF4-FFF2-40B4-BE49-F238E27FC236}">
                <a16:creationId xmlns:a16="http://schemas.microsoft.com/office/drawing/2014/main" id="{800E0E18-1225-3D4A-9369-8952541553B0}"/>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EC6FD261-4971-5146-AEAD-17FAD6907852}"/>
              </a:ext>
            </a:extLst>
          </p:cNvPr>
          <p:cNvSpPr>
            <a:spLocks noGrp="1"/>
          </p:cNvSpPr>
          <p:nvPr>
            <p:ph type="sldNum" sz="quarter" idx="12"/>
          </p:nvPr>
        </p:nvSpPr>
        <p:spPr/>
        <p:txBody>
          <a:bodyPr/>
          <a:lstStyle/>
          <a:p>
            <a:fld id="{B2DC25EE-239B-4C5F-AAD1-255A7D5F1EE2}" type="slidenum">
              <a:rPr lang="en-US" smtClean="0"/>
              <a:t>70</a:t>
            </a:fld>
            <a:endParaRPr lang="en-US"/>
          </a:p>
        </p:txBody>
      </p:sp>
      <p:pic>
        <p:nvPicPr>
          <p:cNvPr id="3" name="Picture 2">
            <a:extLst>
              <a:ext uri="{FF2B5EF4-FFF2-40B4-BE49-F238E27FC236}">
                <a16:creationId xmlns:a16="http://schemas.microsoft.com/office/drawing/2014/main" id="{FD1E70F7-259E-FE44-93B4-212D825A145A}"/>
              </a:ext>
            </a:extLst>
          </p:cNvPr>
          <p:cNvPicPr>
            <a:picLocks noChangeAspect="1"/>
          </p:cNvPicPr>
          <p:nvPr/>
        </p:nvPicPr>
        <p:blipFill rotWithShape="1">
          <a:blip r:embed="rId3"/>
          <a:srcRect b="7582"/>
          <a:stretch/>
        </p:blipFill>
        <p:spPr>
          <a:xfrm>
            <a:off x="491813" y="1446959"/>
            <a:ext cx="6882066" cy="3267234"/>
          </a:xfrm>
          <a:prstGeom prst="rect">
            <a:avLst/>
          </a:prstGeom>
        </p:spPr>
      </p:pic>
      <p:sp>
        <p:nvSpPr>
          <p:cNvPr id="11" name="Rounded Rectangle 10">
            <a:extLst>
              <a:ext uri="{FF2B5EF4-FFF2-40B4-BE49-F238E27FC236}">
                <a16:creationId xmlns:a16="http://schemas.microsoft.com/office/drawing/2014/main" id="{D74D5490-FA71-284C-8E2B-24EE21ED22BB}"/>
              </a:ext>
            </a:extLst>
          </p:cNvPr>
          <p:cNvSpPr/>
          <p:nvPr/>
        </p:nvSpPr>
        <p:spPr>
          <a:xfrm>
            <a:off x="491814" y="2700521"/>
            <a:ext cx="6882066" cy="523125"/>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D6A96BC9-2BDF-254B-9F93-D5F7CD516D75}"/>
              </a:ext>
            </a:extLst>
          </p:cNvPr>
          <p:cNvSpPr/>
          <p:nvPr/>
        </p:nvSpPr>
        <p:spPr>
          <a:xfrm>
            <a:off x="491813" y="3223646"/>
            <a:ext cx="6882066" cy="1061275"/>
          </a:xfrm>
          <a:prstGeom prst="round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3E1EB3F-8CD2-554E-AAB2-3F253F06579E}"/>
              </a:ext>
            </a:extLst>
          </p:cNvPr>
          <p:cNvSpPr/>
          <p:nvPr/>
        </p:nvSpPr>
        <p:spPr>
          <a:xfrm>
            <a:off x="6499214" y="1564616"/>
            <a:ext cx="874665" cy="3194662"/>
          </a:xfrm>
          <a:prstGeom prst="round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6F24DF15-C781-BD42-9F60-2E3A11AF6B49}"/>
                  </a:ext>
                </a:extLst>
              </p:cNvPr>
              <p:cNvSpPr/>
              <p:nvPr/>
            </p:nvSpPr>
            <p:spPr>
              <a:xfrm>
                <a:off x="745808" y="5339559"/>
                <a:ext cx="4967287" cy="1218719"/>
              </a:xfrm>
              <a:prstGeom prst="round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Palatino" pitchFamily="2" charset="77"/>
                    <a:ea typeface="Palatino" pitchFamily="2" charset="77"/>
                  </a:rPr>
                  <a:t>Erdős-Renyi graph model (n=</a:t>
                </a:r>
                <a14:m>
                  <m:oMath xmlns:m="http://schemas.openxmlformats.org/officeDocument/2006/math">
                    <m:sSup>
                      <m:sSupPr>
                        <m:ctrlPr>
                          <a:rPr lang="en-US" i="1" smtClean="0">
                            <a:solidFill>
                              <a:schemeClr val="tx1"/>
                            </a:solidFill>
                            <a:latin typeface="Cambria Math" panose="02040503050406030204" pitchFamily="18" charset="0"/>
                            <a:ea typeface="Palatino" pitchFamily="2" charset="77"/>
                          </a:rPr>
                        </m:ctrlPr>
                      </m:sSupPr>
                      <m:e>
                        <m:r>
                          <a:rPr lang="en-US" b="0" i="1" smtClean="0">
                            <a:solidFill>
                              <a:schemeClr val="tx1"/>
                            </a:solidFill>
                            <a:latin typeface="Cambria Math" panose="02040503050406030204" pitchFamily="18" charset="0"/>
                            <a:ea typeface="Palatino" pitchFamily="2" charset="77"/>
                          </a:rPr>
                          <m:t>10</m:t>
                        </m:r>
                      </m:e>
                      <m:sup>
                        <m:r>
                          <a:rPr lang="en-US" b="0" i="1" smtClean="0">
                            <a:solidFill>
                              <a:schemeClr val="tx1"/>
                            </a:solidFill>
                            <a:latin typeface="Cambria Math" panose="02040503050406030204" pitchFamily="18" charset="0"/>
                            <a:ea typeface="Palatino" pitchFamily="2" charset="77"/>
                          </a:rPr>
                          <m:t>5</m:t>
                        </m:r>
                      </m:sup>
                    </m:sSup>
                    <m:r>
                      <a:rPr lang="en-US" b="0" i="1" smtClean="0">
                        <a:solidFill>
                          <a:schemeClr val="tx1"/>
                        </a:solidFill>
                        <a:latin typeface="Cambria Math" panose="02040503050406030204" pitchFamily="18" charset="0"/>
                        <a:ea typeface="Palatino" pitchFamily="2" charset="77"/>
                      </a:rPr>
                      <m:t>, </m:t>
                    </m:r>
                    <m:r>
                      <m:rPr>
                        <m:sty m:val="p"/>
                      </m:rPr>
                      <a:rPr lang="en-US" b="0" i="0" smtClean="0">
                        <a:solidFill>
                          <a:schemeClr val="tx1"/>
                        </a:solidFill>
                        <a:latin typeface="Cambria Math" panose="02040503050406030204" pitchFamily="18" charset="0"/>
                        <a:ea typeface="Palatino" pitchFamily="2" charset="77"/>
                      </a:rPr>
                      <m:t>p</m:t>
                    </m:r>
                  </m:oMath>
                </a14:m>
                <a:r>
                  <a:rPr lang="en-US" dirty="0">
                    <a:solidFill>
                      <a:schemeClr val="tx1"/>
                    </a:solidFill>
                    <a:latin typeface="Palatino" pitchFamily="2" charset="77"/>
                    <a:ea typeface="Palatino" pitchFamily="2" charset="77"/>
                  </a:rPr>
                  <a:t>=</a:t>
                </a:r>
                <a14:m>
                  <m:oMath xmlns:m="http://schemas.openxmlformats.org/officeDocument/2006/math">
                    <m:sSup>
                      <m:sSupPr>
                        <m:ctrlPr>
                          <a:rPr lang="en-US" i="1">
                            <a:solidFill>
                              <a:schemeClr val="tx1"/>
                            </a:solidFill>
                            <a:latin typeface="Cambria Math" panose="02040503050406030204" pitchFamily="18" charset="0"/>
                            <a:ea typeface="Palatino" pitchFamily="2" charset="77"/>
                          </a:rPr>
                        </m:ctrlPr>
                      </m:sSupPr>
                      <m:e>
                        <m:r>
                          <a:rPr lang="en-US" i="1">
                            <a:solidFill>
                              <a:schemeClr val="tx1"/>
                            </a:solidFill>
                            <a:latin typeface="Cambria Math" panose="02040503050406030204" pitchFamily="18" charset="0"/>
                            <a:ea typeface="Palatino" pitchFamily="2" charset="77"/>
                          </a:rPr>
                          <m:t>10</m:t>
                        </m:r>
                      </m:e>
                      <m:sup>
                        <m:r>
                          <a:rPr lang="en-US" b="0" i="1" smtClean="0">
                            <a:solidFill>
                              <a:schemeClr val="tx1"/>
                            </a:solidFill>
                            <a:latin typeface="Cambria Math" panose="02040503050406030204" pitchFamily="18" charset="0"/>
                            <a:ea typeface="Palatino" pitchFamily="2" charset="77"/>
                          </a:rPr>
                          <m:t>−4</m:t>
                        </m:r>
                      </m:sup>
                    </m:sSup>
                  </m:oMath>
                </a14:m>
                <a:r>
                  <a:rPr lang="en-US" dirty="0">
                    <a:solidFill>
                      <a:schemeClr val="tx1"/>
                    </a:solidFill>
                    <a:latin typeface="Palatino" pitchFamily="2" charset="77"/>
                    <a:ea typeface="Palatino" pitchFamily="2" charset="77"/>
                  </a:rPr>
                  <a:t>)</a:t>
                </a:r>
              </a:p>
              <a:p>
                <a:pPr algn="ctr"/>
                <a:r>
                  <a:rPr lang="en-US" dirty="0">
                    <a:solidFill>
                      <a:schemeClr val="tx1"/>
                    </a:solidFill>
                    <a:latin typeface="Palatino" pitchFamily="2" charset="77"/>
                    <a:ea typeface="Palatino" pitchFamily="2" charset="77"/>
                  </a:rPr>
                  <a:t>32 threads for each algorithm if applicable</a:t>
                </a:r>
              </a:p>
              <a:p>
                <a:r>
                  <a:rPr lang="en-US" dirty="0">
                    <a:solidFill>
                      <a:schemeClr val="tx1"/>
                    </a:solidFill>
                    <a:latin typeface="Palatino" pitchFamily="2" charset="77"/>
                    <a:ea typeface="Palatino" pitchFamily="2" charset="77"/>
                  </a:rPr>
                  <a:t>         = 1,     = 5</a:t>
                </a:r>
              </a:p>
            </p:txBody>
          </p:sp>
        </mc:Choice>
        <mc:Fallback xmlns="">
          <p:sp>
            <p:nvSpPr>
              <p:cNvPr id="14" name="Rounded Rectangle 13">
                <a:extLst>
                  <a:ext uri="{FF2B5EF4-FFF2-40B4-BE49-F238E27FC236}">
                    <a16:creationId xmlns:a16="http://schemas.microsoft.com/office/drawing/2014/main" id="{6F24DF15-C781-BD42-9F60-2E3A11AF6B49}"/>
                  </a:ext>
                </a:extLst>
              </p:cNvPr>
              <p:cNvSpPr>
                <a:spLocks noRot="1" noChangeAspect="1" noMove="1" noResize="1" noEditPoints="1" noAdjustHandles="1" noChangeArrowheads="1" noChangeShapeType="1" noTextEdit="1"/>
              </p:cNvSpPr>
              <p:nvPr/>
            </p:nvSpPr>
            <p:spPr>
              <a:xfrm>
                <a:off x="745808" y="5339559"/>
                <a:ext cx="4967287" cy="1218719"/>
              </a:xfrm>
              <a:prstGeom prst="roundRect">
                <a:avLst/>
              </a:prstGeom>
              <a:blipFill>
                <a:blip r:embed="rId4"/>
                <a:stretch>
                  <a:fillRect/>
                </a:stretch>
              </a:blipFill>
              <a:ln>
                <a:noFill/>
              </a:ln>
            </p:spPr>
            <p:txBody>
              <a:bodyPr/>
              <a:lstStyle/>
              <a:p>
                <a:r>
                  <a:rPr lang="en-US">
                    <a:noFill/>
                  </a:rPr>
                  <a:t> </a:t>
                </a:r>
              </a:p>
            </p:txBody>
          </p:sp>
        </mc:Fallback>
      </mc:AlternateContent>
      <p:pic>
        <p:nvPicPr>
          <p:cNvPr id="16" name="Content Placeholder 8">
            <a:extLst>
              <a:ext uri="{FF2B5EF4-FFF2-40B4-BE49-F238E27FC236}">
                <a16:creationId xmlns:a16="http://schemas.microsoft.com/office/drawing/2014/main" id="{86C1319B-E1FC-FF43-BF8A-AD7335E97C32}"/>
              </a:ext>
            </a:extLst>
          </p:cNvPr>
          <p:cNvPicPr>
            <a:picLocks noChangeAspect="1"/>
          </p:cNvPicPr>
          <p:nvPr/>
        </p:nvPicPr>
        <p:blipFill rotWithShape="1">
          <a:blip r:embed="rId5"/>
          <a:srcRect l="19369" t="17833" r="77269" b="37566"/>
          <a:stretch/>
        </p:blipFill>
        <p:spPr>
          <a:xfrm>
            <a:off x="1082676" y="6103710"/>
            <a:ext cx="202181" cy="248459"/>
          </a:xfrm>
          <a:prstGeom prst="rect">
            <a:avLst/>
          </a:prstGeom>
        </p:spPr>
      </p:pic>
      <p:pic>
        <p:nvPicPr>
          <p:cNvPr id="17" name="Content Placeholder 8">
            <a:extLst>
              <a:ext uri="{FF2B5EF4-FFF2-40B4-BE49-F238E27FC236}">
                <a16:creationId xmlns:a16="http://schemas.microsoft.com/office/drawing/2014/main" id="{A82C4D42-7A09-6745-911C-1F23B62CAFFC}"/>
              </a:ext>
            </a:extLst>
          </p:cNvPr>
          <p:cNvPicPr>
            <a:picLocks noChangeAspect="1"/>
          </p:cNvPicPr>
          <p:nvPr/>
        </p:nvPicPr>
        <p:blipFill rotWithShape="1">
          <a:blip r:embed="rId5"/>
          <a:srcRect l="81057" t="2861" r="16289" b="65394"/>
          <a:stretch/>
        </p:blipFill>
        <p:spPr>
          <a:xfrm>
            <a:off x="1852556" y="6139518"/>
            <a:ext cx="159588" cy="176841"/>
          </a:xfrm>
          <a:prstGeom prst="rect">
            <a:avLst/>
          </a:prstGeom>
        </p:spPr>
      </p:pic>
      <p:sp>
        <p:nvSpPr>
          <p:cNvPr id="15" name="TextBox 14">
            <a:extLst>
              <a:ext uri="{FF2B5EF4-FFF2-40B4-BE49-F238E27FC236}">
                <a16:creationId xmlns:a16="http://schemas.microsoft.com/office/drawing/2014/main" id="{1620BCA1-ECF9-CF47-BFBE-7B5350874052}"/>
              </a:ext>
            </a:extLst>
          </p:cNvPr>
          <p:cNvSpPr txBox="1"/>
          <p:nvPr/>
        </p:nvSpPr>
        <p:spPr>
          <a:xfrm>
            <a:off x="1344637" y="4710803"/>
            <a:ext cx="5315879" cy="369332"/>
          </a:xfrm>
          <a:prstGeom prst="rect">
            <a:avLst/>
          </a:prstGeom>
          <a:noFill/>
        </p:spPr>
        <p:txBody>
          <a:bodyPr wrap="none" rtlCol="0">
            <a:spAutoFit/>
          </a:bodyPr>
          <a:lstStyle/>
          <a:p>
            <a:r>
              <a:rPr lang="en-US" dirty="0">
                <a:latin typeface="Palatino" pitchFamily="2" charset="77"/>
                <a:ea typeface="Palatino" pitchFamily="2" charset="77"/>
              </a:rPr>
              <a:t>Running time (in seconds) and average speedup</a:t>
            </a:r>
          </a:p>
        </p:txBody>
      </p:sp>
      <p:pic>
        <p:nvPicPr>
          <p:cNvPr id="18" name="Picture 17">
            <a:extLst>
              <a:ext uri="{FF2B5EF4-FFF2-40B4-BE49-F238E27FC236}">
                <a16:creationId xmlns:a16="http://schemas.microsoft.com/office/drawing/2014/main" id="{E7E94955-EAD3-EE4E-A7F4-8C3333381200}"/>
              </a:ext>
            </a:extLst>
          </p:cNvPr>
          <p:cNvPicPr>
            <a:picLocks noChangeAspect="1"/>
          </p:cNvPicPr>
          <p:nvPr/>
        </p:nvPicPr>
        <p:blipFill rotWithShape="1">
          <a:blip r:embed="rId6"/>
          <a:srcRect l="11963" b="3722"/>
          <a:stretch/>
        </p:blipFill>
        <p:spPr>
          <a:xfrm>
            <a:off x="7650253" y="1756153"/>
            <a:ext cx="4173203" cy="3259883"/>
          </a:xfrm>
          <a:prstGeom prst="rect">
            <a:avLst/>
          </a:prstGeom>
        </p:spPr>
      </p:pic>
      <p:sp>
        <p:nvSpPr>
          <p:cNvPr id="2" name="TextBox 1">
            <a:extLst>
              <a:ext uri="{FF2B5EF4-FFF2-40B4-BE49-F238E27FC236}">
                <a16:creationId xmlns:a16="http://schemas.microsoft.com/office/drawing/2014/main" id="{EE3F4DD4-709C-A946-B8F9-83EEA3CEA699}"/>
              </a:ext>
            </a:extLst>
          </p:cNvPr>
          <p:cNvSpPr txBox="1"/>
          <p:nvPr/>
        </p:nvSpPr>
        <p:spPr>
          <a:xfrm>
            <a:off x="9344759" y="5186379"/>
            <a:ext cx="784189" cy="369332"/>
          </a:xfrm>
          <a:prstGeom prst="rect">
            <a:avLst/>
          </a:prstGeom>
          <a:noFill/>
        </p:spPr>
        <p:txBody>
          <a:bodyPr wrap="none" rtlCol="0">
            <a:spAutoFit/>
          </a:bodyPr>
          <a:lstStyle/>
          <a:p>
            <a:r>
              <a:rPr lang="en-US" cap="all" dirty="0">
                <a:latin typeface="Palatino" pitchFamily="2" charset="77"/>
                <a:ea typeface="Palatino" pitchFamily="2" charset="77"/>
              </a:rPr>
              <a:t>DBLP</a:t>
            </a:r>
          </a:p>
        </p:txBody>
      </p:sp>
      <p:sp>
        <p:nvSpPr>
          <p:cNvPr id="7" name="Rectangle 6">
            <a:extLst>
              <a:ext uri="{FF2B5EF4-FFF2-40B4-BE49-F238E27FC236}">
                <a16:creationId xmlns:a16="http://schemas.microsoft.com/office/drawing/2014/main" id="{D9B8DAFC-7DA7-524C-9A4B-F8733C9D5043}"/>
              </a:ext>
            </a:extLst>
          </p:cNvPr>
          <p:cNvSpPr/>
          <p:nvPr/>
        </p:nvSpPr>
        <p:spPr>
          <a:xfrm>
            <a:off x="8883608" y="2059623"/>
            <a:ext cx="1047624" cy="308128"/>
          </a:xfrm>
          <a:prstGeom prst="rect">
            <a:avLst/>
          </a:prstGeom>
          <a:solidFill>
            <a:schemeClr val="accent2">
              <a:alpha val="11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10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2" animBg="1"/>
      <p:bldP spid="14" grpId="0" animBg="1"/>
      <p:bldP spid="2" grpId="0"/>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25F551-1A16-C64D-A159-8F4C220579B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rPr>
              <a:t>Conclusion</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77CE029E-8D50-1843-8235-C3AA3169F35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F1B1E3C-F11E-8D43-B097-B58A4E9B9822}"/>
              </a:ext>
            </a:extLst>
          </p:cNvPr>
          <p:cNvSpPr>
            <a:spLocks noGrp="1"/>
          </p:cNvSpPr>
          <p:nvPr>
            <p:ph type="sldNum" sz="quarter" idx="12"/>
          </p:nvPr>
        </p:nvSpPr>
        <p:spPr/>
        <p:txBody>
          <a:bodyPr/>
          <a:lstStyle/>
          <a:p>
            <a:fld id="{B2DC25EE-239B-4C5F-AAD1-255A7D5F1EE2}" type="slidenum">
              <a:rPr lang="en-US" smtClean="0"/>
              <a:t>71</a:t>
            </a:fld>
            <a:endParaRPr lang="en-US"/>
          </a:p>
        </p:txBody>
      </p:sp>
      <p:sp>
        <p:nvSpPr>
          <p:cNvPr id="11" name="TextBox 10">
            <a:extLst>
              <a:ext uri="{FF2B5EF4-FFF2-40B4-BE49-F238E27FC236}">
                <a16:creationId xmlns:a16="http://schemas.microsoft.com/office/drawing/2014/main" id="{DD4866D8-BE06-3842-AD09-091A0C85A58E}"/>
              </a:ext>
            </a:extLst>
          </p:cNvPr>
          <p:cNvSpPr txBox="1"/>
          <p:nvPr/>
        </p:nvSpPr>
        <p:spPr>
          <a:xfrm>
            <a:off x="1239748" y="1685984"/>
            <a:ext cx="8845981"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cap="small" dirty="0" err="1">
                <a:latin typeface="Palatino" pitchFamily="2" charset="77"/>
                <a:ea typeface="Palatino" pitchFamily="2" charset="77"/>
              </a:rPr>
              <a:t>NodeSig</a:t>
            </a:r>
            <a:r>
              <a:rPr lang="en-US" sz="2000" dirty="0">
                <a:latin typeface="Palatino" pitchFamily="2" charset="77"/>
                <a:ea typeface="Palatino" pitchFamily="2" charset="77"/>
              </a:rPr>
              <a:t>: An efficient binary node embedding model                  </a:t>
            </a:r>
          </a:p>
        </p:txBody>
      </p:sp>
      <p:sp>
        <p:nvSpPr>
          <p:cNvPr id="12" name="TextBox 11">
            <a:extLst>
              <a:ext uri="{FF2B5EF4-FFF2-40B4-BE49-F238E27FC236}">
                <a16:creationId xmlns:a16="http://schemas.microsoft.com/office/drawing/2014/main" id="{767CCD99-B4DB-B945-A655-13509CC69DF8}"/>
              </a:ext>
            </a:extLst>
          </p:cNvPr>
          <p:cNvSpPr txBox="1"/>
          <p:nvPr/>
        </p:nvSpPr>
        <p:spPr>
          <a:xfrm>
            <a:off x="1239745" y="2557706"/>
            <a:ext cx="10051107"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dirty="0">
                <a:latin typeface="Palatino" pitchFamily="2" charset="77"/>
                <a:ea typeface="Palatino" pitchFamily="2" charset="77"/>
              </a:rPr>
              <a:t>It exploits random walk diffusion probabilities via stable random projection hashing</a:t>
            </a:r>
          </a:p>
        </p:txBody>
      </p:sp>
      <p:sp>
        <p:nvSpPr>
          <p:cNvPr id="14" name="TextBox 13">
            <a:extLst>
              <a:ext uri="{FF2B5EF4-FFF2-40B4-BE49-F238E27FC236}">
                <a16:creationId xmlns:a16="http://schemas.microsoft.com/office/drawing/2014/main" id="{62032A52-C983-B041-87DA-CD347FE26F7E}"/>
              </a:ext>
            </a:extLst>
          </p:cNvPr>
          <p:cNvSpPr txBox="1"/>
          <p:nvPr/>
        </p:nvSpPr>
        <p:spPr>
          <a:xfrm>
            <a:off x="1239744" y="4417431"/>
            <a:ext cx="8845981" cy="419346"/>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It balances between good accuracy and low running time</a:t>
            </a:r>
          </a:p>
        </p:txBody>
      </p:sp>
      <p:sp>
        <p:nvSpPr>
          <p:cNvPr id="9" name="TextBox 8">
            <a:extLst>
              <a:ext uri="{FF2B5EF4-FFF2-40B4-BE49-F238E27FC236}">
                <a16:creationId xmlns:a16="http://schemas.microsoft.com/office/drawing/2014/main" id="{915E16A9-36B9-7747-8B2C-77AF2C2E481C}"/>
              </a:ext>
            </a:extLst>
          </p:cNvPr>
          <p:cNvSpPr txBox="1"/>
          <p:nvPr/>
        </p:nvSpPr>
        <p:spPr>
          <a:xfrm>
            <a:off x="1239743" y="3471227"/>
            <a:ext cx="6774923" cy="390492"/>
          </a:xfrm>
          <a:prstGeom prst="rect">
            <a:avLst/>
          </a:prstGeom>
          <a:noFill/>
        </p:spPr>
        <p:txBody>
          <a:bodyPr wrap="square" rtlCol="0">
            <a:spAutoFit/>
          </a:bodyPr>
          <a:lstStyle/>
          <a:p>
            <a:pPr marL="285750" indent="-285750">
              <a:lnSpc>
                <a:spcPts val="2260"/>
              </a:lnSpc>
              <a:buFont typeface="Arial" panose="020B0604020202020204" pitchFamily="34" charset="0"/>
              <a:buChar char="•"/>
            </a:pPr>
            <a:r>
              <a:rPr lang="en-US" sz="2000" dirty="0">
                <a:latin typeface="Palatino" pitchFamily="2" charset="77"/>
                <a:ea typeface="Palatino" pitchFamily="2" charset="77"/>
              </a:rPr>
              <a:t>Approximation to Chi similarity</a:t>
            </a:r>
          </a:p>
        </p:txBody>
      </p:sp>
    </p:spTree>
    <p:extLst>
      <p:ext uri="{BB962C8B-B14F-4D97-AF65-F5344CB8AC3E}">
        <p14:creationId xmlns:p14="http://schemas.microsoft.com/office/powerpoint/2010/main" val="11964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r>
              <a:rPr lang="en-US" sz="4800" b="1" dirty="0">
                <a:solidFill>
                  <a:schemeClr val="tx2"/>
                </a:solidFill>
                <a:latin typeface="Palatino" pitchFamily="2" charset="77"/>
                <a:ea typeface="Palatino" pitchFamily="2" charset="77"/>
              </a:rPr>
              <a:t>Conclusion</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80EACB-9BB6-5341-809A-B0F80831FA55}"/>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72</a:t>
            </a:fld>
            <a:endParaRPr lang="en-US" sz="1400" dirty="0">
              <a:latin typeface="Palatino" pitchFamily="2" charset="77"/>
              <a:ea typeface="Palatino" pitchFamily="2" charset="77"/>
            </a:endParaRPr>
          </a:p>
        </p:txBody>
      </p:sp>
    </p:spTree>
    <p:extLst>
      <p:ext uri="{BB962C8B-B14F-4D97-AF65-F5344CB8AC3E}">
        <p14:creationId xmlns:p14="http://schemas.microsoft.com/office/powerpoint/2010/main" val="697077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73</a:t>
            </a:fld>
            <a:endParaRPr lang="en-US" dirty="0"/>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Conclusion</a:t>
            </a:r>
          </a:p>
        </p:txBody>
      </p:sp>
      <p:grpSp>
        <p:nvGrpSpPr>
          <p:cNvPr id="12" name="Group 11">
            <a:extLst>
              <a:ext uri="{FF2B5EF4-FFF2-40B4-BE49-F238E27FC236}">
                <a16:creationId xmlns:a16="http://schemas.microsoft.com/office/drawing/2014/main" id="{043ECC22-1495-E549-BE2F-E450BE3B77B0}"/>
              </a:ext>
            </a:extLst>
          </p:cNvPr>
          <p:cNvGrpSpPr/>
          <p:nvPr/>
        </p:nvGrpSpPr>
        <p:grpSpPr>
          <a:xfrm>
            <a:off x="3733795" y="1266415"/>
            <a:ext cx="2390502" cy="1674166"/>
            <a:chOff x="3688925" y="1906"/>
            <a:chExt cx="2790277" cy="1674166"/>
          </a:xfrm>
        </p:grpSpPr>
        <p:sp>
          <p:nvSpPr>
            <p:cNvPr id="27" name="Rectangle 26">
              <a:extLst>
                <a:ext uri="{FF2B5EF4-FFF2-40B4-BE49-F238E27FC236}">
                  <a16:creationId xmlns:a16="http://schemas.microsoft.com/office/drawing/2014/main" id="{B83C9770-DCA3-844D-85AD-7491381FFD07}"/>
                </a:ext>
              </a:extLst>
            </p:cNvPr>
            <p:cNvSpPr/>
            <p:nvPr/>
          </p:nvSpPr>
          <p:spPr>
            <a:xfrm>
              <a:off x="3688925" y="1906"/>
              <a:ext cx="2790277" cy="1674166"/>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8" name="TextBox 27">
              <a:extLst>
                <a:ext uri="{FF2B5EF4-FFF2-40B4-BE49-F238E27FC236}">
                  <a16:creationId xmlns:a16="http://schemas.microsoft.com/office/drawing/2014/main" id="{EA625187-222B-424D-8330-6C8F7C071898}"/>
                </a:ext>
              </a:extLst>
            </p:cNvPr>
            <p:cNvSpPr txBox="1"/>
            <p:nvPr/>
          </p:nvSpPr>
          <p:spPr>
            <a:xfrm>
              <a:off x="3688925" y="1906"/>
              <a:ext cx="2790277" cy="1674166"/>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ts val="840"/>
                </a:spcAft>
                <a:buNone/>
              </a:pPr>
              <a:r>
                <a:rPr lang="en-US" sz="2200" kern="1200" dirty="0">
                  <a:latin typeface="Palatino" pitchFamily="2" charset="77"/>
                  <a:ea typeface="Palatino" pitchFamily="2" charset="77"/>
                </a:rPr>
                <a:t>TNE</a:t>
              </a:r>
            </a:p>
          </p:txBody>
        </p:sp>
      </p:grpSp>
      <p:grpSp>
        <p:nvGrpSpPr>
          <p:cNvPr id="13" name="Group 12">
            <a:extLst>
              <a:ext uri="{FF2B5EF4-FFF2-40B4-BE49-F238E27FC236}">
                <a16:creationId xmlns:a16="http://schemas.microsoft.com/office/drawing/2014/main" id="{3A4CD837-5982-7C4C-A0B3-4E1D92F88C68}"/>
              </a:ext>
            </a:extLst>
          </p:cNvPr>
          <p:cNvGrpSpPr/>
          <p:nvPr/>
        </p:nvGrpSpPr>
        <p:grpSpPr>
          <a:xfrm>
            <a:off x="6262544" y="1266415"/>
            <a:ext cx="2386558" cy="1674166"/>
            <a:chOff x="7120966" y="1906"/>
            <a:chExt cx="2790277" cy="1674166"/>
          </a:xfrm>
        </p:grpSpPr>
        <p:sp>
          <p:nvSpPr>
            <p:cNvPr id="25" name="Rectangle 24">
              <a:extLst>
                <a:ext uri="{FF2B5EF4-FFF2-40B4-BE49-F238E27FC236}">
                  <a16:creationId xmlns:a16="http://schemas.microsoft.com/office/drawing/2014/main" id="{A0F362C7-6298-814D-B8C9-100E057C92F7}"/>
                </a:ext>
              </a:extLst>
            </p:cNvPr>
            <p:cNvSpPr/>
            <p:nvPr/>
          </p:nvSpPr>
          <p:spPr>
            <a:xfrm>
              <a:off x="7120966" y="1906"/>
              <a:ext cx="2790277" cy="1674166"/>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6" name="TextBox 25">
              <a:extLst>
                <a:ext uri="{FF2B5EF4-FFF2-40B4-BE49-F238E27FC236}">
                  <a16:creationId xmlns:a16="http://schemas.microsoft.com/office/drawing/2014/main" id="{1DD702AB-9E7D-9F4C-8A58-B73A59035C54}"/>
                </a:ext>
              </a:extLst>
            </p:cNvPr>
            <p:cNvSpPr txBox="1"/>
            <p:nvPr/>
          </p:nvSpPr>
          <p:spPr>
            <a:xfrm>
              <a:off x="7120966" y="1906"/>
              <a:ext cx="2790277" cy="1674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ct val="35000"/>
                </a:spcAft>
                <a:buNone/>
              </a:pPr>
              <a:r>
                <a:rPr lang="en-US" sz="2200" kern="1200" dirty="0">
                  <a:latin typeface="Palatino" pitchFamily="2" charset="77"/>
                  <a:ea typeface="Palatino" pitchFamily="2" charset="77"/>
                </a:rPr>
                <a:t>EFGE</a:t>
              </a:r>
            </a:p>
          </p:txBody>
        </p:sp>
      </p:grpSp>
      <p:grpSp>
        <p:nvGrpSpPr>
          <p:cNvPr id="15" name="Group 14">
            <a:extLst>
              <a:ext uri="{FF2B5EF4-FFF2-40B4-BE49-F238E27FC236}">
                <a16:creationId xmlns:a16="http://schemas.microsoft.com/office/drawing/2014/main" id="{4B6080BA-C2F9-9D4D-8404-7D8D4DBB5F43}"/>
              </a:ext>
            </a:extLst>
          </p:cNvPr>
          <p:cNvGrpSpPr/>
          <p:nvPr/>
        </p:nvGrpSpPr>
        <p:grpSpPr>
          <a:xfrm>
            <a:off x="3733795" y="4148252"/>
            <a:ext cx="2390500" cy="1674166"/>
            <a:chOff x="256884" y="2317836"/>
            <a:chExt cx="2790277" cy="1674166"/>
          </a:xfrm>
        </p:grpSpPr>
        <p:sp>
          <p:nvSpPr>
            <p:cNvPr id="23" name="Rectangle 22">
              <a:extLst>
                <a:ext uri="{FF2B5EF4-FFF2-40B4-BE49-F238E27FC236}">
                  <a16:creationId xmlns:a16="http://schemas.microsoft.com/office/drawing/2014/main" id="{D6391C52-DB37-AA4D-8BC4-D5C836F76FD1}"/>
                </a:ext>
              </a:extLst>
            </p:cNvPr>
            <p:cNvSpPr/>
            <p:nvPr/>
          </p:nvSpPr>
          <p:spPr>
            <a:xfrm>
              <a:off x="256884" y="2317836"/>
              <a:ext cx="2790277" cy="1674166"/>
            </a:xfrm>
            <a:prstGeom prst="rect">
              <a:avLst/>
            </a:prstGeom>
            <a:solidFill>
              <a:schemeClr val="accent4"/>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138792D6-6CCB-0247-BC60-26A803118890}"/>
                </a:ext>
              </a:extLst>
            </p:cNvPr>
            <p:cNvSpPr txBox="1"/>
            <p:nvPr/>
          </p:nvSpPr>
          <p:spPr>
            <a:xfrm>
              <a:off x="256884" y="2317836"/>
              <a:ext cx="2790277" cy="1674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ct val="35000"/>
                </a:spcAft>
                <a:buNone/>
              </a:pPr>
              <a:r>
                <a:rPr lang="en-US" sz="2200" kern="1200" cap="small" dirty="0" err="1">
                  <a:latin typeface="Palatino" pitchFamily="2" charset="77"/>
                  <a:ea typeface="Palatino" pitchFamily="2" charset="77"/>
                </a:rPr>
                <a:t>KernelNE</a:t>
              </a:r>
              <a:endParaRPr lang="en-US" sz="2200" kern="1200" cap="small" dirty="0">
                <a:latin typeface="Palatino" pitchFamily="2" charset="77"/>
                <a:ea typeface="Palatino" pitchFamily="2" charset="77"/>
              </a:endParaRPr>
            </a:p>
          </p:txBody>
        </p:sp>
      </p:grpSp>
      <p:grpSp>
        <p:nvGrpSpPr>
          <p:cNvPr id="16" name="Group 15">
            <a:extLst>
              <a:ext uri="{FF2B5EF4-FFF2-40B4-BE49-F238E27FC236}">
                <a16:creationId xmlns:a16="http://schemas.microsoft.com/office/drawing/2014/main" id="{8BFD2EA6-FAE6-9A47-BB5D-F5099F2007C3}"/>
              </a:ext>
            </a:extLst>
          </p:cNvPr>
          <p:cNvGrpSpPr/>
          <p:nvPr/>
        </p:nvGrpSpPr>
        <p:grpSpPr>
          <a:xfrm>
            <a:off x="6262545" y="4148252"/>
            <a:ext cx="2386558" cy="1674166"/>
            <a:chOff x="3688925" y="2317836"/>
            <a:chExt cx="2790277" cy="1674166"/>
          </a:xfrm>
        </p:grpSpPr>
        <p:sp>
          <p:nvSpPr>
            <p:cNvPr id="20" name="Rectangle 19">
              <a:extLst>
                <a:ext uri="{FF2B5EF4-FFF2-40B4-BE49-F238E27FC236}">
                  <a16:creationId xmlns:a16="http://schemas.microsoft.com/office/drawing/2014/main" id="{6CCC9C6D-3945-AC48-A67D-AFBE62ACCA12}"/>
                </a:ext>
              </a:extLst>
            </p:cNvPr>
            <p:cNvSpPr/>
            <p:nvPr/>
          </p:nvSpPr>
          <p:spPr>
            <a:xfrm>
              <a:off x="3688925" y="2317836"/>
              <a:ext cx="2790277" cy="1674166"/>
            </a:xfrm>
            <a:prstGeom prst="rect">
              <a:avLst/>
            </a:prstGeom>
            <a:solidFill>
              <a:schemeClr val="accent5"/>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2D91BD74-0201-FD41-A886-A09B41F76848}"/>
                </a:ext>
              </a:extLst>
            </p:cNvPr>
            <p:cNvSpPr txBox="1"/>
            <p:nvPr/>
          </p:nvSpPr>
          <p:spPr>
            <a:xfrm>
              <a:off x="3688925" y="2317836"/>
              <a:ext cx="2790277" cy="1674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889000">
                <a:lnSpc>
                  <a:spcPct val="120000"/>
                </a:lnSpc>
                <a:spcBef>
                  <a:spcPct val="0"/>
                </a:spcBef>
                <a:spcAft>
                  <a:spcPct val="35000"/>
                </a:spcAft>
                <a:buNone/>
              </a:pPr>
              <a:r>
                <a:rPr lang="en-US" sz="2200" kern="1200" cap="small" dirty="0" err="1">
                  <a:latin typeface="Palatino" pitchFamily="2" charset="77"/>
                  <a:ea typeface="Palatino" pitchFamily="2" charset="77"/>
                </a:rPr>
                <a:t>NodeSig</a:t>
              </a:r>
              <a:endParaRPr lang="en-US" sz="2200" kern="1200" cap="small" dirty="0">
                <a:latin typeface="Palatino" pitchFamily="2" charset="77"/>
                <a:ea typeface="Palatino" pitchFamily="2" charset="77"/>
              </a:endParaRPr>
            </a:p>
          </p:txBody>
        </p:sp>
      </p:grpSp>
      <p:grpSp>
        <p:nvGrpSpPr>
          <p:cNvPr id="17" name="Group 16">
            <a:extLst>
              <a:ext uri="{FF2B5EF4-FFF2-40B4-BE49-F238E27FC236}">
                <a16:creationId xmlns:a16="http://schemas.microsoft.com/office/drawing/2014/main" id="{9EC599FB-C719-4940-8634-70EC2198736F}"/>
              </a:ext>
            </a:extLst>
          </p:cNvPr>
          <p:cNvGrpSpPr/>
          <p:nvPr/>
        </p:nvGrpSpPr>
        <p:grpSpPr>
          <a:xfrm>
            <a:off x="3733794" y="3081506"/>
            <a:ext cx="4915307" cy="903646"/>
            <a:chOff x="7120966" y="2317836"/>
            <a:chExt cx="2790277" cy="1674166"/>
          </a:xfrm>
          <a:solidFill>
            <a:schemeClr val="accent2"/>
          </a:solidFill>
        </p:grpSpPr>
        <p:sp>
          <p:nvSpPr>
            <p:cNvPr id="18" name="Rectangle 17">
              <a:extLst>
                <a:ext uri="{FF2B5EF4-FFF2-40B4-BE49-F238E27FC236}">
                  <a16:creationId xmlns:a16="http://schemas.microsoft.com/office/drawing/2014/main" id="{0A3C1099-5361-0843-AEFC-26DFC1F64933}"/>
                </a:ext>
              </a:extLst>
            </p:cNvPr>
            <p:cNvSpPr/>
            <p:nvPr/>
          </p:nvSpPr>
          <p:spPr>
            <a:xfrm>
              <a:off x="7120966" y="2317836"/>
              <a:ext cx="2790277" cy="1674166"/>
            </a:xfrm>
            <a:prstGeom prst="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963C9DAE-C033-8241-ACB4-71BBFDF7E419}"/>
                </a:ext>
              </a:extLst>
            </p:cNvPr>
            <p:cNvSpPr txBox="1"/>
            <p:nvPr/>
          </p:nvSpPr>
          <p:spPr>
            <a:xfrm>
              <a:off x="7120966" y="2317836"/>
              <a:ext cx="2790277" cy="16741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6726" tIns="143518" rIns="136726" bIns="143518"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Palatino" pitchFamily="2" charset="77"/>
                  <a:ea typeface="Palatino" pitchFamily="2" charset="77"/>
                </a:rPr>
                <a:t>Random Walk Diffusions</a:t>
              </a:r>
            </a:p>
          </p:txBody>
        </p:sp>
      </p:grpSp>
      <p:sp>
        <p:nvSpPr>
          <p:cNvPr id="3" name="TextBox 2">
            <a:extLst>
              <a:ext uri="{FF2B5EF4-FFF2-40B4-BE49-F238E27FC236}">
                <a16:creationId xmlns:a16="http://schemas.microsoft.com/office/drawing/2014/main" id="{C72E6D8B-CCBA-5D4F-B7CE-19D1421BE7D9}"/>
              </a:ext>
            </a:extLst>
          </p:cNvPr>
          <p:cNvSpPr txBox="1"/>
          <p:nvPr/>
        </p:nvSpPr>
        <p:spPr>
          <a:xfrm>
            <a:off x="220129" y="1266415"/>
            <a:ext cx="3513663" cy="1562607"/>
          </a:xfrm>
          <a:prstGeom prst="rect">
            <a:avLst/>
          </a:prstGeom>
          <a:noFill/>
        </p:spPr>
        <p:txBody>
          <a:bodyPr wrap="square" rtlCol="0">
            <a:spAutoFit/>
          </a:bodyPr>
          <a:lstStyle/>
          <a:p>
            <a:pPr marL="285750" indent="-285750">
              <a:lnSpc>
                <a:spcPts val="2320"/>
              </a:lnSpc>
              <a:buFont typeface="Arial" panose="020B0604020202020204" pitchFamily="34" charset="0"/>
              <a:buChar char="•"/>
            </a:pPr>
            <a:r>
              <a:rPr lang="en-US" dirty="0">
                <a:latin typeface="Palatino" pitchFamily="2" charset="77"/>
                <a:ea typeface="Palatino" pitchFamily="2" charset="77"/>
              </a:rPr>
              <a:t>Community information</a:t>
            </a:r>
          </a:p>
          <a:p>
            <a:pPr marL="285750" indent="-285750">
              <a:lnSpc>
                <a:spcPts val="2320"/>
              </a:lnSpc>
              <a:buFont typeface="Arial" panose="020B0604020202020204" pitchFamily="34" charset="0"/>
              <a:buChar char="•"/>
            </a:pPr>
            <a:r>
              <a:rPr lang="en-US" dirty="0">
                <a:latin typeface="Palatino" pitchFamily="2" charset="77"/>
                <a:ea typeface="Palatino" pitchFamily="2" charset="77"/>
              </a:rPr>
              <a:t>Statistical models and community detection algorithms</a:t>
            </a:r>
          </a:p>
          <a:p>
            <a:pPr marL="285750" indent="-285750">
              <a:lnSpc>
                <a:spcPts val="2320"/>
              </a:lnSpc>
              <a:buFont typeface="Arial" panose="020B0604020202020204" pitchFamily="34" charset="0"/>
              <a:buChar char="•"/>
            </a:pPr>
            <a:r>
              <a:rPr lang="en-US" dirty="0">
                <a:latin typeface="Palatino" pitchFamily="2" charset="77"/>
                <a:ea typeface="Palatino" pitchFamily="2" charset="77"/>
              </a:rPr>
              <a:t>Enriched representations</a:t>
            </a:r>
          </a:p>
        </p:txBody>
      </p:sp>
      <p:sp>
        <p:nvSpPr>
          <p:cNvPr id="29" name="TextBox 28">
            <a:extLst>
              <a:ext uri="{FF2B5EF4-FFF2-40B4-BE49-F238E27FC236}">
                <a16:creationId xmlns:a16="http://schemas.microsoft.com/office/drawing/2014/main" id="{438CC97D-C3CB-0B49-B073-AFC60DE815C1}"/>
              </a:ext>
            </a:extLst>
          </p:cNvPr>
          <p:cNvSpPr txBox="1"/>
          <p:nvPr/>
        </p:nvSpPr>
        <p:spPr>
          <a:xfrm>
            <a:off x="8787348" y="1266415"/>
            <a:ext cx="3167478" cy="1411925"/>
          </a:xfrm>
          <a:prstGeom prst="rect">
            <a:avLst/>
          </a:prstGeom>
          <a:noFill/>
        </p:spPr>
        <p:txBody>
          <a:bodyPr wrap="square" rtlCol="0">
            <a:spAutoFit/>
          </a:bodyPr>
          <a:lstStyle/>
          <a:p>
            <a:pPr marL="285750" indent="-285750">
              <a:lnSpc>
                <a:spcPts val="2620"/>
              </a:lnSpc>
              <a:buFont typeface="Arial" panose="020B0604020202020204" pitchFamily="34" charset="0"/>
              <a:buChar char="•"/>
            </a:pPr>
            <a:r>
              <a:rPr lang="en-US" dirty="0">
                <a:latin typeface="Palatino" pitchFamily="2" charset="77"/>
                <a:ea typeface="Palatino" pitchFamily="2" charset="77"/>
              </a:rPr>
              <a:t>Exponential family</a:t>
            </a:r>
          </a:p>
          <a:p>
            <a:pPr marL="285750" indent="-285750">
              <a:lnSpc>
                <a:spcPts val="2620"/>
              </a:lnSpc>
              <a:buFont typeface="Arial" panose="020B0604020202020204" pitchFamily="34" charset="0"/>
              <a:buChar char="•"/>
            </a:pPr>
            <a:r>
              <a:rPr lang="en-US" dirty="0">
                <a:latin typeface="Palatino" pitchFamily="2" charset="77"/>
                <a:ea typeface="Palatino" pitchFamily="2" charset="77"/>
              </a:rPr>
              <a:t>Negative sampling</a:t>
            </a:r>
          </a:p>
          <a:p>
            <a:pPr marL="285750" indent="-285750">
              <a:lnSpc>
                <a:spcPts val="2620"/>
              </a:lnSpc>
              <a:buFont typeface="Arial" panose="020B0604020202020204" pitchFamily="34" charset="0"/>
              <a:buChar char="•"/>
            </a:pPr>
            <a:r>
              <a:rPr lang="en-US" dirty="0">
                <a:latin typeface="Palatino" pitchFamily="2" charset="77"/>
                <a:ea typeface="Palatino" pitchFamily="2" charset="77"/>
              </a:rPr>
              <a:t>Overlapping community detection method</a:t>
            </a:r>
          </a:p>
        </p:txBody>
      </p:sp>
      <p:sp>
        <p:nvSpPr>
          <p:cNvPr id="30" name="TextBox 29">
            <a:extLst>
              <a:ext uri="{FF2B5EF4-FFF2-40B4-BE49-F238E27FC236}">
                <a16:creationId xmlns:a16="http://schemas.microsoft.com/office/drawing/2014/main" id="{C3721F8C-CFEC-7E4A-B4E3-5053E6D160CE}"/>
              </a:ext>
            </a:extLst>
          </p:cNvPr>
          <p:cNvSpPr txBox="1"/>
          <p:nvPr/>
        </p:nvSpPr>
        <p:spPr>
          <a:xfrm>
            <a:off x="220130" y="4161200"/>
            <a:ext cx="3513664" cy="1078500"/>
          </a:xfrm>
          <a:prstGeom prst="rect">
            <a:avLst/>
          </a:prstGeom>
          <a:noFill/>
        </p:spPr>
        <p:txBody>
          <a:bodyPr wrap="square" rtlCol="0">
            <a:spAutoFit/>
          </a:bodyPr>
          <a:lstStyle/>
          <a:p>
            <a:pPr marL="285750" indent="-285750">
              <a:lnSpc>
                <a:spcPts val="2620"/>
              </a:lnSpc>
              <a:buFont typeface="Arial" panose="020B0604020202020204" pitchFamily="34" charset="0"/>
              <a:buChar char="•"/>
            </a:pPr>
            <a:r>
              <a:rPr lang="en-US" dirty="0">
                <a:latin typeface="Palatino" pitchFamily="2" charset="77"/>
                <a:ea typeface="Palatino" pitchFamily="2" charset="77"/>
              </a:rPr>
              <a:t>Kernels + matrix factorization</a:t>
            </a:r>
          </a:p>
          <a:p>
            <a:pPr marL="285750" indent="-285750">
              <a:lnSpc>
                <a:spcPts val="2620"/>
              </a:lnSpc>
              <a:buFont typeface="Arial" panose="020B0604020202020204" pitchFamily="34" charset="0"/>
              <a:buChar char="•"/>
            </a:pPr>
            <a:r>
              <a:rPr lang="en-US" dirty="0">
                <a:latin typeface="Palatino" pitchFamily="2" charset="77"/>
                <a:ea typeface="Palatino" pitchFamily="2" charset="77"/>
              </a:rPr>
              <a:t>Two universal kernels</a:t>
            </a:r>
          </a:p>
          <a:p>
            <a:pPr marL="285750" indent="-285750">
              <a:lnSpc>
                <a:spcPts val="2620"/>
              </a:lnSpc>
              <a:buFont typeface="Arial" panose="020B0604020202020204" pitchFamily="34" charset="0"/>
              <a:buChar char="•"/>
            </a:pPr>
            <a:r>
              <a:rPr lang="en-US" dirty="0">
                <a:latin typeface="Palatino" pitchFamily="2" charset="77"/>
                <a:ea typeface="Palatino" pitchFamily="2" charset="77"/>
              </a:rPr>
              <a:t>Multiple kernel framework</a:t>
            </a:r>
          </a:p>
        </p:txBody>
      </p:sp>
      <p:sp>
        <p:nvSpPr>
          <p:cNvPr id="31" name="TextBox 30">
            <a:extLst>
              <a:ext uri="{FF2B5EF4-FFF2-40B4-BE49-F238E27FC236}">
                <a16:creationId xmlns:a16="http://schemas.microsoft.com/office/drawing/2014/main" id="{5E0AC4AC-120B-6141-83C1-5BB0A7ACC48D}"/>
              </a:ext>
            </a:extLst>
          </p:cNvPr>
          <p:cNvSpPr txBox="1"/>
          <p:nvPr/>
        </p:nvSpPr>
        <p:spPr>
          <a:xfrm>
            <a:off x="8787348" y="4148252"/>
            <a:ext cx="3184522" cy="1078500"/>
          </a:xfrm>
          <a:prstGeom prst="rect">
            <a:avLst/>
          </a:prstGeom>
          <a:noFill/>
        </p:spPr>
        <p:txBody>
          <a:bodyPr wrap="square" rtlCol="0">
            <a:spAutoFit/>
          </a:bodyPr>
          <a:lstStyle/>
          <a:p>
            <a:pPr marL="285750" indent="-285750">
              <a:lnSpc>
                <a:spcPts val="2620"/>
              </a:lnSpc>
              <a:buFont typeface="Arial" panose="020B0604020202020204" pitchFamily="34" charset="0"/>
              <a:buChar char="•"/>
            </a:pPr>
            <a:r>
              <a:rPr lang="en-US" dirty="0">
                <a:latin typeface="Palatino" pitchFamily="2" charset="77"/>
                <a:ea typeface="Palatino" pitchFamily="2" charset="77"/>
              </a:rPr>
              <a:t>Binary representations</a:t>
            </a:r>
          </a:p>
          <a:p>
            <a:pPr marL="285750" indent="-285750">
              <a:lnSpc>
                <a:spcPts val="2620"/>
              </a:lnSpc>
              <a:buFont typeface="Arial" panose="020B0604020202020204" pitchFamily="34" charset="0"/>
              <a:buChar char="•"/>
            </a:pPr>
            <a:r>
              <a:rPr lang="en-US" dirty="0">
                <a:latin typeface="Palatino" pitchFamily="2" charset="77"/>
                <a:ea typeface="Palatino" pitchFamily="2" charset="77"/>
              </a:rPr>
              <a:t>Chi similarity</a:t>
            </a:r>
          </a:p>
          <a:p>
            <a:pPr marL="285750" indent="-285750">
              <a:lnSpc>
                <a:spcPts val="2620"/>
              </a:lnSpc>
              <a:buFont typeface="Arial" panose="020B0604020202020204" pitchFamily="34" charset="0"/>
              <a:buChar char="•"/>
            </a:pPr>
            <a:r>
              <a:rPr lang="en-US" dirty="0">
                <a:latin typeface="Palatino" pitchFamily="2" charset="77"/>
                <a:ea typeface="Palatino" pitchFamily="2" charset="77"/>
              </a:rPr>
              <a:t>Accuracy vs. running time</a:t>
            </a:r>
          </a:p>
        </p:txBody>
      </p:sp>
    </p:spTree>
    <p:extLst>
      <p:ext uri="{BB962C8B-B14F-4D97-AF65-F5344CB8AC3E}">
        <p14:creationId xmlns:p14="http://schemas.microsoft.com/office/powerpoint/2010/main" val="34359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3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74</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Future work</a:t>
            </a:r>
          </a:p>
        </p:txBody>
      </p:sp>
      <p:sp>
        <p:nvSpPr>
          <p:cNvPr id="6" name="Rectangle 5">
            <a:extLst>
              <a:ext uri="{FF2B5EF4-FFF2-40B4-BE49-F238E27FC236}">
                <a16:creationId xmlns:a16="http://schemas.microsoft.com/office/drawing/2014/main" id="{AF06BEF7-DA1D-9549-A231-00392D8BBB44}"/>
              </a:ext>
            </a:extLst>
          </p:cNvPr>
          <p:cNvSpPr/>
          <p:nvPr/>
        </p:nvSpPr>
        <p:spPr>
          <a:xfrm>
            <a:off x="509255" y="2661168"/>
            <a:ext cx="10496040" cy="1708160"/>
          </a:xfrm>
          <a:prstGeom prst="rect">
            <a:avLst/>
          </a:prstGeom>
        </p:spPr>
        <p:txBody>
          <a:bodyPr wrap="square">
            <a:spAutoFit/>
          </a:bodyPr>
          <a:lstStyle/>
          <a:p>
            <a:pPr marL="342900" indent="-342900">
              <a:lnSpc>
                <a:spcPts val="3200"/>
              </a:lnSpc>
              <a:buFont typeface="Arial" panose="020B0604020202020204" pitchFamily="34" charset="0"/>
              <a:buChar char="•"/>
            </a:pPr>
            <a:r>
              <a:rPr lang="en-US" sz="2200" b="1" dirty="0">
                <a:latin typeface="Palatino" pitchFamily="2" charset="77"/>
                <a:ea typeface="Palatino" pitchFamily="2" charset="77"/>
              </a:rPr>
              <a:t>Graph representation learning (GRL) methods for dynamic networks</a:t>
            </a:r>
          </a:p>
          <a:p>
            <a:pPr marL="800100" lvl="1" indent="-342900">
              <a:lnSpc>
                <a:spcPts val="3200"/>
              </a:lnSpc>
              <a:buFont typeface="Arial" panose="020B0604020202020204" pitchFamily="34" charset="0"/>
              <a:buChar char="•"/>
            </a:pPr>
            <a:r>
              <a:rPr lang="en-US" sz="2000" dirty="0">
                <a:latin typeface="Palatino" pitchFamily="2" charset="77"/>
                <a:ea typeface="Palatino" pitchFamily="2" charset="77"/>
              </a:rPr>
              <a:t>The embedding vectors should be updated concerning the modifications</a:t>
            </a:r>
          </a:p>
          <a:p>
            <a:pPr marL="800100" lvl="1" indent="-342900">
              <a:lnSpc>
                <a:spcPts val="3200"/>
              </a:lnSpc>
              <a:buFont typeface="Arial" panose="020B0604020202020204" pitchFamily="34" charset="0"/>
              <a:buChar char="•"/>
            </a:pPr>
            <a:r>
              <a:rPr lang="en-US" sz="2000" dirty="0">
                <a:latin typeface="Palatino" pitchFamily="2" charset="77"/>
                <a:ea typeface="Palatino" pitchFamily="2" charset="77"/>
              </a:rPr>
              <a:t>The random walk-based approaches might be adapted</a:t>
            </a:r>
          </a:p>
          <a:p>
            <a:pPr marL="1257300" lvl="2" indent="-342900">
              <a:lnSpc>
                <a:spcPts val="3200"/>
              </a:lnSpc>
              <a:buFont typeface="Arial" panose="020B0604020202020204" pitchFamily="34" charset="0"/>
              <a:buChar char="•"/>
            </a:pPr>
            <a:r>
              <a:rPr lang="en-US" sz="2000" dirty="0">
                <a:latin typeface="Palatino" pitchFamily="2" charset="77"/>
                <a:ea typeface="Palatino" pitchFamily="2" charset="77"/>
              </a:rPr>
              <a:t>Updates of random walks only for the affected part of the network</a:t>
            </a:r>
          </a:p>
        </p:txBody>
      </p:sp>
      <p:sp>
        <p:nvSpPr>
          <p:cNvPr id="8" name="Rectangle 7">
            <a:extLst>
              <a:ext uri="{FF2B5EF4-FFF2-40B4-BE49-F238E27FC236}">
                <a16:creationId xmlns:a16="http://schemas.microsoft.com/office/drawing/2014/main" id="{3F24CA04-4BD2-B245-A93D-C08DA7C5A87E}"/>
              </a:ext>
            </a:extLst>
          </p:cNvPr>
          <p:cNvSpPr/>
          <p:nvPr/>
        </p:nvSpPr>
        <p:spPr>
          <a:xfrm>
            <a:off x="517722" y="1224079"/>
            <a:ext cx="10640181" cy="1336263"/>
          </a:xfrm>
          <a:prstGeom prst="rect">
            <a:avLst/>
          </a:prstGeom>
        </p:spPr>
        <p:txBody>
          <a:bodyPr wrap="square">
            <a:spAutoFit/>
          </a:bodyPr>
          <a:lstStyle/>
          <a:p>
            <a:pPr marL="342900" indent="-342900">
              <a:lnSpc>
                <a:spcPts val="3200"/>
              </a:lnSpc>
              <a:buFont typeface="Arial" panose="020B0604020202020204" pitchFamily="34" charset="0"/>
              <a:buChar char="•"/>
            </a:pPr>
            <a:r>
              <a:rPr lang="en-US" sz="2200" b="1" dirty="0">
                <a:latin typeface="Palatino" pitchFamily="2" charset="77"/>
                <a:ea typeface="Palatino" pitchFamily="2" charset="77"/>
              </a:rPr>
              <a:t>Scalable node representation learning methods</a:t>
            </a:r>
            <a:endParaRPr lang="en-US" sz="2000" dirty="0">
              <a:latin typeface="Palatino" pitchFamily="2" charset="77"/>
              <a:ea typeface="Palatino" pitchFamily="2" charset="77"/>
            </a:endParaRPr>
          </a:p>
          <a:p>
            <a:pPr marL="800100" lvl="1" indent="-342900">
              <a:lnSpc>
                <a:spcPts val="3200"/>
              </a:lnSpc>
              <a:buFont typeface="Arial" panose="020B0604020202020204" pitchFamily="34" charset="0"/>
              <a:buChar char="•"/>
            </a:pPr>
            <a:r>
              <a:rPr lang="en-US" sz="2000" dirty="0">
                <a:latin typeface="Palatino" pitchFamily="2" charset="77"/>
                <a:ea typeface="Palatino" pitchFamily="2" charset="77"/>
              </a:rPr>
              <a:t>Locality sensitive hashing (LSH) </a:t>
            </a:r>
          </a:p>
          <a:p>
            <a:pPr marL="800100" lvl="1" indent="-342900">
              <a:lnSpc>
                <a:spcPts val="3200"/>
              </a:lnSpc>
              <a:buFont typeface="Arial" panose="020B0604020202020204" pitchFamily="34" charset="0"/>
              <a:buChar char="•"/>
            </a:pPr>
            <a:r>
              <a:rPr lang="en-US" sz="2000" dirty="0">
                <a:latin typeface="Palatino" pitchFamily="2" charset="77"/>
                <a:ea typeface="Palatino" pitchFamily="2" charset="77"/>
              </a:rPr>
              <a:t>Learning to hash techniques (e.g., kernel functions with data vectors)</a:t>
            </a:r>
          </a:p>
        </p:txBody>
      </p:sp>
      <p:sp>
        <p:nvSpPr>
          <p:cNvPr id="10" name="Rectangle 9">
            <a:extLst>
              <a:ext uri="{FF2B5EF4-FFF2-40B4-BE49-F238E27FC236}">
                <a16:creationId xmlns:a16="http://schemas.microsoft.com/office/drawing/2014/main" id="{4E19182C-8576-F548-BEE5-B3A24A023168}"/>
              </a:ext>
            </a:extLst>
          </p:cNvPr>
          <p:cNvSpPr/>
          <p:nvPr/>
        </p:nvSpPr>
        <p:spPr>
          <a:xfrm>
            <a:off x="517723" y="4668658"/>
            <a:ext cx="10640181" cy="1297791"/>
          </a:xfrm>
          <a:prstGeom prst="rect">
            <a:avLst/>
          </a:prstGeom>
        </p:spPr>
        <p:txBody>
          <a:bodyPr wrap="square">
            <a:spAutoFit/>
          </a:bodyPr>
          <a:lstStyle/>
          <a:p>
            <a:pPr marL="342900" indent="-342900">
              <a:lnSpc>
                <a:spcPts val="3200"/>
              </a:lnSpc>
              <a:buFont typeface="Arial" panose="020B0604020202020204" pitchFamily="34" charset="0"/>
              <a:buChar char="•"/>
            </a:pPr>
            <a:r>
              <a:rPr lang="en-US" sz="2200" b="1" dirty="0">
                <a:latin typeface="Palatino" pitchFamily="2" charset="77"/>
                <a:ea typeface="Palatino" pitchFamily="2" charset="77"/>
              </a:rPr>
              <a:t>Graph Neural Networks (GNNs)</a:t>
            </a:r>
            <a:endParaRPr lang="en-US" sz="2000" dirty="0">
              <a:latin typeface="Palatino" pitchFamily="2" charset="77"/>
              <a:ea typeface="Palatino" pitchFamily="2" charset="77"/>
            </a:endParaRPr>
          </a:p>
          <a:p>
            <a:pPr marL="800100" lvl="1" indent="-342900">
              <a:lnSpc>
                <a:spcPts val="3200"/>
              </a:lnSpc>
              <a:buFont typeface="Arial" panose="020B0604020202020204" pitchFamily="34" charset="0"/>
              <a:buChar char="•"/>
            </a:pPr>
            <a:r>
              <a:rPr lang="en-US" sz="2000" dirty="0">
                <a:latin typeface="Palatino" pitchFamily="2" charset="77"/>
                <a:ea typeface="Palatino" pitchFamily="2" charset="77"/>
              </a:rPr>
              <a:t>Random walks</a:t>
            </a:r>
          </a:p>
          <a:p>
            <a:pPr marL="800100" lvl="1" indent="-342900">
              <a:lnSpc>
                <a:spcPts val="3200"/>
              </a:lnSpc>
              <a:buFont typeface="Arial" panose="020B0604020202020204" pitchFamily="34" charset="0"/>
              <a:buChar char="•"/>
            </a:pPr>
            <a:r>
              <a:rPr lang="en-US" sz="2000" dirty="0">
                <a:latin typeface="Palatino" pitchFamily="2" charset="77"/>
                <a:ea typeface="Palatino" pitchFamily="2" charset="77"/>
              </a:rPr>
              <a:t>Binary Graph Neural Networks</a:t>
            </a:r>
          </a:p>
        </p:txBody>
      </p:sp>
    </p:spTree>
    <p:extLst>
      <p:ext uri="{BB962C8B-B14F-4D97-AF65-F5344CB8AC3E}">
        <p14:creationId xmlns:p14="http://schemas.microsoft.com/office/powerpoint/2010/main" val="326228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pPr algn="ctr"/>
            <a:r>
              <a:rPr lang="en-US" sz="4800" b="1" dirty="0">
                <a:solidFill>
                  <a:schemeClr val="tx2"/>
                </a:solidFill>
                <a:latin typeface="Palatino" pitchFamily="2" charset="77"/>
                <a:ea typeface="Palatino" pitchFamily="2" charset="77"/>
              </a:rPr>
              <a:t>Thank you!</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80EACB-9BB6-5341-809A-B0F80831FA55}"/>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75</a:t>
            </a:fld>
            <a:endParaRPr lang="en-US" sz="1400" dirty="0">
              <a:latin typeface="Palatino" pitchFamily="2" charset="77"/>
              <a:ea typeface="Palatino" pitchFamily="2" charset="77"/>
            </a:endParaRPr>
          </a:p>
        </p:txBody>
      </p:sp>
    </p:spTree>
    <p:extLst>
      <p:ext uri="{BB962C8B-B14F-4D97-AF65-F5344CB8AC3E}">
        <p14:creationId xmlns:p14="http://schemas.microsoft.com/office/powerpoint/2010/main" val="528180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76</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List of publications</a:t>
            </a:r>
          </a:p>
        </p:txBody>
      </p:sp>
      <p:sp>
        <p:nvSpPr>
          <p:cNvPr id="6" name="Content Placeholder 3">
            <a:extLst>
              <a:ext uri="{FF2B5EF4-FFF2-40B4-BE49-F238E27FC236}">
                <a16:creationId xmlns:a16="http://schemas.microsoft.com/office/drawing/2014/main" id="{31BF92EF-D1FB-8145-9990-2815E5904BB0}"/>
              </a:ext>
            </a:extLst>
          </p:cNvPr>
          <p:cNvSpPr txBox="1">
            <a:spLocks/>
          </p:cNvSpPr>
          <p:nvPr/>
        </p:nvSpPr>
        <p:spPr>
          <a:xfrm>
            <a:off x="328261" y="1115568"/>
            <a:ext cx="11025539" cy="5195697"/>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solidFill>
                  <a:schemeClr val="accent2">
                    <a:lumMod val="75000"/>
                  </a:schemeClr>
                </a:solidFill>
                <a:latin typeface="Palatino" pitchFamily="2" charset="77"/>
                <a:ea typeface="Palatino" pitchFamily="2" charset="77"/>
              </a:rPr>
              <a:t>[ÇM18] </a:t>
            </a:r>
            <a:r>
              <a:rPr lang="en-US" sz="2000" dirty="0">
                <a:latin typeface="Palatino" pitchFamily="2" charset="77"/>
                <a:ea typeface="Palatino" pitchFamily="2" charset="77"/>
              </a:rPr>
              <a:t>Abdulkadir </a:t>
            </a:r>
            <a:r>
              <a:rPr lang="en-US" sz="2000" dirty="0" err="1">
                <a:latin typeface="Palatino" pitchFamily="2" charset="77"/>
                <a:ea typeface="Palatino" pitchFamily="2" charset="77"/>
              </a:rPr>
              <a:t>Çelikkanat</a:t>
            </a:r>
            <a:r>
              <a:rPr lang="en-US" sz="2000" dirty="0">
                <a:latin typeface="Palatino" pitchFamily="2" charset="77"/>
                <a:ea typeface="Palatino" pitchFamily="2" charset="77"/>
              </a:rPr>
              <a:t> and </a:t>
            </a:r>
            <a:r>
              <a:rPr lang="en-US" sz="2000" dirty="0" err="1">
                <a:latin typeface="Palatino" pitchFamily="2" charset="77"/>
                <a:ea typeface="Palatino" pitchFamily="2" charset="77"/>
              </a:rPr>
              <a:t>Fragkiskos</a:t>
            </a:r>
            <a:r>
              <a:rPr lang="en-US" sz="2000" dirty="0">
                <a:latin typeface="Palatino" pitchFamily="2" charset="77"/>
                <a:ea typeface="Palatino" pitchFamily="2" charset="77"/>
              </a:rPr>
              <a:t> D. </a:t>
            </a:r>
            <a:r>
              <a:rPr lang="en-US" sz="2000" dirty="0" err="1">
                <a:latin typeface="Palatino" pitchFamily="2" charset="77"/>
                <a:ea typeface="Palatino" pitchFamily="2" charset="77"/>
              </a:rPr>
              <a:t>Malliaros</a:t>
            </a:r>
            <a:r>
              <a:rPr lang="en-US" sz="2000" dirty="0">
                <a:latin typeface="Palatino" pitchFamily="2" charset="77"/>
                <a:ea typeface="Palatino" pitchFamily="2" charset="77"/>
              </a:rPr>
              <a:t>. TNE: A Latent Model for Representation Learning on Networks. In </a:t>
            </a:r>
            <a:r>
              <a:rPr lang="en-US" sz="2000" dirty="0" err="1">
                <a:latin typeface="Palatino" pitchFamily="2" charset="77"/>
                <a:ea typeface="Palatino" pitchFamily="2" charset="77"/>
              </a:rPr>
              <a:t>NeurIPS</a:t>
            </a:r>
            <a:r>
              <a:rPr lang="en-US" sz="2000" dirty="0">
                <a:latin typeface="Palatino" pitchFamily="2" charset="77"/>
                <a:ea typeface="Palatino" pitchFamily="2" charset="77"/>
              </a:rPr>
              <a:t> Relational Representation Learning (NeurIPS-R2L) Workshop, 2018.</a:t>
            </a:r>
          </a:p>
          <a:p>
            <a:pPr>
              <a:lnSpc>
                <a:spcPct val="150000"/>
              </a:lnSpc>
            </a:pPr>
            <a:r>
              <a:rPr lang="en-US" sz="2000" dirty="0">
                <a:solidFill>
                  <a:schemeClr val="accent2">
                    <a:lumMod val="75000"/>
                  </a:schemeClr>
                </a:solidFill>
                <a:latin typeface="Palatino" pitchFamily="2" charset="77"/>
                <a:ea typeface="Palatino" pitchFamily="2" charset="77"/>
              </a:rPr>
              <a:t>[ÇM21] </a:t>
            </a:r>
            <a:r>
              <a:rPr lang="en-US" sz="2000" dirty="0">
                <a:latin typeface="Palatino" pitchFamily="2" charset="77"/>
                <a:ea typeface="Palatino" pitchFamily="2" charset="77"/>
              </a:rPr>
              <a:t>Abdulkadir </a:t>
            </a:r>
            <a:r>
              <a:rPr lang="en-US" sz="2000" dirty="0" err="1">
                <a:latin typeface="Palatino" pitchFamily="2" charset="77"/>
                <a:ea typeface="Palatino" pitchFamily="2" charset="77"/>
              </a:rPr>
              <a:t>Çelikkanat</a:t>
            </a:r>
            <a:r>
              <a:rPr lang="en-US" sz="2000" dirty="0">
                <a:latin typeface="Palatino" pitchFamily="2" charset="77"/>
                <a:ea typeface="Palatino" pitchFamily="2" charset="77"/>
              </a:rPr>
              <a:t> and </a:t>
            </a:r>
            <a:r>
              <a:rPr lang="en-US" sz="2000" dirty="0" err="1">
                <a:latin typeface="Palatino" pitchFamily="2" charset="77"/>
                <a:ea typeface="Palatino" pitchFamily="2" charset="77"/>
              </a:rPr>
              <a:t>Fragkiskos</a:t>
            </a:r>
            <a:r>
              <a:rPr lang="en-US" sz="2000" dirty="0">
                <a:latin typeface="Palatino" pitchFamily="2" charset="77"/>
                <a:ea typeface="Palatino" pitchFamily="2" charset="77"/>
              </a:rPr>
              <a:t> D. </a:t>
            </a:r>
            <a:r>
              <a:rPr lang="en-US" sz="2000" dirty="0" err="1">
                <a:latin typeface="Palatino" pitchFamily="2" charset="77"/>
                <a:ea typeface="Palatino" pitchFamily="2" charset="77"/>
              </a:rPr>
              <a:t>Malliaros</a:t>
            </a:r>
            <a:r>
              <a:rPr lang="en-US" sz="2000" dirty="0">
                <a:latin typeface="Palatino" pitchFamily="2" charset="77"/>
                <a:ea typeface="Palatino" pitchFamily="2" charset="77"/>
              </a:rPr>
              <a:t>. Topic Aware Latent Models for Representation Learning on Networks. Pattern Recognition Letters 144 (2021), pp. 89–96.</a:t>
            </a:r>
          </a:p>
          <a:p>
            <a:pPr>
              <a:lnSpc>
                <a:spcPct val="150000"/>
              </a:lnSpc>
            </a:pPr>
            <a:r>
              <a:rPr lang="en-US" sz="2000" dirty="0">
                <a:solidFill>
                  <a:schemeClr val="accent2">
                    <a:lumMod val="75000"/>
                  </a:schemeClr>
                </a:solidFill>
                <a:latin typeface="Palatino" pitchFamily="2" charset="77"/>
                <a:ea typeface="Palatino" pitchFamily="2" charset="77"/>
              </a:rPr>
              <a:t>[ÇM19b] </a:t>
            </a:r>
            <a:r>
              <a:rPr lang="en-US" sz="2000" dirty="0">
                <a:latin typeface="Palatino" pitchFamily="2" charset="77"/>
                <a:ea typeface="Palatino" pitchFamily="2" charset="77"/>
              </a:rPr>
              <a:t>Abdulkadir </a:t>
            </a:r>
            <a:r>
              <a:rPr lang="en-US" sz="2000" dirty="0" err="1">
                <a:latin typeface="Palatino" pitchFamily="2" charset="77"/>
                <a:ea typeface="Palatino" pitchFamily="2" charset="77"/>
              </a:rPr>
              <a:t>Çelikkanat</a:t>
            </a:r>
            <a:r>
              <a:rPr lang="en-US" sz="2000" dirty="0">
                <a:latin typeface="Palatino" pitchFamily="2" charset="77"/>
                <a:ea typeface="Palatino" pitchFamily="2" charset="77"/>
              </a:rPr>
              <a:t> and </a:t>
            </a:r>
            <a:r>
              <a:rPr lang="en-US" sz="2000" dirty="0" err="1">
                <a:latin typeface="Palatino" pitchFamily="2" charset="77"/>
                <a:ea typeface="Palatino" pitchFamily="2" charset="77"/>
              </a:rPr>
              <a:t>Fragkiskos</a:t>
            </a:r>
            <a:r>
              <a:rPr lang="en-US" sz="2000" dirty="0">
                <a:latin typeface="Palatino" pitchFamily="2" charset="77"/>
                <a:ea typeface="Palatino" pitchFamily="2" charset="77"/>
              </a:rPr>
              <a:t> D. </a:t>
            </a:r>
            <a:r>
              <a:rPr lang="en-US" sz="2000" dirty="0" err="1">
                <a:latin typeface="Palatino" pitchFamily="2" charset="77"/>
                <a:ea typeface="Palatino" pitchFamily="2" charset="77"/>
              </a:rPr>
              <a:t>Malliaros</a:t>
            </a:r>
            <a:r>
              <a:rPr lang="en-US" sz="2000" dirty="0">
                <a:latin typeface="Palatino" pitchFamily="2" charset="77"/>
                <a:ea typeface="Palatino" pitchFamily="2" charset="77"/>
              </a:rPr>
              <a:t>. Learning Node Embeddings with Exponential Family Distributions. In </a:t>
            </a:r>
            <a:r>
              <a:rPr lang="en-US" sz="2000" dirty="0" err="1">
                <a:latin typeface="Palatino" pitchFamily="2" charset="77"/>
                <a:ea typeface="Palatino" pitchFamily="2" charset="77"/>
              </a:rPr>
              <a:t>NeurIPS</a:t>
            </a:r>
            <a:r>
              <a:rPr lang="en-US" sz="2000" dirty="0">
                <a:latin typeface="Palatino" pitchFamily="2" charset="77"/>
                <a:ea typeface="Palatino" pitchFamily="2" charset="77"/>
              </a:rPr>
              <a:t> Graph Representation Learning Workshop (</a:t>
            </a:r>
            <a:r>
              <a:rPr lang="en-US" sz="2000" dirty="0" err="1">
                <a:latin typeface="Palatino" pitchFamily="2" charset="77"/>
                <a:ea typeface="Palatino" pitchFamily="2" charset="77"/>
              </a:rPr>
              <a:t>NeurIPS</a:t>
            </a:r>
            <a:r>
              <a:rPr lang="en-US" sz="2000" dirty="0">
                <a:latin typeface="Palatino" pitchFamily="2" charset="77"/>
                <a:ea typeface="Palatino" pitchFamily="2" charset="77"/>
              </a:rPr>
              <a:t>-GRL) Workshop, 2019.</a:t>
            </a:r>
          </a:p>
          <a:p>
            <a:pPr>
              <a:lnSpc>
                <a:spcPct val="150000"/>
              </a:lnSpc>
            </a:pPr>
            <a:r>
              <a:rPr lang="en-US" sz="2000" dirty="0">
                <a:solidFill>
                  <a:schemeClr val="accent2">
                    <a:lumMod val="75000"/>
                  </a:schemeClr>
                </a:solidFill>
                <a:latin typeface="Palatino" pitchFamily="2" charset="77"/>
                <a:ea typeface="Palatino" pitchFamily="2" charset="77"/>
              </a:rPr>
              <a:t>[ÇM20</a:t>
            </a:r>
            <a:r>
              <a:rPr lang="en-US" sz="2000" dirty="0">
                <a:latin typeface="Palatino" pitchFamily="2" charset="77"/>
                <a:ea typeface="Palatino" pitchFamily="2" charset="77"/>
              </a:rPr>
              <a:t>] Abdulkadir </a:t>
            </a:r>
            <a:r>
              <a:rPr lang="en-US" sz="2000" dirty="0" err="1">
                <a:latin typeface="Palatino" pitchFamily="2" charset="77"/>
                <a:ea typeface="Palatino" pitchFamily="2" charset="77"/>
              </a:rPr>
              <a:t>Çelikkanat</a:t>
            </a:r>
            <a:r>
              <a:rPr lang="en-US" sz="2000" dirty="0">
                <a:latin typeface="Palatino" pitchFamily="2" charset="77"/>
                <a:ea typeface="Palatino" pitchFamily="2" charset="77"/>
              </a:rPr>
              <a:t> and </a:t>
            </a:r>
            <a:r>
              <a:rPr lang="en-US" sz="2000" dirty="0" err="1">
                <a:latin typeface="Palatino" pitchFamily="2" charset="77"/>
                <a:ea typeface="Palatino" pitchFamily="2" charset="77"/>
              </a:rPr>
              <a:t>Fragkiskos</a:t>
            </a:r>
            <a:r>
              <a:rPr lang="en-US" sz="2000" dirty="0">
                <a:latin typeface="Palatino" pitchFamily="2" charset="77"/>
                <a:ea typeface="Palatino" pitchFamily="2" charset="77"/>
              </a:rPr>
              <a:t> D. </a:t>
            </a:r>
            <a:r>
              <a:rPr lang="en-US" sz="2000" dirty="0" err="1">
                <a:latin typeface="Palatino" pitchFamily="2" charset="77"/>
                <a:ea typeface="Palatino" pitchFamily="2" charset="77"/>
              </a:rPr>
              <a:t>Malliaros</a:t>
            </a:r>
            <a:r>
              <a:rPr lang="en-US" sz="2000" dirty="0">
                <a:latin typeface="Palatino" pitchFamily="2" charset="77"/>
                <a:ea typeface="Palatino" pitchFamily="2" charset="77"/>
              </a:rPr>
              <a:t>. Exponential Family Graph Embeddings. In AAAI, 2020, pp. 3357–3364.</a:t>
            </a:r>
          </a:p>
        </p:txBody>
      </p:sp>
    </p:spTree>
    <p:extLst>
      <p:ext uri="{BB962C8B-B14F-4D97-AF65-F5344CB8AC3E}">
        <p14:creationId xmlns:p14="http://schemas.microsoft.com/office/powerpoint/2010/main" val="2656162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77</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List of publications</a:t>
            </a:r>
          </a:p>
        </p:txBody>
      </p:sp>
      <p:sp>
        <p:nvSpPr>
          <p:cNvPr id="6" name="Content Placeholder 3">
            <a:extLst>
              <a:ext uri="{FF2B5EF4-FFF2-40B4-BE49-F238E27FC236}">
                <a16:creationId xmlns:a16="http://schemas.microsoft.com/office/drawing/2014/main" id="{31BF92EF-D1FB-8145-9990-2815E5904BB0}"/>
              </a:ext>
            </a:extLst>
          </p:cNvPr>
          <p:cNvSpPr txBox="1">
            <a:spLocks/>
          </p:cNvSpPr>
          <p:nvPr/>
        </p:nvSpPr>
        <p:spPr>
          <a:xfrm>
            <a:off x="328261" y="1115568"/>
            <a:ext cx="10845707" cy="5195697"/>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solidFill>
                  <a:schemeClr val="accent2">
                    <a:lumMod val="75000"/>
                  </a:schemeClr>
                </a:solidFill>
                <a:latin typeface="Palatino" pitchFamily="2" charset="77"/>
                <a:ea typeface="Palatino" pitchFamily="2" charset="77"/>
              </a:rPr>
              <a:t>[ÇM19a] </a:t>
            </a:r>
            <a:r>
              <a:rPr lang="en-US" sz="2000" dirty="0">
                <a:latin typeface="Palatino" pitchFamily="2" charset="77"/>
                <a:ea typeface="Palatino" pitchFamily="2" charset="77"/>
              </a:rPr>
              <a:t>Abdulkadir </a:t>
            </a:r>
            <a:r>
              <a:rPr lang="en-US" sz="2000" dirty="0" err="1">
                <a:latin typeface="Palatino" pitchFamily="2" charset="77"/>
                <a:ea typeface="Palatino" pitchFamily="2" charset="77"/>
              </a:rPr>
              <a:t>Çelikkanat</a:t>
            </a:r>
            <a:r>
              <a:rPr lang="en-US" sz="2000" dirty="0">
                <a:latin typeface="Palatino" pitchFamily="2" charset="77"/>
                <a:ea typeface="Palatino" pitchFamily="2" charset="77"/>
              </a:rPr>
              <a:t> and </a:t>
            </a:r>
            <a:r>
              <a:rPr lang="en-US" sz="2000" dirty="0" err="1">
                <a:latin typeface="Palatino" pitchFamily="2" charset="77"/>
                <a:ea typeface="Palatino" pitchFamily="2" charset="77"/>
              </a:rPr>
              <a:t>Fragkiskos</a:t>
            </a:r>
            <a:r>
              <a:rPr lang="en-US" sz="2000" dirty="0">
                <a:latin typeface="Palatino" pitchFamily="2" charset="77"/>
                <a:ea typeface="Palatino" pitchFamily="2" charset="77"/>
              </a:rPr>
              <a:t> D. </a:t>
            </a:r>
            <a:r>
              <a:rPr lang="en-US" sz="2000" dirty="0" err="1">
                <a:latin typeface="Palatino" pitchFamily="2" charset="77"/>
                <a:ea typeface="Palatino" pitchFamily="2" charset="77"/>
              </a:rPr>
              <a:t>Malliaros</a:t>
            </a:r>
            <a:r>
              <a:rPr lang="en-US" sz="2000" dirty="0">
                <a:latin typeface="Palatino" pitchFamily="2" charset="77"/>
                <a:ea typeface="Palatino" pitchFamily="2" charset="77"/>
              </a:rPr>
              <a:t>. Kernel Node Embeddings. In </a:t>
            </a:r>
            <a:r>
              <a:rPr lang="en-US" sz="2000" dirty="0" err="1">
                <a:latin typeface="Palatino" pitchFamily="2" charset="77"/>
                <a:ea typeface="Palatino" pitchFamily="2" charset="77"/>
              </a:rPr>
              <a:t>GlobalSIP</a:t>
            </a:r>
            <a:r>
              <a:rPr lang="en-US" sz="2000" dirty="0">
                <a:latin typeface="Palatino" pitchFamily="2" charset="77"/>
                <a:ea typeface="Palatino" pitchFamily="2" charset="77"/>
              </a:rPr>
              <a:t>, 2019, pp. 1–5.</a:t>
            </a:r>
          </a:p>
          <a:p>
            <a:pPr>
              <a:lnSpc>
                <a:spcPct val="150000"/>
              </a:lnSpc>
            </a:pPr>
            <a:r>
              <a:rPr lang="en-US" sz="2000" dirty="0">
                <a:solidFill>
                  <a:schemeClr val="accent2">
                    <a:lumMod val="75000"/>
                  </a:schemeClr>
                </a:solidFill>
                <a:latin typeface="Palatino" pitchFamily="2" charset="77"/>
                <a:ea typeface="Palatino" pitchFamily="2" charset="77"/>
              </a:rPr>
              <a:t>[ÇSM21] </a:t>
            </a:r>
            <a:r>
              <a:rPr lang="en-US" sz="2000" dirty="0">
                <a:latin typeface="Palatino" pitchFamily="2" charset="77"/>
                <a:ea typeface="Palatino" pitchFamily="2" charset="77"/>
              </a:rPr>
              <a:t>Abdulkadir </a:t>
            </a:r>
            <a:r>
              <a:rPr lang="en-US" sz="2000" dirty="0" err="1">
                <a:latin typeface="Palatino" pitchFamily="2" charset="77"/>
                <a:ea typeface="Palatino" pitchFamily="2" charset="77"/>
              </a:rPr>
              <a:t>Çelikkanat</a:t>
            </a:r>
            <a:r>
              <a:rPr lang="en-US" sz="2000" dirty="0">
                <a:latin typeface="Palatino" pitchFamily="2" charset="77"/>
                <a:ea typeface="Palatino" pitchFamily="2" charset="77"/>
              </a:rPr>
              <a:t>, </a:t>
            </a:r>
            <a:r>
              <a:rPr lang="en-US" sz="2000" dirty="0" err="1">
                <a:latin typeface="Palatino" pitchFamily="2" charset="77"/>
                <a:ea typeface="Palatino" pitchFamily="2" charset="77"/>
              </a:rPr>
              <a:t>Yanning</a:t>
            </a:r>
            <a:r>
              <a:rPr lang="en-US" sz="2000" dirty="0">
                <a:latin typeface="Palatino" pitchFamily="2" charset="77"/>
                <a:ea typeface="Palatino" pitchFamily="2" charset="77"/>
              </a:rPr>
              <a:t> Shen, and </a:t>
            </a:r>
            <a:r>
              <a:rPr lang="en-US" sz="2000" dirty="0" err="1">
                <a:latin typeface="Palatino" pitchFamily="2" charset="77"/>
                <a:ea typeface="Palatino" pitchFamily="2" charset="77"/>
              </a:rPr>
              <a:t>Fragkiskos</a:t>
            </a:r>
            <a:r>
              <a:rPr lang="en-US" sz="2000" dirty="0">
                <a:latin typeface="Palatino" pitchFamily="2" charset="77"/>
                <a:ea typeface="Palatino" pitchFamily="2" charset="77"/>
              </a:rPr>
              <a:t> D. </a:t>
            </a:r>
            <a:r>
              <a:rPr lang="en-US" sz="2000" dirty="0" err="1">
                <a:latin typeface="Palatino" pitchFamily="2" charset="77"/>
                <a:ea typeface="Palatino" pitchFamily="2" charset="77"/>
              </a:rPr>
              <a:t>Malliaros</a:t>
            </a:r>
            <a:r>
              <a:rPr lang="en-US" sz="2000" dirty="0">
                <a:latin typeface="Palatino" pitchFamily="2" charset="77"/>
                <a:ea typeface="Palatino" pitchFamily="2" charset="77"/>
              </a:rPr>
              <a:t>. Multiple Kernel Representation Learning on Networks. Manuscript (2021)</a:t>
            </a:r>
          </a:p>
          <a:p>
            <a:pPr>
              <a:lnSpc>
                <a:spcPct val="150000"/>
              </a:lnSpc>
            </a:pPr>
            <a:r>
              <a:rPr lang="en-US" sz="2000" dirty="0">
                <a:solidFill>
                  <a:schemeClr val="accent2">
                    <a:lumMod val="75000"/>
                  </a:schemeClr>
                </a:solidFill>
                <a:latin typeface="Palatino" pitchFamily="2" charset="77"/>
                <a:ea typeface="Palatino" pitchFamily="2" charset="77"/>
              </a:rPr>
              <a:t>[ÇPM21] </a:t>
            </a:r>
            <a:r>
              <a:rPr lang="en-US" sz="2000" dirty="0">
                <a:latin typeface="Palatino" pitchFamily="2" charset="77"/>
                <a:ea typeface="Palatino" pitchFamily="2" charset="77"/>
              </a:rPr>
              <a:t>Abdulkadir </a:t>
            </a:r>
            <a:r>
              <a:rPr lang="en-US" sz="2000" dirty="0" err="1">
                <a:latin typeface="Palatino" pitchFamily="2" charset="77"/>
                <a:ea typeface="Palatino" pitchFamily="2" charset="77"/>
              </a:rPr>
              <a:t>Çelikkanat</a:t>
            </a:r>
            <a:r>
              <a:rPr lang="en-US" sz="2000" dirty="0">
                <a:latin typeface="Palatino" pitchFamily="2" charset="77"/>
                <a:ea typeface="Palatino" pitchFamily="2" charset="77"/>
              </a:rPr>
              <a:t>, Apostolos N. Papadopoulos, and </a:t>
            </a:r>
            <a:r>
              <a:rPr lang="en-US" sz="2000" dirty="0" err="1">
                <a:latin typeface="Palatino" pitchFamily="2" charset="77"/>
                <a:ea typeface="Palatino" pitchFamily="2" charset="77"/>
              </a:rPr>
              <a:t>Fragkiskos</a:t>
            </a:r>
            <a:r>
              <a:rPr lang="en-US" sz="2000" dirty="0">
                <a:latin typeface="Palatino" pitchFamily="2" charset="77"/>
                <a:ea typeface="Palatino" pitchFamily="2" charset="77"/>
              </a:rPr>
              <a:t> D. </a:t>
            </a:r>
            <a:r>
              <a:rPr lang="en-US" sz="2000" dirty="0" err="1">
                <a:latin typeface="Palatino" pitchFamily="2" charset="77"/>
                <a:ea typeface="Palatino" pitchFamily="2" charset="77"/>
              </a:rPr>
              <a:t>Malliaros</a:t>
            </a:r>
            <a:r>
              <a:rPr lang="en-US" sz="2000" dirty="0">
                <a:latin typeface="Palatino" pitchFamily="2" charset="77"/>
                <a:ea typeface="Palatino" pitchFamily="2" charset="77"/>
              </a:rPr>
              <a:t>. </a:t>
            </a:r>
            <a:r>
              <a:rPr lang="en-US" sz="2000" dirty="0" err="1">
                <a:latin typeface="Palatino" pitchFamily="2" charset="77"/>
                <a:ea typeface="Palatino" pitchFamily="2" charset="77"/>
              </a:rPr>
              <a:t>NodeSig</a:t>
            </a:r>
            <a:r>
              <a:rPr lang="en-US" sz="2000" dirty="0">
                <a:latin typeface="Palatino" pitchFamily="2" charset="77"/>
                <a:ea typeface="Palatino" pitchFamily="2" charset="77"/>
              </a:rPr>
              <a:t>: Random Walk Diffusion meets Hashing for Scalable Graph Embeddings. Manuscript (2021).</a:t>
            </a:r>
          </a:p>
        </p:txBody>
      </p:sp>
    </p:spTree>
    <p:extLst>
      <p:ext uri="{BB962C8B-B14F-4D97-AF65-F5344CB8AC3E}">
        <p14:creationId xmlns:p14="http://schemas.microsoft.com/office/powerpoint/2010/main" val="960584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r>
              <a:rPr lang="en-US" sz="4800" b="1" dirty="0">
                <a:solidFill>
                  <a:schemeClr val="tx2"/>
                </a:solidFill>
                <a:latin typeface="Palatino" pitchFamily="2" charset="77"/>
                <a:ea typeface="Palatino" pitchFamily="2" charset="77"/>
              </a:rPr>
              <a:t>References</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80EACB-9BB6-5341-809A-B0F80831FA55}"/>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78</a:t>
            </a:fld>
            <a:endParaRPr lang="en-US" sz="1400" dirty="0">
              <a:latin typeface="Palatino" pitchFamily="2" charset="77"/>
              <a:ea typeface="Palatino" pitchFamily="2" charset="77"/>
            </a:endParaRPr>
          </a:p>
        </p:txBody>
      </p:sp>
    </p:spTree>
    <p:extLst>
      <p:ext uri="{BB962C8B-B14F-4D97-AF65-F5344CB8AC3E}">
        <p14:creationId xmlns:p14="http://schemas.microsoft.com/office/powerpoint/2010/main" val="1734315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79</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References</a:t>
            </a:r>
          </a:p>
        </p:txBody>
      </p:sp>
      <p:sp>
        <p:nvSpPr>
          <p:cNvPr id="8" name="Content Placeholder 3">
            <a:extLst>
              <a:ext uri="{FF2B5EF4-FFF2-40B4-BE49-F238E27FC236}">
                <a16:creationId xmlns:a16="http://schemas.microsoft.com/office/drawing/2014/main" id="{28930E6D-4D4D-C848-9DAC-4744683425E1}"/>
              </a:ext>
            </a:extLst>
          </p:cNvPr>
          <p:cNvSpPr txBox="1">
            <a:spLocks/>
          </p:cNvSpPr>
          <p:nvPr/>
        </p:nvSpPr>
        <p:spPr>
          <a:xfrm>
            <a:off x="256672" y="1026695"/>
            <a:ext cx="11277602" cy="528457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lumMod val="75000"/>
                  </a:schemeClr>
                </a:solidFill>
                <a:latin typeface="Palatino" pitchFamily="2" charset="77"/>
                <a:ea typeface="Palatino" pitchFamily="2" charset="77"/>
              </a:rPr>
              <a:t>[</a:t>
            </a:r>
            <a:r>
              <a:rPr lang="en-US" sz="1800" dirty="0" err="1">
                <a:solidFill>
                  <a:schemeClr val="accent2">
                    <a:lumMod val="75000"/>
                  </a:schemeClr>
                </a:solidFill>
                <a:latin typeface="Palatino" pitchFamily="2" charset="77"/>
                <a:ea typeface="Palatino" pitchFamily="2" charset="77"/>
              </a:rPr>
              <a:t>Perozzi</a:t>
            </a:r>
            <a:r>
              <a:rPr lang="en-US" sz="1800" dirty="0">
                <a:solidFill>
                  <a:schemeClr val="accent2">
                    <a:lumMod val="75000"/>
                  </a:schemeClr>
                </a:solidFill>
                <a:latin typeface="Palatino" pitchFamily="2" charset="77"/>
                <a:ea typeface="Palatino" pitchFamily="2" charset="77"/>
              </a:rPr>
              <a:t>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KDD ‘14]</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Bryan </a:t>
            </a:r>
            <a:r>
              <a:rPr lang="en-US" sz="1800" dirty="0" err="1">
                <a:latin typeface="Palatino" pitchFamily="2" charset="77"/>
                <a:ea typeface="Palatino" pitchFamily="2" charset="77"/>
              </a:rPr>
              <a:t>Perozzi</a:t>
            </a:r>
            <a:r>
              <a:rPr lang="en-US" sz="1800" dirty="0">
                <a:latin typeface="Palatino" pitchFamily="2" charset="77"/>
                <a:ea typeface="Palatino" pitchFamily="2" charset="77"/>
              </a:rPr>
              <a:t>, Rami Al-</a:t>
            </a:r>
            <a:r>
              <a:rPr lang="en-US" sz="1800" dirty="0" err="1">
                <a:latin typeface="Palatino" pitchFamily="2" charset="77"/>
                <a:ea typeface="Palatino" pitchFamily="2" charset="77"/>
              </a:rPr>
              <a:t>Rfou</a:t>
            </a:r>
            <a:r>
              <a:rPr lang="en-US" sz="1800" dirty="0">
                <a:latin typeface="Palatino" pitchFamily="2" charset="77"/>
                <a:ea typeface="Palatino" pitchFamily="2" charset="77"/>
              </a:rPr>
              <a:t>, and Steven </a:t>
            </a:r>
            <a:r>
              <a:rPr lang="en-US" sz="1800" dirty="0" err="1">
                <a:latin typeface="Palatino" pitchFamily="2" charset="77"/>
                <a:ea typeface="Palatino" pitchFamily="2" charset="77"/>
              </a:rPr>
              <a:t>Skiena</a:t>
            </a:r>
            <a:r>
              <a:rPr lang="en-US" sz="1800" dirty="0">
                <a:latin typeface="Palatino" pitchFamily="2" charset="77"/>
                <a:ea typeface="Palatino" pitchFamily="2" charset="77"/>
              </a:rPr>
              <a:t>. </a:t>
            </a:r>
            <a:r>
              <a:rPr lang="en-US" sz="1800" dirty="0" err="1">
                <a:latin typeface="Palatino" pitchFamily="2" charset="77"/>
                <a:ea typeface="Palatino" pitchFamily="2" charset="77"/>
              </a:rPr>
              <a:t>DeepWalk</a:t>
            </a:r>
            <a:r>
              <a:rPr lang="en-US" sz="1800" dirty="0">
                <a:latin typeface="Palatino" pitchFamily="2" charset="77"/>
                <a:ea typeface="Palatino" pitchFamily="2" charset="77"/>
              </a:rPr>
              <a:t>: Online Learning of Social Representations. In KDD, 2014, pp. 701– 710</a:t>
            </a:r>
          </a:p>
          <a:p>
            <a:r>
              <a:rPr lang="en-US" sz="1800" dirty="0">
                <a:solidFill>
                  <a:schemeClr val="accent2">
                    <a:lumMod val="75000"/>
                  </a:schemeClr>
                </a:solidFill>
                <a:latin typeface="Palatino" pitchFamily="2" charset="77"/>
                <a:ea typeface="Palatino" pitchFamily="2" charset="77"/>
              </a:rPr>
              <a:t>[Grover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KDD ‘16]</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Aditya Grover and Jure </a:t>
            </a:r>
            <a:r>
              <a:rPr lang="en-US" sz="1800" dirty="0" err="1">
                <a:latin typeface="Palatino" pitchFamily="2" charset="77"/>
                <a:ea typeface="Palatino" pitchFamily="2" charset="77"/>
              </a:rPr>
              <a:t>Leskovec</a:t>
            </a:r>
            <a:r>
              <a:rPr lang="en-US" sz="1800" dirty="0">
                <a:latin typeface="Palatino" pitchFamily="2" charset="77"/>
                <a:ea typeface="Palatino" pitchFamily="2" charset="77"/>
              </a:rPr>
              <a:t>. Node2Vec: Scalable Feature Learning for Networks. In KDD, 2016, pp. 855–864</a:t>
            </a:r>
          </a:p>
          <a:p>
            <a:r>
              <a:rPr lang="en-US" sz="1800" dirty="0">
                <a:solidFill>
                  <a:schemeClr val="accent2">
                    <a:lumMod val="75000"/>
                  </a:schemeClr>
                </a:solidFill>
                <a:latin typeface="Palatino" pitchFamily="2" charset="77"/>
                <a:ea typeface="Palatino" pitchFamily="2" charset="77"/>
              </a:rPr>
              <a:t>[</a:t>
            </a:r>
            <a:r>
              <a:rPr lang="en-US" sz="1800" dirty="0" err="1">
                <a:solidFill>
                  <a:schemeClr val="accent2">
                    <a:lumMod val="75000"/>
                  </a:schemeClr>
                </a:solidFill>
                <a:latin typeface="Palatino" pitchFamily="2" charset="77"/>
                <a:ea typeface="Palatino" pitchFamily="2" charset="77"/>
              </a:rPr>
              <a:t>Qiu</a:t>
            </a:r>
            <a:r>
              <a:rPr lang="en-US" sz="1800" dirty="0">
                <a:solidFill>
                  <a:schemeClr val="accent2">
                    <a:lumMod val="75000"/>
                  </a:schemeClr>
                </a:solidFill>
                <a:latin typeface="Palatino" pitchFamily="2" charset="77"/>
                <a:ea typeface="Palatino" pitchFamily="2" charset="77"/>
              </a:rPr>
              <a:t>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WSDM ‘18]</a:t>
            </a:r>
            <a:r>
              <a:rPr lang="en-US" sz="1800" dirty="0">
                <a:solidFill>
                  <a:schemeClr val="accent2"/>
                </a:solidFill>
                <a:latin typeface="Palatino" pitchFamily="2" charset="77"/>
                <a:ea typeface="Palatino" pitchFamily="2" charset="77"/>
              </a:rPr>
              <a:t> </a:t>
            </a:r>
            <a:r>
              <a:rPr lang="en-US" sz="1800" dirty="0" err="1">
                <a:latin typeface="Palatino" pitchFamily="2" charset="77"/>
                <a:ea typeface="Palatino" pitchFamily="2" charset="77"/>
              </a:rPr>
              <a:t>Jiezhong</a:t>
            </a:r>
            <a:r>
              <a:rPr lang="en-US" sz="1800" dirty="0">
                <a:latin typeface="Palatino" pitchFamily="2" charset="77"/>
                <a:ea typeface="Palatino" pitchFamily="2" charset="77"/>
              </a:rPr>
              <a:t> </a:t>
            </a:r>
            <a:r>
              <a:rPr lang="en-US" sz="1800" dirty="0" err="1">
                <a:latin typeface="Palatino" pitchFamily="2" charset="77"/>
                <a:ea typeface="Palatino" pitchFamily="2" charset="77"/>
              </a:rPr>
              <a:t>Qiu</a:t>
            </a:r>
            <a:r>
              <a:rPr lang="en-US" sz="1800" dirty="0">
                <a:latin typeface="Palatino" pitchFamily="2" charset="77"/>
                <a:ea typeface="Palatino" pitchFamily="2" charset="77"/>
              </a:rPr>
              <a:t> et al. Network Embedding As Matrix Factorization: Unifying </a:t>
            </a:r>
            <a:r>
              <a:rPr lang="en-US" sz="1800" dirty="0" err="1">
                <a:latin typeface="Palatino" pitchFamily="2" charset="77"/>
                <a:ea typeface="Palatino" pitchFamily="2" charset="77"/>
              </a:rPr>
              <a:t>DeepWalk</a:t>
            </a:r>
            <a:r>
              <a:rPr lang="en-US" sz="1800" dirty="0">
                <a:latin typeface="Palatino" pitchFamily="2" charset="77"/>
                <a:ea typeface="Palatino" pitchFamily="2" charset="77"/>
              </a:rPr>
              <a:t>, LINE, PTE, and Node2Vec. In WSDM, 2018, pp. 459–467</a:t>
            </a:r>
          </a:p>
          <a:p>
            <a:r>
              <a:rPr lang="en-US" sz="1800" dirty="0">
                <a:solidFill>
                  <a:schemeClr val="accent2">
                    <a:lumMod val="75000"/>
                  </a:schemeClr>
                </a:solidFill>
                <a:latin typeface="Palatino" pitchFamily="2" charset="77"/>
                <a:ea typeface="Palatino" pitchFamily="2" charset="77"/>
              </a:rPr>
              <a:t>[</a:t>
            </a:r>
            <a:r>
              <a:rPr lang="en-US" sz="1800" dirty="0" err="1">
                <a:solidFill>
                  <a:schemeClr val="accent2">
                    <a:lumMod val="75000"/>
                  </a:schemeClr>
                </a:solidFill>
                <a:latin typeface="Palatino" pitchFamily="2" charset="77"/>
                <a:ea typeface="Palatino" pitchFamily="2" charset="77"/>
              </a:rPr>
              <a:t>Ou</a:t>
            </a:r>
            <a:r>
              <a:rPr lang="en-US" sz="1800" dirty="0">
                <a:solidFill>
                  <a:schemeClr val="accent2">
                    <a:lumMod val="75000"/>
                  </a:schemeClr>
                </a:solidFill>
                <a:latin typeface="Palatino" pitchFamily="2" charset="77"/>
                <a:ea typeface="Palatino" pitchFamily="2" charset="77"/>
              </a:rPr>
              <a:t>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KDD ‘16]</a:t>
            </a:r>
            <a:r>
              <a:rPr lang="en-US" sz="1800" dirty="0">
                <a:solidFill>
                  <a:schemeClr val="accent2"/>
                </a:solidFill>
                <a:latin typeface="Palatino" pitchFamily="2" charset="77"/>
                <a:ea typeface="Palatino" pitchFamily="2" charset="77"/>
              </a:rPr>
              <a:t> </a:t>
            </a:r>
            <a:r>
              <a:rPr lang="en-US" sz="1800" dirty="0" err="1">
                <a:latin typeface="Palatino" pitchFamily="2" charset="77"/>
                <a:ea typeface="Palatino" pitchFamily="2" charset="77"/>
              </a:rPr>
              <a:t>Mingdong</a:t>
            </a:r>
            <a:r>
              <a:rPr lang="en-US" sz="1800" dirty="0">
                <a:latin typeface="Palatino" pitchFamily="2" charset="77"/>
                <a:ea typeface="Palatino" pitchFamily="2" charset="77"/>
              </a:rPr>
              <a:t> </a:t>
            </a:r>
            <a:r>
              <a:rPr lang="en-US" sz="1800" dirty="0" err="1">
                <a:latin typeface="Palatino" pitchFamily="2" charset="77"/>
                <a:ea typeface="Palatino" pitchFamily="2" charset="77"/>
              </a:rPr>
              <a:t>Ou</a:t>
            </a:r>
            <a:r>
              <a:rPr lang="en-US" sz="1800" dirty="0">
                <a:latin typeface="Palatino" pitchFamily="2" charset="77"/>
                <a:ea typeface="Palatino" pitchFamily="2" charset="77"/>
              </a:rPr>
              <a:t>, Peng Cui, Jian Pei, </a:t>
            </a:r>
            <a:r>
              <a:rPr lang="en-US" sz="1800" dirty="0" err="1">
                <a:latin typeface="Palatino" pitchFamily="2" charset="77"/>
                <a:ea typeface="Palatino" pitchFamily="2" charset="77"/>
              </a:rPr>
              <a:t>Ziwei</a:t>
            </a:r>
            <a:r>
              <a:rPr lang="en-US" sz="1800" dirty="0">
                <a:latin typeface="Palatino" pitchFamily="2" charset="77"/>
                <a:ea typeface="Palatino" pitchFamily="2" charset="77"/>
              </a:rPr>
              <a:t> Zhang, and </a:t>
            </a:r>
            <a:r>
              <a:rPr lang="en-US" sz="1800" dirty="0" err="1">
                <a:latin typeface="Palatino" pitchFamily="2" charset="77"/>
                <a:ea typeface="Palatino" pitchFamily="2" charset="77"/>
              </a:rPr>
              <a:t>Wenwu</a:t>
            </a:r>
            <a:r>
              <a:rPr lang="en-US" sz="1800" dirty="0">
                <a:latin typeface="Palatino" pitchFamily="2" charset="77"/>
                <a:ea typeface="Palatino" pitchFamily="2" charset="77"/>
              </a:rPr>
              <a:t> Zhu. Asymmetric Transitivity Preserving Graph Embedding. In KDD, 2016, pp. 1105–1114</a:t>
            </a:r>
          </a:p>
          <a:p>
            <a:r>
              <a:rPr lang="en-US" sz="1800" dirty="0">
                <a:solidFill>
                  <a:schemeClr val="accent2">
                    <a:lumMod val="75000"/>
                  </a:schemeClr>
                </a:solidFill>
                <a:latin typeface="Palatino" pitchFamily="2" charset="77"/>
                <a:ea typeface="Palatino" pitchFamily="2" charset="77"/>
              </a:rPr>
              <a:t>[Tang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WWW ‘15]</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Jian Tang, Meng Qu, </a:t>
            </a:r>
            <a:r>
              <a:rPr lang="en-US" sz="1800" dirty="0" err="1">
                <a:latin typeface="Palatino" pitchFamily="2" charset="77"/>
                <a:ea typeface="Palatino" pitchFamily="2" charset="77"/>
              </a:rPr>
              <a:t>Mingzhe</a:t>
            </a:r>
            <a:r>
              <a:rPr lang="en-US" sz="1800" dirty="0">
                <a:latin typeface="Palatino" pitchFamily="2" charset="77"/>
                <a:ea typeface="Palatino" pitchFamily="2" charset="77"/>
              </a:rPr>
              <a:t> Wang, Ming Zhang, Jun Yan, and </a:t>
            </a:r>
            <a:r>
              <a:rPr lang="en-US" sz="1800" dirty="0" err="1">
                <a:latin typeface="Palatino" pitchFamily="2" charset="77"/>
                <a:ea typeface="Palatino" pitchFamily="2" charset="77"/>
              </a:rPr>
              <a:t>Qiaozhu</a:t>
            </a:r>
            <a:r>
              <a:rPr lang="en-US" sz="1800" dirty="0">
                <a:latin typeface="Palatino" pitchFamily="2" charset="77"/>
                <a:ea typeface="Palatino" pitchFamily="2" charset="77"/>
              </a:rPr>
              <a:t> Mei. LINE: Large-scale Information Network Embedding. In WWW, 2015</a:t>
            </a:r>
          </a:p>
          <a:p>
            <a:r>
              <a:rPr lang="en-US" sz="1800" dirty="0">
                <a:solidFill>
                  <a:schemeClr val="accent2">
                    <a:lumMod val="75000"/>
                  </a:schemeClr>
                </a:solidFill>
                <a:latin typeface="Palatino" pitchFamily="2" charset="77"/>
                <a:ea typeface="Palatino" pitchFamily="2" charset="77"/>
              </a:rPr>
              <a:t>[</a:t>
            </a:r>
            <a:r>
              <a:rPr lang="en-US" sz="1800" dirty="0" err="1">
                <a:solidFill>
                  <a:schemeClr val="accent2">
                    <a:lumMod val="75000"/>
                  </a:schemeClr>
                </a:solidFill>
                <a:latin typeface="Palatino" pitchFamily="2" charset="77"/>
                <a:ea typeface="Palatino" pitchFamily="2" charset="77"/>
              </a:rPr>
              <a:t>Rozemberczki</a:t>
            </a:r>
            <a:r>
              <a:rPr lang="en-US" sz="1800" dirty="0">
                <a:solidFill>
                  <a:schemeClr val="accent2">
                    <a:lumMod val="75000"/>
                  </a:schemeClr>
                </a:solidFill>
                <a:latin typeface="Palatino" pitchFamily="2" charset="77"/>
                <a:ea typeface="Palatino" pitchFamily="2" charset="77"/>
              </a:rPr>
              <a:t> </a:t>
            </a:r>
            <a:r>
              <a:rPr lang="en-US" sz="1800" i="1" dirty="0">
                <a:solidFill>
                  <a:schemeClr val="accent2">
                    <a:lumMod val="75000"/>
                  </a:schemeClr>
                </a:solidFill>
                <a:latin typeface="Palatino" pitchFamily="2" charset="77"/>
                <a:ea typeface="Palatino" pitchFamily="2" charset="77"/>
              </a:rPr>
              <a:t>et al.</a:t>
            </a:r>
            <a:r>
              <a:rPr lang="en-US" sz="1800" dirty="0">
                <a:solidFill>
                  <a:schemeClr val="accent2">
                    <a:lumMod val="75000"/>
                  </a:schemeClr>
                </a:solidFill>
                <a:latin typeface="Palatino" pitchFamily="2" charset="77"/>
                <a:ea typeface="Palatino" pitchFamily="2" charset="77"/>
              </a:rPr>
              <a:t> ASONAM ‘19]</a:t>
            </a:r>
            <a:r>
              <a:rPr lang="en-US" sz="1800" dirty="0">
                <a:solidFill>
                  <a:schemeClr val="accent2"/>
                </a:solidFill>
                <a:latin typeface="Palatino" pitchFamily="2" charset="77"/>
                <a:ea typeface="Palatino" pitchFamily="2" charset="77"/>
              </a:rPr>
              <a:t> </a:t>
            </a:r>
            <a:r>
              <a:rPr lang="en-US" sz="1800" dirty="0" err="1">
                <a:latin typeface="Palatino" pitchFamily="2" charset="77"/>
                <a:ea typeface="Palatino" pitchFamily="2" charset="77"/>
              </a:rPr>
              <a:t>Benedek</a:t>
            </a:r>
            <a:r>
              <a:rPr lang="en-US" sz="1800" dirty="0">
                <a:latin typeface="Palatino" pitchFamily="2" charset="77"/>
                <a:ea typeface="Palatino" pitchFamily="2" charset="77"/>
              </a:rPr>
              <a:t> </a:t>
            </a:r>
            <a:r>
              <a:rPr lang="en-US" sz="1800" dirty="0" err="1">
                <a:latin typeface="Palatino" pitchFamily="2" charset="77"/>
                <a:ea typeface="Palatino" pitchFamily="2" charset="77"/>
              </a:rPr>
              <a:t>Rozemberczki</a:t>
            </a:r>
            <a:r>
              <a:rPr lang="en-US" sz="1800" dirty="0">
                <a:latin typeface="Palatino" pitchFamily="2" charset="77"/>
                <a:ea typeface="Palatino" pitchFamily="2" charset="77"/>
              </a:rPr>
              <a:t>, Ryan Davies, Rik Sarkar, and Charles Sutton. GEMSEC: Graph Embedding with Self Clustering. In ASONAM, 2019</a:t>
            </a:r>
          </a:p>
          <a:p>
            <a:r>
              <a:rPr lang="en-US" sz="1800" dirty="0">
                <a:solidFill>
                  <a:schemeClr val="accent2">
                    <a:lumMod val="75000"/>
                  </a:schemeClr>
                </a:solidFill>
                <a:latin typeface="Palatino" pitchFamily="2" charset="77"/>
                <a:ea typeface="Palatino" pitchFamily="2" charset="77"/>
              </a:rPr>
              <a:t>[Wang </a:t>
            </a:r>
            <a:r>
              <a:rPr lang="en-US" sz="1800" i="1" dirty="0">
                <a:solidFill>
                  <a:schemeClr val="accent2">
                    <a:lumMod val="75000"/>
                  </a:schemeClr>
                </a:solidFill>
                <a:latin typeface="Palatino" pitchFamily="2" charset="77"/>
                <a:ea typeface="Palatino" pitchFamily="2" charset="77"/>
              </a:rPr>
              <a:t>et al.</a:t>
            </a:r>
            <a:r>
              <a:rPr lang="en-US" sz="1800" dirty="0">
                <a:solidFill>
                  <a:schemeClr val="accent2">
                    <a:lumMod val="75000"/>
                  </a:schemeClr>
                </a:solidFill>
                <a:latin typeface="Palatino" pitchFamily="2" charset="77"/>
                <a:ea typeface="Palatino" pitchFamily="2" charset="77"/>
              </a:rPr>
              <a:t> AAAI ‘17]</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Xiao Wang, Peng Cui, Jing Wang, Jian Pei, </a:t>
            </a:r>
            <a:r>
              <a:rPr lang="en-US" sz="1800" dirty="0" err="1">
                <a:latin typeface="Palatino" pitchFamily="2" charset="77"/>
                <a:ea typeface="Palatino" pitchFamily="2" charset="77"/>
              </a:rPr>
              <a:t>Wenwu</a:t>
            </a:r>
            <a:r>
              <a:rPr lang="en-US" sz="1800" dirty="0">
                <a:latin typeface="Palatino" pitchFamily="2" charset="77"/>
                <a:ea typeface="Palatino" pitchFamily="2" charset="77"/>
              </a:rPr>
              <a:t> Zhu, and </a:t>
            </a:r>
            <a:r>
              <a:rPr lang="en-US" sz="1800" dirty="0" err="1">
                <a:latin typeface="Palatino" pitchFamily="2" charset="77"/>
                <a:ea typeface="Palatino" pitchFamily="2" charset="77"/>
              </a:rPr>
              <a:t>Shiqiang</a:t>
            </a:r>
            <a:r>
              <a:rPr lang="en-US" sz="1800" dirty="0">
                <a:latin typeface="Palatino" pitchFamily="2" charset="77"/>
                <a:ea typeface="Palatino" pitchFamily="2" charset="77"/>
              </a:rPr>
              <a:t> Yang. Community Preserving Network Embedding. In AAAI, 2017, pp. 203–209</a:t>
            </a:r>
          </a:p>
          <a:p>
            <a:endParaRPr lang="en-US" sz="1800" dirty="0">
              <a:latin typeface="Palatino" pitchFamily="2" charset="77"/>
              <a:ea typeface="Palatino" pitchFamily="2" charset="77"/>
            </a:endParaRPr>
          </a:p>
          <a:p>
            <a:endParaRPr lang="en-US" sz="1800" dirty="0">
              <a:latin typeface="Palatino" pitchFamily="2" charset="77"/>
              <a:ea typeface="Palatino" pitchFamily="2" charset="77"/>
            </a:endParaRPr>
          </a:p>
          <a:p>
            <a:endParaRPr lang="en-US" sz="1800" dirty="0">
              <a:latin typeface="Palatino" pitchFamily="2" charset="77"/>
              <a:ea typeface="Palatino" pitchFamily="2" charset="77"/>
            </a:endParaRPr>
          </a:p>
        </p:txBody>
      </p:sp>
    </p:spTree>
    <p:extLst>
      <p:ext uri="{BB962C8B-B14F-4D97-AF65-F5344CB8AC3E}">
        <p14:creationId xmlns:p14="http://schemas.microsoft.com/office/powerpoint/2010/main" val="282989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411480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pic>
        <p:nvPicPr>
          <p:cNvPr id="22" name="Content Placeholder 4">
            <a:extLst>
              <a:ext uri="{FF2B5EF4-FFF2-40B4-BE49-F238E27FC236}">
                <a16:creationId xmlns:a16="http://schemas.microsoft.com/office/drawing/2014/main" id="{CB053F1D-3FC6-6A4E-BAD5-E9C1931AEE75}"/>
              </a:ext>
            </a:extLst>
          </p:cNvPr>
          <p:cNvPicPr>
            <a:picLocks noChangeAspect="1"/>
          </p:cNvPicPr>
          <p:nvPr/>
        </p:nvPicPr>
        <p:blipFill>
          <a:blip r:embed="rId3"/>
          <a:srcRect/>
          <a:stretch/>
        </p:blipFill>
        <p:spPr>
          <a:xfrm>
            <a:off x="4563616" y="1068289"/>
            <a:ext cx="7050747" cy="5288061"/>
          </a:xfrm>
          <a:prstGeom prst="rect">
            <a:avLst/>
          </a:prstGeom>
        </p:spPr>
      </p:pic>
      <p:sp>
        <p:nvSpPr>
          <p:cNvPr id="10" name="Rectangle 9">
            <a:extLst>
              <a:ext uri="{FF2B5EF4-FFF2-40B4-BE49-F238E27FC236}">
                <a16:creationId xmlns:a16="http://schemas.microsoft.com/office/drawing/2014/main" id="{33DA799D-91CA-C343-92E5-9FCF3974404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Construction of context sets with random walks</a:t>
            </a:r>
          </a:p>
        </p:txBody>
      </p:sp>
      <p:sp>
        <p:nvSpPr>
          <p:cNvPr id="11" name="Rectangle 10">
            <a:extLst>
              <a:ext uri="{FF2B5EF4-FFF2-40B4-BE49-F238E27FC236}">
                <a16:creationId xmlns:a16="http://schemas.microsoft.com/office/drawing/2014/main" id="{90B47DD5-2565-044A-A743-C02169AE20E4}"/>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9161BF5-7407-D443-A537-8BB2F3EEA05D}"/>
              </a:ext>
            </a:extLst>
          </p:cNvPr>
          <p:cNvSpPr>
            <a:spLocks noGrp="1"/>
          </p:cNvSpPr>
          <p:nvPr>
            <p:ph type="sldNum" sz="quarter" idx="12"/>
          </p:nvPr>
        </p:nvSpPr>
        <p:spPr/>
        <p:txBody>
          <a:bodyPr/>
          <a:lstStyle/>
          <a:p>
            <a:fld id="{B2DC25EE-239B-4C5F-AAD1-255A7D5F1EE2}" type="slidenum">
              <a:rPr lang="en-US" smtClean="0"/>
              <a:t>8</a:t>
            </a:fld>
            <a:endParaRPr lang="en-US"/>
          </a:p>
        </p:txBody>
      </p:sp>
      <p:sp>
        <p:nvSpPr>
          <p:cNvPr id="9" name="TextBox 8">
            <a:extLst>
              <a:ext uri="{FF2B5EF4-FFF2-40B4-BE49-F238E27FC236}">
                <a16:creationId xmlns:a16="http://schemas.microsoft.com/office/drawing/2014/main" id="{5FC9F38E-0D85-7445-86C9-768B281B095B}"/>
              </a:ext>
            </a:extLst>
          </p:cNvPr>
          <p:cNvSpPr txBox="1"/>
          <p:nvPr/>
        </p:nvSpPr>
        <p:spPr>
          <a:xfrm>
            <a:off x="557783" y="1170761"/>
            <a:ext cx="4229369" cy="1745350"/>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dirty="0">
                <a:latin typeface="Palatino" pitchFamily="2" charset="77"/>
                <a:ea typeface="Palatino" pitchFamily="2" charset="77"/>
              </a:rPr>
              <a:t>Two nodes should have close representations if they</a:t>
            </a:r>
          </a:p>
          <a:p>
            <a:pPr marL="742950" lvl="1" indent="-285750">
              <a:lnSpc>
                <a:spcPts val="2600"/>
              </a:lnSpc>
              <a:buFont typeface="Arial" panose="020B0604020202020204" pitchFamily="34" charset="0"/>
              <a:buChar char="•"/>
            </a:pPr>
            <a:r>
              <a:rPr lang="en-US" dirty="0">
                <a:latin typeface="Palatino" pitchFamily="2" charset="77"/>
                <a:ea typeface="Palatino" pitchFamily="2" charset="77"/>
              </a:rPr>
              <a:t>Share common neighbors</a:t>
            </a:r>
          </a:p>
          <a:p>
            <a:pPr marL="742950" lvl="1" indent="-285750">
              <a:lnSpc>
                <a:spcPts val="2600"/>
              </a:lnSpc>
              <a:buFont typeface="Arial" panose="020B0604020202020204" pitchFamily="34" charset="0"/>
              <a:buChar char="•"/>
            </a:pPr>
            <a:r>
              <a:rPr lang="en-US" dirty="0">
                <a:latin typeface="Palatino" pitchFamily="2" charset="77"/>
                <a:ea typeface="Palatino" pitchFamily="2" charset="77"/>
              </a:rPr>
              <a:t>Have the same structural roles</a:t>
            </a:r>
          </a:p>
          <a:p>
            <a:pPr marL="742950" lvl="1" indent="-285750">
              <a:lnSpc>
                <a:spcPts val="2600"/>
              </a:lnSpc>
              <a:buFont typeface="Arial" panose="020B0604020202020204" pitchFamily="34" charset="0"/>
              <a:buChar char="•"/>
            </a:pPr>
            <a:r>
              <a:rPr lang="en-US" dirty="0">
                <a:latin typeface="Palatino" pitchFamily="2" charset="77"/>
                <a:ea typeface="Palatino" pitchFamily="2" charset="77"/>
              </a:rPr>
              <a:t>Share similar </a:t>
            </a:r>
            <a:r>
              <a:rPr lang="en-US" b="1" dirty="0">
                <a:latin typeface="Palatino" pitchFamily="2" charset="77"/>
                <a:ea typeface="Palatino" pitchFamily="2" charset="77"/>
              </a:rPr>
              <a:t>contexts</a:t>
            </a:r>
            <a:endParaRPr lang="en-US" sz="2000" b="1" dirty="0">
              <a:latin typeface="Palatino" pitchFamily="2" charset="77"/>
              <a:ea typeface="Palatino" pitchFamily="2" charset="77"/>
            </a:endParaRPr>
          </a:p>
        </p:txBody>
      </p:sp>
      <p:sp>
        <p:nvSpPr>
          <p:cNvPr id="12" name="TextBox 11">
            <a:extLst>
              <a:ext uri="{FF2B5EF4-FFF2-40B4-BE49-F238E27FC236}">
                <a16:creationId xmlns:a16="http://schemas.microsoft.com/office/drawing/2014/main" id="{8F596D2E-0417-BC4B-803A-F6C6FDA30BB2}"/>
              </a:ext>
            </a:extLst>
          </p:cNvPr>
          <p:cNvSpPr txBox="1"/>
          <p:nvPr/>
        </p:nvSpPr>
        <p:spPr>
          <a:xfrm>
            <a:off x="391709" y="3169134"/>
            <a:ext cx="4229369" cy="1411925"/>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en-US" sz="2000" b="1" dirty="0">
                <a:latin typeface="Palatino" pitchFamily="2" charset="77"/>
                <a:ea typeface="Palatino" pitchFamily="2" charset="77"/>
              </a:rPr>
              <a:t>Random walks </a:t>
            </a:r>
            <a:r>
              <a:rPr lang="en-US" sz="2000" dirty="0">
                <a:latin typeface="Palatino" pitchFamily="2" charset="77"/>
                <a:ea typeface="Palatino" pitchFamily="2" charset="77"/>
              </a:rPr>
              <a:t>are a way of defining the </a:t>
            </a:r>
            <a:r>
              <a:rPr lang="en-US" sz="2000" b="1" dirty="0">
                <a:latin typeface="Palatino" pitchFamily="2" charset="77"/>
                <a:ea typeface="Palatino" pitchFamily="2" charset="77"/>
              </a:rPr>
              <a:t>context set </a:t>
            </a:r>
            <a:r>
              <a:rPr lang="en-US" sz="2000" dirty="0">
                <a:latin typeface="Palatino" pitchFamily="2" charset="77"/>
                <a:ea typeface="Palatino" pitchFamily="2" charset="77"/>
              </a:rPr>
              <a:t>of nodes</a:t>
            </a:r>
          </a:p>
          <a:p>
            <a:pPr marL="742950" lvl="1" indent="-285750">
              <a:lnSpc>
                <a:spcPts val="2600"/>
              </a:lnSpc>
              <a:buFont typeface="Arial" panose="020B0604020202020204" pitchFamily="34" charset="0"/>
              <a:buChar char="•"/>
            </a:pPr>
            <a:r>
              <a:rPr lang="en-US" dirty="0">
                <a:latin typeface="Palatino" pitchFamily="2" charset="77"/>
                <a:ea typeface="Palatino" pitchFamily="2" charset="77"/>
              </a:rPr>
              <a:t>Flexible</a:t>
            </a:r>
          </a:p>
          <a:p>
            <a:pPr marL="742950" lvl="1" indent="-285750">
              <a:lnSpc>
                <a:spcPts val="2600"/>
              </a:lnSpc>
              <a:buFont typeface="Arial" panose="020B0604020202020204" pitchFamily="34" charset="0"/>
              <a:buChar char="•"/>
            </a:pPr>
            <a:r>
              <a:rPr lang="en-US" dirty="0">
                <a:latin typeface="Palatino" pitchFamily="2" charset="77"/>
                <a:ea typeface="Palatino" pitchFamily="2" charset="77"/>
              </a:rPr>
              <a:t>Computationally efficient</a:t>
            </a:r>
          </a:p>
        </p:txBody>
      </p:sp>
    </p:spTree>
    <p:extLst>
      <p:ext uri="{BB962C8B-B14F-4D97-AF65-F5344CB8AC3E}">
        <p14:creationId xmlns:p14="http://schemas.microsoft.com/office/powerpoint/2010/main" val="125730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80</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References</a:t>
            </a:r>
          </a:p>
        </p:txBody>
      </p:sp>
      <p:sp>
        <p:nvSpPr>
          <p:cNvPr id="6" name="Content Placeholder 3">
            <a:extLst>
              <a:ext uri="{FF2B5EF4-FFF2-40B4-BE49-F238E27FC236}">
                <a16:creationId xmlns:a16="http://schemas.microsoft.com/office/drawing/2014/main" id="{31BF92EF-D1FB-8145-9990-2815E5904BB0}"/>
              </a:ext>
            </a:extLst>
          </p:cNvPr>
          <p:cNvSpPr txBox="1">
            <a:spLocks/>
          </p:cNvSpPr>
          <p:nvPr/>
        </p:nvSpPr>
        <p:spPr>
          <a:xfrm>
            <a:off x="328261" y="1115568"/>
            <a:ext cx="11267391" cy="5195697"/>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lumMod val="75000"/>
                  </a:schemeClr>
                </a:solidFill>
                <a:latin typeface="Palatino" pitchFamily="2" charset="77"/>
                <a:ea typeface="Palatino" pitchFamily="2" charset="77"/>
              </a:rPr>
              <a:t>[Yang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KDD ’19]</a:t>
            </a:r>
            <a:r>
              <a:rPr lang="en-US" sz="1800" dirty="0">
                <a:solidFill>
                  <a:schemeClr val="accent2"/>
                </a:solidFill>
                <a:latin typeface="Palatino" pitchFamily="2" charset="77"/>
                <a:ea typeface="Palatino" pitchFamily="2" charset="77"/>
              </a:rPr>
              <a:t> </a:t>
            </a:r>
            <a:r>
              <a:rPr lang="en-US" sz="1800" dirty="0" err="1">
                <a:latin typeface="Palatino" pitchFamily="2" charset="77"/>
                <a:ea typeface="Palatino" pitchFamily="2" charset="77"/>
              </a:rPr>
              <a:t>Dingqi</a:t>
            </a:r>
            <a:r>
              <a:rPr lang="en-US" sz="1800" dirty="0">
                <a:latin typeface="Palatino" pitchFamily="2" charset="77"/>
                <a:ea typeface="Palatino" pitchFamily="2" charset="77"/>
              </a:rPr>
              <a:t> Yang </a:t>
            </a:r>
            <a:r>
              <a:rPr lang="en-US" sz="1800" i="1" dirty="0">
                <a:latin typeface="Palatino" pitchFamily="2" charset="77"/>
                <a:ea typeface="Palatino" pitchFamily="2" charset="77"/>
              </a:rPr>
              <a:t>et al</a:t>
            </a:r>
            <a:r>
              <a:rPr lang="en-US" sz="1800" dirty="0">
                <a:latin typeface="Palatino" pitchFamily="2" charset="77"/>
                <a:ea typeface="Palatino" pitchFamily="2" charset="77"/>
              </a:rPr>
              <a:t>. </a:t>
            </a:r>
            <a:r>
              <a:rPr lang="en-US" sz="1800" dirty="0" err="1">
                <a:latin typeface="Palatino" pitchFamily="2" charset="77"/>
                <a:ea typeface="Palatino" pitchFamily="2" charset="77"/>
              </a:rPr>
              <a:t>NodeSketch</a:t>
            </a:r>
            <a:r>
              <a:rPr lang="en-US" sz="1800" dirty="0">
                <a:latin typeface="Palatino" pitchFamily="2" charset="77"/>
                <a:ea typeface="Palatino" pitchFamily="2" charset="77"/>
              </a:rPr>
              <a:t>: Highly-Efficient Graph Embeddings via Recursive Sketching. In KDD, 2019.</a:t>
            </a:r>
          </a:p>
          <a:p>
            <a:r>
              <a:rPr lang="en-US" sz="1800" dirty="0">
                <a:solidFill>
                  <a:schemeClr val="accent2">
                    <a:lumMod val="75000"/>
                  </a:schemeClr>
                </a:solidFill>
                <a:latin typeface="Palatino" pitchFamily="2" charset="77"/>
                <a:ea typeface="Palatino" pitchFamily="2" charset="77"/>
              </a:rPr>
              <a:t>[Qui </a:t>
            </a:r>
            <a:r>
              <a:rPr lang="en-US" sz="1800" i="1" dirty="0">
                <a:solidFill>
                  <a:schemeClr val="accent2">
                    <a:lumMod val="75000"/>
                  </a:schemeClr>
                </a:solidFill>
                <a:latin typeface="Palatino" pitchFamily="2" charset="77"/>
                <a:ea typeface="Palatino" pitchFamily="2" charset="77"/>
              </a:rPr>
              <a:t>et al.</a:t>
            </a:r>
            <a:r>
              <a:rPr lang="en-US" sz="1800" dirty="0">
                <a:solidFill>
                  <a:schemeClr val="accent2">
                    <a:lumMod val="75000"/>
                  </a:schemeClr>
                </a:solidFill>
                <a:latin typeface="Palatino" pitchFamily="2" charset="77"/>
                <a:ea typeface="Palatino" pitchFamily="2" charset="77"/>
              </a:rPr>
              <a:t> WWW ‘19]</a:t>
            </a:r>
            <a:r>
              <a:rPr lang="en-US" sz="1800" dirty="0">
                <a:solidFill>
                  <a:schemeClr val="accent2"/>
                </a:solidFill>
                <a:latin typeface="Palatino" pitchFamily="2" charset="77"/>
                <a:ea typeface="Palatino" pitchFamily="2" charset="77"/>
              </a:rPr>
              <a:t> </a:t>
            </a:r>
            <a:r>
              <a:rPr lang="en-US" sz="1800" dirty="0" err="1">
                <a:latin typeface="Palatino" pitchFamily="2" charset="77"/>
                <a:ea typeface="Palatino" pitchFamily="2" charset="77"/>
              </a:rPr>
              <a:t>Jiezhong</a:t>
            </a:r>
            <a:r>
              <a:rPr lang="en-US" sz="1800" dirty="0">
                <a:latin typeface="Palatino" pitchFamily="2" charset="77"/>
                <a:ea typeface="Palatino" pitchFamily="2" charset="77"/>
              </a:rPr>
              <a:t> </a:t>
            </a:r>
            <a:r>
              <a:rPr lang="en-US" sz="1800" dirty="0" err="1">
                <a:latin typeface="Palatino" pitchFamily="2" charset="77"/>
                <a:ea typeface="Palatino" pitchFamily="2" charset="77"/>
              </a:rPr>
              <a:t>Qiu</a:t>
            </a:r>
            <a:r>
              <a:rPr lang="en-US" sz="1800" dirty="0">
                <a:latin typeface="Palatino" pitchFamily="2" charset="77"/>
                <a:ea typeface="Palatino" pitchFamily="2" charset="77"/>
              </a:rPr>
              <a:t>, </a:t>
            </a:r>
            <a:r>
              <a:rPr lang="en-US" sz="1800" dirty="0" err="1">
                <a:latin typeface="Palatino" pitchFamily="2" charset="77"/>
                <a:ea typeface="Palatino" pitchFamily="2" charset="77"/>
              </a:rPr>
              <a:t>Yuxiao</a:t>
            </a:r>
            <a:r>
              <a:rPr lang="en-US" sz="1800" dirty="0">
                <a:latin typeface="Palatino" pitchFamily="2" charset="77"/>
                <a:ea typeface="Palatino" pitchFamily="2" charset="77"/>
              </a:rPr>
              <a:t> Dong, Hao Ma, Jian Li, </a:t>
            </a:r>
            <a:r>
              <a:rPr lang="en-US" sz="1800" dirty="0" err="1">
                <a:latin typeface="Palatino" pitchFamily="2" charset="77"/>
                <a:ea typeface="Palatino" pitchFamily="2" charset="77"/>
              </a:rPr>
              <a:t>ChiWang</a:t>
            </a:r>
            <a:r>
              <a:rPr lang="en-US" sz="1800" dirty="0">
                <a:latin typeface="Palatino" pitchFamily="2" charset="77"/>
                <a:ea typeface="Palatino" pitchFamily="2" charset="77"/>
              </a:rPr>
              <a:t>, </a:t>
            </a:r>
            <a:r>
              <a:rPr lang="en-US" sz="1800" dirty="0" err="1">
                <a:latin typeface="Palatino" pitchFamily="2" charset="77"/>
                <a:ea typeface="Palatino" pitchFamily="2" charset="77"/>
              </a:rPr>
              <a:t>Kuansan</a:t>
            </a:r>
            <a:r>
              <a:rPr lang="en-US" sz="1800" dirty="0">
                <a:latin typeface="Palatino" pitchFamily="2" charset="77"/>
                <a:ea typeface="Palatino" pitchFamily="2" charset="77"/>
              </a:rPr>
              <a:t> Wang, and </a:t>
            </a:r>
            <a:r>
              <a:rPr lang="en-US" sz="1800" dirty="0" err="1">
                <a:latin typeface="Palatino" pitchFamily="2" charset="77"/>
                <a:ea typeface="Palatino" pitchFamily="2" charset="77"/>
              </a:rPr>
              <a:t>Jie</a:t>
            </a:r>
            <a:r>
              <a:rPr lang="en-US" sz="1800" dirty="0">
                <a:latin typeface="Palatino" pitchFamily="2" charset="77"/>
                <a:ea typeface="Palatino" pitchFamily="2" charset="77"/>
              </a:rPr>
              <a:t> Tang. </a:t>
            </a:r>
            <a:r>
              <a:rPr lang="en-US" sz="1800" dirty="0" err="1">
                <a:latin typeface="Palatino" pitchFamily="2" charset="77"/>
                <a:ea typeface="Palatino" pitchFamily="2" charset="77"/>
              </a:rPr>
              <a:t>NetSMF</a:t>
            </a:r>
            <a:r>
              <a:rPr lang="en-US" sz="1800" dirty="0">
                <a:latin typeface="Palatino" pitchFamily="2" charset="77"/>
                <a:ea typeface="Palatino" pitchFamily="2" charset="77"/>
              </a:rPr>
              <a:t>: Large-Scale Network Embedding as Sparse Matrix Factorization. In WWW, 2019</a:t>
            </a:r>
          </a:p>
          <a:p>
            <a:r>
              <a:rPr lang="en-US" sz="1800" dirty="0">
                <a:solidFill>
                  <a:schemeClr val="accent2">
                    <a:lumMod val="75000"/>
                  </a:schemeClr>
                </a:solidFill>
                <a:latin typeface="Palatino" pitchFamily="2" charset="77"/>
                <a:ea typeface="Palatino" pitchFamily="2" charset="77"/>
              </a:rPr>
              <a:t>[</a:t>
            </a:r>
            <a:r>
              <a:rPr lang="en-US" sz="1800" dirty="0" err="1">
                <a:solidFill>
                  <a:schemeClr val="accent2">
                    <a:lumMod val="75000"/>
                  </a:schemeClr>
                </a:solidFill>
                <a:latin typeface="Palatino" pitchFamily="2" charset="77"/>
                <a:ea typeface="Palatino" pitchFamily="2" charset="77"/>
              </a:rPr>
              <a:t>Bhowmick</a:t>
            </a:r>
            <a:r>
              <a:rPr lang="en-US" sz="1800" dirty="0">
                <a:solidFill>
                  <a:schemeClr val="accent2">
                    <a:lumMod val="75000"/>
                  </a:schemeClr>
                </a:solidFill>
                <a:latin typeface="Palatino" pitchFamily="2" charset="77"/>
                <a:ea typeface="Palatino" pitchFamily="2" charset="77"/>
              </a:rPr>
              <a:t>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WSDM ‘20]</a:t>
            </a:r>
            <a:r>
              <a:rPr lang="en-US" sz="1800" dirty="0">
                <a:solidFill>
                  <a:schemeClr val="accent2"/>
                </a:solidFill>
                <a:latin typeface="Palatino" pitchFamily="2" charset="77"/>
                <a:ea typeface="Palatino" pitchFamily="2" charset="77"/>
              </a:rPr>
              <a:t> </a:t>
            </a:r>
            <a:r>
              <a:rPr lang="en-US" sz="1800" dirty="0" err="1">
                <a:latin typeface="Palatino" pitchFamily="2" charset="77"/>
                <a:ea typeface="Palatino" pitchFamily="2" charset="77"/>
              </a:rPr>
              <a:t>Ayan</a:t>
            </a:r>
            <a:r>
              <a:rPr lang="en-US" sz="1800" dirty="0">
                <a:latin typeface="Palatino" pitchFamily="2" charset="77"/>
                <a:ea typeface="Palatino" pitchFamily="2" charset="77"/>
              </a:rPr>
              <a:t> Kumar </a:t>
            </a:r>
            <a:r>
              <a:rPr lang="en-US" sz="1800" dirty="0" err="1">
                <a:latin typeface="Palatino" pitchFamily="2" charset="77"/>
                <a:ea typeface="Palatino" pitchFamily="2" charset="77"/>
              </a:rPr>
              <a:t>Bhowmick</a:t>
            </a:r>
            <a:r>
              <a:rPr lang="en-US" sz="1800" dirty="0">
                <a:latin typeface="Palatino" pitchFamily="2" charset="77"/>
                <a:ea typeface="Palatino" pitchFamily="2" charset="77"/>
              </a:rPr>
              <a:t>, Koushik </a:t>
            </a:r>
            <a:r>
              <a:rPr lang="en-US" sz="1800" dirty="0" err="1">
                <a:latin typeface="Palatino" pitchFamily="2" charset="77"/>
                <a:ea typeface="Palatino" pitchFamily="2" charset="77"/>
              </a:rPr>
              <a:t>Meneni</a:t>
            </a:r>
            <a:r>
              <a:rPr lang="en-US" sz="1800" dirty="0">
                <a:latin typeface="Palatino" pitchFamily="2" charset="77"/>
                <a:ea typeface="Palatino" pitchFamily="2" charset="77"/>
              </a:rPr>
              <a:t>, Maximilien </a:t>
            </a:r>
            <a:r>
              <a:rPr lang="en-US" sz="1800" dirty="0" err="1">
                <a:latin typeface="Palatino" pitchFamily="2" charset="77"/>
                <a:ea typeface="Palatino" pitchFamily="2" charset="77"/>
              </a:rPr>
              <a:t>Danisch</a:t>
            </a:r>
            <a:r>
              <a:rPr lang="en-US" sz="1800" dirty="0">
                <a:latin typeface="Palatino" pitchFamily="2" charset="77"/>
                <a:ea typeface="Palatino" pitchFamily="2" charset="77"/>
              </a:rPr>
              <a:t>, Jean-Loup Guillaume, and </a:t>
            </a:r>
            <a:r>
              <a:rPr lang="en-US" sz="1800" dirty="0" err="1">
                <a:latin typeface="Palatino" pitchFamily="2" charset="77"/>
                <a:ea typeface="Palatino" pitchFamily="2" charset="77"/>
              </a:rPr>
              <a:t>Bivas</a:t>
            </a:r>
            <a:r>
              <a:rPr lang="en-US" sz="1800" dirty="0">
                <a:latin typeface="Palatino" pitchFamily="2" charset="77"/>
                <a:ea typeface="Palatino" pitchFamily="2" charset="77"/>
              </a:rPr>
              <a:t> Mitra. </a:t>
            </a:r>
            <a:r>
              <a:rPr lang="en-US" sz="1800" dirty="0" err="1">
                <a:latin typeface="Palatino" pitchFamily="2" charset="77"/>
                <a:ea typeface="Palatino" pitchFamily="2" charset="77"/>
              </a:rPr>
              <a:t>LouvainNE</a:t>
            </a:r>
            <a:r>
              <a:rPr lang="en-US" sz="1800" dirty="0">
                <a:latin typeface="Palatino" pitchFamily="2" charset="77"/>
                <a:ea typeface="Palatino" pitchFamily="2" charset="77"/>
              </a:rPr>
              <a:t>: Hierarchical Louvain Method for High Quality and Scalable Network Embedding. In WSDM, 2020, pp. 43–51</a:t>
            </a:r>
          </a:p>
          <a:p>
            <a:r>
              <a:rPr lang="en-US" sz="1800" dirty="0">
                <a:solidFill>
                  <a:schemeClr val="accent2">
                    <a:lumMod val="75000"/>
                  </a:schemeClr>
                </a:solidFill>
                <a:latin typeface="Palatino" pitchFamily="2" charset="77"/>
                <a:ea typeface="Palatino" pitchFamily="2" charset="77"/>
              </a:rPr>
              <a:t>[Zhang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ICDM ‘18]</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Z. Zhang, P. Cui, H. Li, X. Wang, and W. Zhu. Billion-Scale Network Embedding with Iterative Random Projection. In ICDM, 2018, pp. 787–796</a:t>
            </a:r>
          </a:p>
          <a:p>
            <a:r>
              <a:rPr lang="en-US" sz="1800" dirty="0">
                <a:solidFill>
                  <a:schemeClr val="accent2">
                    <a:lumMod val="75000"/>
                  </a:schemeClr>
                </a:solidFill>
                <a:latin typeface="Palatino" pitchFamily="2" charset="77"/>
                <a:ea typeface="Palatino" pitchFamily="2" charset="77"/>
              </a:rPr>
              <a:t>[Li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NIPS ’13]</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Ping Li </a:t>
            </a:r>
            <a:r>
              <a:rPr lang="en-US" sz="1800" i="1" dirty="0">
                <a:latin typeface="Palatino" pitchFamily="2" charset="77"/>
                <a:ea typeface="Palatino" pitchFamily="2" charset="77"/>
              </a:rPr>
              <a:t>et al</a:t>
            </a:r>
            <a:r>
              <a:rPr lang="en-US" sz="1800" dirty="0">
                <a:latin typeface="Palatino" pitchFamily="2" charset="77"/>
                <a:ea typeface="Palatino" pitchFamily="2" charset="77"/>
              </a:rPr>
              <a:t>. Sign Cauchy Projections and Chi-Square Kernel. In NIPS, 2013</a:t>
            </a:r>
          </a:p>
          <a:p>
            <a:r>
              <a:rPr lang="en-US" sz="1800" dirty="0">
                <a:solidFill>
                  <a:schemeClr val="accent2">
                    <a:lumMod val="75000"/>
                  </a:schemeClr>
                </a:solidFill>
                <a:latin typeface="Palatino" pitchFamily="2" charset="77"/>
                <a:ea typeface="Palatino" pitchFamily="2" charset="77"/>
              </a:rPr>
              <a:t>[Hamilton ’20]</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William L. Hamilton. </a:t>
            </a:r>
            <a:r>
              <a:rPr lang="en-US" sz="1800" i="1" dirty="0">
                <a:latin typeface="Palatino" pitchFamily="2" charset="77"/>
                <a:ea typeface="Palatino" pitchFamily="2" charset="77"/>
              </a:rPr>
              <a:t>Graph Representation Learning</a:t>
            </a:r>
            <a:r>
              <a:rPr lang="en-US" sz="1800" dirty="0">
                <a:latin typeface="Palatino" pitchFamily="2" charset="77"/>
                <a:ea typeface="Palatino" pitchFamily="2" charset="77"/>
              </a:rPr>
              <a:t>. Morgan and Claypool Publishers, 2020 </a:t>
            </a:r>
          </a:p>
          <a:p>
            <a:r>
              <a:rPr lang="en-US" sz="1800" dirty="0">
                <a:solidFill>
                  <a:schemeClr val="accent2">
                    <a:lumMod val="75000"/>
                  </a:schemeClr>
                </a:solidFill>
                <a:latin typeface="Palatino" pitchFamily="2" charset="77"/>
                <a:ea typeface="Palatino" pitchFamily="2" charset="77"/>
              </a:rPr>
              <a:t>[Blondel </a:t>
            </a:r>
            <a:r>
              <a:rPr lang="en-US" sz="1800" i="1" dirty="0">
                <a:solidFill>
                  <a:schemeClr val="accent2">
                    <a:lumMod val="75000"/>
                  </a:schemeClr>
                </a:solidFill>
                <a:latin typeface="Palatino" pitchFamily="2" charset="77"/>
                <a:ea typeface="Palatino" pitchFamily="2" charset="77"/>
              </a:rPr>
              <a:t>et al.</a:t>
            </a:r>
            <a:r>
              <a:rPr lang="en-US" sz="1800" dirty="0">
                <a:solidFill>
                  <a:schemeClr val="accent2">
                    <a:lumMod val="75000"/>
                  </a:schemeClr>
                </a:solidFill>
                <a:latin typeface="Palatino" pitchFamily="2" charset="77"/>
                <a:ea typeface="Palatino" pitchFamily="2" charset="77"/>
              </a:rPr>
              <a:t> J. Stat. Mech. ‘08]</a:t>
            </a:r>
            <a:r>
              <a:rPr lang="en-US" sz="1800" dirty="0">
                <a:solidFill>
                  <a:schemeClr val="accent2"/>
                </a:solidFill>
                <a:latin typeface="Palatino" pitchFamily="2" charset="77"/>
                <a:ea typeface="Palatino" pitchFamily="2" charset="77"/>
              </a:rPr>
              <a:t> </a:t>
            </a:r>
            <a:r>
              <a:rPr lang="en-US" sz="1800" dirty="0">
                <a:latin typeface="Palatino" pitchFamily="2" charset="77"/>
                <a:ea typeface="Palatino" pitchFamily="2" charset="77"/>
              </a:rPr>
              <a:t>Vincent D Blondel, Jean-Loup Guillaume, Renaud </a:t>
            </a:r>
            <a:r>
              <a:rPr lang="en-US" sz="1800" dirty="0" err="1">
                <a:latin typeface="Palatino" pitchFamily="2" charset="77"/>
                <a:ea typeface="Palatino" pitchFamily="2" charset="77"/>
              </a:rPr>
              <a:t>Lambiotte</a:t>
            </a:r>
            <a:r>
              <a:rPr lang="en-US" sz="1800" dirty="0">
                <a:latin typeface="Palatino" pitchFamily="2" charset="77"/>
                <a:ea typeface="Palatino" pitchFamily="2" charset="77"/>
              </a:rPr>
              <a:t>, and Etienne Lefebvre. Fast unfolding of communities in large networks. J. Stat. Mech. 2008:10 (2008)</a:t>
            </a:r>
          </a:p>
        </p:txBody>
      </p:sp>
    </p:spTree>
    <p:extLst>
      <p:ext uri="{BB962C8B-B14F-4D97-AF65-F5344CB8AC3E}">
        <p14:creationId xmlns:p14="http://schemas.microsoft.com/office/powerpoint/2010/main" val="20775229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81</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References</a:t>
            </a:r>
          </a:p>
        </p:txBody>
      </p:sp>
      <p:sp>
        <p:nvSpPr>
          <p:cNvPr id="6" name="Content Placeholder 3">
            <a:extLst>
              <a:ext uri="{FF2B5EF4-FFF2-40B4-BE49-F238E27FC236}">
                <a16:creationId xmlns:a16="http://schemas.microsoft.com/office/drawing/2014/main" id="{31BF92EF-D1FB-8145-9990-2815E5904BB0}"/>
              </a:ext>
            </a:extLst>
          </p:cNvPr>
          <p:cNvSpPr txBox="1">
            <a:spLocks/>
          </p:cNvSpPr>
          <p:nvPr/>
        </p:nvSpPr>
        <p:spPr>
          <a:xfrm>
            <a:off x="328261" y="1115568"/>
            <a:ext cx="11025539" cy="5195697"/>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lumMod val="75000"/>
                  </a:schemeClr>
                </a:solidFill>
                <a:latin typeface="Palatino" pitchFamily="2" charset="77"/>
                <a:ea typeface="Palatino" pitchFamily="2" charset="77"/>
              </a:rPr>
              <a:t>[Yang </a:t>
            </a:r>
            <a:r>
              <a:rPr lang="en-US" sz="1800" i="1" dirty="0">
                <a:solidFill>
                  <a:schemeClr val="accent2">
                    <a:lumMod val="75000"/>
                  </a:schemeClr>
                </a:solidFill>
                <a:latin typeface="Palatino" pitchFamily="2" charset="77"/>
                <a:ea typeface="Palatino" pitchFamily="2" charset="77"/>
              </a:rPr>
              <a:t>et al. </a:t>
            </a:r>
            <a:r>
              <a:rPr lang="en-US" sz="1800" dirty="0">
                <a:solidFill>
                  <a:schemeClr val="accent2">
                    <a:lumMod val="75000"/>
                  </a:schemeClr>
                </a:solidFill>
                <a:latin typeface="Palatino" pitchFamily="2" charset="77"/>
                <a:ea typeface="Palatino" pitchFamily="2" charset="77"/>
              </a:rPr>
              <a:t>WSDM ‘13] </a:t>
            </a:r>
            <a:r>
              <a:rPr lang="en-US" sz="1800" dirty="0" err="1">
                <a:latin typeface="Palatino" pitchFamily="2" charset="77"/>
                <a:ea typeface="Palatino" pitchFamily="2" charset="77"/>
              </a:rPr>
              <a:t>Jaewon</a:t>
            </a:r>
            <a:r>
              <a:rPr lang="en-US" sz="1800" dirty="0">
                <a:latin typeface="Palatino" pitchFamily="2" charset="77"/>
                <a:ea typeface="Palatino" pitchFamily="2" charset="77"/>
              </a:rPr>
              <a:t> Yang and Jure </a:t>
            </a:r>
            <a:r>
              <a:rPr lang="en-US" sz="1800" dirty="0" err="1">
                <a:latin typeface="Palatino" pitchFamily="2" charset="77"/>
                <a:ea typeface="Palatino" pitchFamily="2" charset="77"/>
              </a:rPr>
              <a:t>Leskovec</a:t>
            </a:r>
            <a:r>
              <a:rPr lang="en-US" sz="1800" dirty="0">
                <a:latin typeface="Palatino" pitchFamily="2" charset="77"/>
                <a:ea typeface="Palatino" pitchFamily="2" charset="77"/>
              </a:rPr>
              <a:t>. Overlapping Community Detection at Scale: A Nonnegative Matrix Factorization Approach. In WSDM, 2013, pp. 587–596</a:t>
            </a:r>
          </a:p>
          <a:p>
            <a:r>
              <a:rPr lang="en-US" sz="1800" dirty="0">
                <a:solidFill>
                  <a:schemeClr val="accent2">
                    <a:lumMod val="75000"/>
                  </a:schemeClr>
                </a:solidFill>
                <a:latin typeface="Palatino" pitchFamily="2" charset="77"/>
                <a:ea typeface="Palatino" pitchFamily="2" charset="77"/>
              </a:rPr>
              <a:t>[</a:t>
            </a:r>
            <a:r>
              <a:rPr lang="en-US" sz="1800" dirty="0" err="1">
                <a:solidFill>
                  <a:schemeClr val="accent2">
                    <a:lumMod val="75000"/>
                  </a:schemeClr>
                </a:solidFill>
                <a:latin typeface="Palatino" pitchFamily="2" charset="77"/>
                <a:ea typeface="Palatino" pitchFamily="2" charset="77"/>
              </a:rPr>
              <a:t>Steinwart</a:t>
            </a:r>
            <a:r>
              <a:rPr lang="en-US" sz="1800" dirty="0">
                <a:solidFill>
                  <a:schemeClr val="accent2">
                    <a:lumMod val="75000"/>
                  </a:schemeClr>
                </a:solidFill>
                <a:latin typeface="Palatino" pitchFamily="2" charset="77"/>
                <a:ea typeface="Palatino" pitchFamily="2" charset="77"/>
              </a:rPr>
              <a:t> ‘02] </a:t>
            </a:r>
            <a:r>
              <a:rPr lang="en-US" sz="1800" dirty="0">
                <a:latin typeface="Palatino" pitchFamily="2" charset="77"/>
                <a:ea typeface="Palatino" pitchFamily="2" charset="77"/>
              </a:rPr>
              <a:t>Ingo </a:t>
            </a:r>
            <a:r>
              <a:rPr lang="en-US" sz="1800" dirty="0" err="1">
                <a:latin typeface="Palatino" pitchFamily="2" charset="77"/>
                <a:ea typeface="Palatino" pitchFamily="2" charset="77"/>
              </a:rPr>
              <a:t>Steinwart</a:t>
            </a:r>
            <a:r>
              <a:rPr lang="en-US" sz="1800" dirty="0">
                <a:latin typeface="Palatino" pitchFamily="2" charset="77"/>
                <a:ea typeface="Palatino" pitchFamily="2" charset="77"/>
              </a:rPr>
              <a:t>. On the Influence of the Kernel on the Consistency of Support Vector Machines. J. Mach. Learn. Res. 2 (2002), pp. 67–93</a:t>
            </a:r>
          </a:p>
          <a:p>
            <a:r>
              <a:rPr lang="en-US" sz="1800" dirty="0">
                <a:solidFill>
                  <a:schemeClr val="accent2">
                    <a:lumMod val="75000"/>
                  </a:schemeClr>
                </a:solidFill>
                <a:latin typeface="Palatino" pitchFamily="2" charset="77"/>
                <a:ea typeface="Palatino" pitchFamily="2" charset="77"/>
              </a:rPr>
              <a:t>[Rossi </a:t>
            </a:r>
            <a:r>
              <a:rPr lang="en-US" sz="1800" i="1" dirty="0">
                <a:solidFill>
                  <a:schemeClr val="accent2">
                    <a:lumMod val="75000"/>
                  </a:schemeClr>
                </a:solidFill>
                <a:latin typeface="Palatino" pitchFamily="2" charset="77"/>
                <a:ea typeface="Palatino" pitchFamily="2" charset="77"/>
              </a:rPr>
              <a:t>et al.</a:t>
            </a:r>
            <a:r>
              <a:rPr lang="en-US" sz="1800" dirty="0">
                <a:solidFill>
                  <a:schemeClr val="accent2">
                    <a:lumMod val="75000"/>
                  </a:schemeClr>
                </a:solidFill>
                <a:latin typeface="Palatino" pitchFamily="2" charset="77"/>
                <a:ea typeface="Palatino" pitchFamily="2" charset="77"/>
              </a:rPr>
              <a:t> AAAI ‘15] </a:t>
            </a:r>
            <a:r>
              <a:rPr lang="en-US" sz="1800" dirty="0">
                <a:latin typeface="Palatino" pitchFamily="2" charset="77"/>
                <a:ea typeface="Palatino" pitchFamily="2" charset="77"/>
              </a:rPr>
              <a:t>Ryan A. Rossi and </a:t>
            </a:r>
            <a:r>
              <a:rPr lang="en-US" sz="1800" dirty="0" err="1">
                <a:latin typeface="Palatino" pitchFamily="2" charset="77"/>
                <a:ea typeface="Palatino" pitchFamily="2" charset="77"/>
              </a:rPr>
              <a:t>Nesreen</a:t>
            </a:r>
            <a:r>
              <a:rPr lang="en-US" sz="1800" dirty="0">
                <a:latin typeface="Palatino" pitchFamily="2" charset="77"/>
                <a:ea typeface="Palatino" pitchFamily="2" charset="77"/>
              </a:rPr>
              <a:t> K. Ahmed. The Network Data Repository with Interactive Graph Analytics and Visualization. In AAAI, 2015</a:t>
            </a:r>
          </a:p>
          <a:p>
            <a:endParaRPr lang="en-US" sz="1800" dirty="0">
              <a:latin typeface="Palatino" pitchFamily="2" charset="77"/>
              <a:ea typeface="Palatino" pitchFamily="2" charset="77"/>
            </a:endParaRPr>
          </a:p>
          <a:p>
            <a:endParaRPr lang="en-US" sz="1800" dirty="0">
              <a:latin typeface="Palatino" pitchFamily="2" charset="77"/>
              <a:ea typeface="Palatino" pitchFamily="2" charset="77"/>
            </a:endParaRPr>
          </a:p>
        </p:txBody>
      </p:sp>
    </p:spTree>
    <p:extLst>
      <p:ext uri="{BB962C8B-B14F-4D97-AF65-F5344CB8AC3E}">
        <p14:creationId xmlns:p14="http://schemas.microsoft.com/office/powerpoint/2010/main" val="2171060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4A06-3FA4-2F47-92E6-09FEEA54746A}"/>
              </a:ext>
            </a:extLst>
          </p:cNvPr>
          <p:cNvSpPr>
            <a:spLocks noGrp="1"/>
          </p:cNvSpPr>
          <p:nvPr>
            <p:ph type="title"/>
          </p:nvPr>
        </p:nvSpPr>
        <p:spPr/>
        <p:txBody>
          <a:bodyPr>
            <a:normAutofit/>
          </a:bodyPr>
          <a:lstStyle/>
          <a:p>
            <a:r>
              <a:rPr lang="en-US" sz="4800" b="1" dirty="0">
                <a:solidFill>
                  <a:schemeClr val="tx2"/>
                </a:solidFill>
                <a:latin typeface="Palatino" pitchFamily="2" charset="77"/>
                <a:ea typeface="Palatino" pitchFamily="2" charset="77"/>
              </a:rPr>
              <a:t>Appendix</a:t>
            </a:r>
          </a:p>
        </p:txBody>
      </p:sp>
      <p:sp>
        <p:nvSpPr>
          <p:cNvPr id="3" name="Text Placeholder 2">
            <a:extLst>
              <a:ext uri="{FF2B5EF4-FFF2-40B4-BE49-F238E27FC236}">
                <a16:creationId xmlns:a16="http://schemas.microsoft.com/office/drawing/2014/main" id="{A15EF8BC-F168-E947-B5CF-5648BCD14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80EACB-9BB6-5341-809A-B0F80831FA55}"/>
              </a:ext>
            </a:extLst>
          </p:cNvPr>
          <p:cNvSpPr>
            <a:spLocks noGrp="1"/>
          </p:cNvSpPr>
          <p:nvPr>
            <p:ph type="sldNum" sz="quarter" idx="12"/>
          </p:nvPr>
        </p:nvSpPr>
        <p:spPr/>
        <p:txBody>
          <a:bodyPr/>
          <a:lstStyle/>
          <a:p>
            <a:fld id="{B2DC25EE-239B-4C5F-AAD1-255A7D5F1EE2}" type="slidenum">
              <a:rPr lang="en-US" sz="1400" smtClean="0">
                <a:latin typeface="Palatino" pitchFamily="2" charset="77"/>
                <a:ea typeface="Palatino" pitchFamily="2" charset="77"/>
              </a:rPr>
              <a:t>82</a:t>
            </a:fld>
            <a:endParaRPr lang="en-US" sz="1400" dirty="0">
              <a:latin typeface="Palatino" pitchFamily="2" charset="77"/>
              <a:ea typeface="Palatino" pitchFamily="2" charset="77"/>
            </a:endParaRPr>
          </a:p>
        </p:txBody>
      </p:sp>
    </p:spTree>
    <p:extLst>
      <p:ext uri="{BB962C8B-B14F-4D97-AF65-F5344CB8AC3E}">
        <p14:creationId xmlns:p14="http://schemas.microsoft.com/office/powerpoint/2010/main" val="40904134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CFF50-F8EB-C144-8D51-CBD4788421E1}"/>
              </a:ext>
            </a:extLst>
          </p:cNvPr>
          <p:cNvPicPr>
            <a:picLocks noChangeAspect="1"/>
          </p:cNvPicPr>
          <p:nvPr/>
        </p:nvPicPr>
        <p:blipFill>
          <a:blip r:embed="rId3"/>
          <a:stretch>
            <a:fillRect/>
          </a:stretch>
        </p:blipFill>
        <p:spPr>
          <a:xfrm>
            <a:off x="609600" y="1143000"/>
            <a:ext cx="10972800" cy="4572000"/>
          </a:xfrm>
          <a:prstGeom prst="rect">
            <a:avLst/>
          </a:prstGeom>
        </p:spPr>
      </p:pic>
      <p:sp>
        <p:nvSpPr>
          <p:cNvPr id="5" name="Rectangle 4">
            <a:extLst>
              <a:ext uri="{FF2B5EF4-FFF2-40B4-BE49-F238E27FC236}">
                <a16:creationId xmlns:a16="http://schemas.microsoft.com/office/drawing/2014/main" id="{2721553A-5ABF-5E4F-A4FD-19B2FC8AD86A}"/>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TNE: Visualization on the Karate network</a:t>
            </a:r>
          </a:p>
        </p:txBody>
      </p:sp>
      <p:sp>
        <p:nvSpPr>
          <p:cNvPr id="6" name="Rectangle 5">
            <a:extLst>
              <a:ext uri="{FF2B5EF4-FFF2-40B4-BE49-F238E27FC236}">
                <a16:creationId xmlns:a16="http://schemas.microsoft.com/office/drawing/2014/main" id="{5858E58A-494A-BB48-8185-A251545F172B}"/>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BEED4B6-8A6D-DF4D-AA9E-15C87E989F81}"/>
              </a:ext>
            </a:extLst>
          </p:cNvPr>
          <p:cNvSpPr>
            <a:spLocks noGrp="1"/>
          </p:cNvSpPr>
          <p:nvPr>
            <p:ph type="sldNum" sz="quarter" idx="12"/>
          </p:nvPr>
        </p:nvSpPr>
        <p:spPr/>
        <p:txBody>
          <a:bodyPr/>
          <a:lstStyle/>
          <a:p>
            <a:fld id="{B2DC25EE-239B-4C5F-AAD1-255A7D5F1EE2}" type="slidenum">
              <a:rPr lang="en-US" smtClean="0"/>
              <a:t>83</a:t>
            </a:fld>
            <a:endParaRPr lang="en-US"/>
          </a:p>
        </p:txBody>
      </p:sp>
    </p:spTree>
    <p:extLst>
      <p:ext uri="{BB962C8B-B14F-4D97-AF65-F5344CB8AC3E}">
        <p14:creationId xmlns:p14="http://schemas.microsoft.com/office/powerpoint/2010/main" val="17085114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63A6C3-A8C7-F947-AB01-A41D619509F3}"/>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TNE: </a:t>
            </a:r>
            <a:r>
              <a:rPr lang="en-US" sz="2400" cap="small" dirty="0" err="1">
                <a:solidFill>
                  <a:schemeClr val="bg2"/>
                </a:solidFill>
                <a:latin typeface="Palatino" pitchFamily="2" charset="77"/>
                <a:ea typeface="Palatino" pitchFamily="2" charset="77"/>
                <a:cs typeface="Calibri" panose="020F0502020204030204" pitchFamily="34" charset="0"/>
              </a:rPr>
              <a:t>Glda</a:t>
            </a:r>
            <a:r>
              <a:rPr lang="en-US" sz="2400" cap="small"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cs typeface="Calibri" panose="020F0502020204030204" pitchFamily="34" charset="0"/>
              </a:rPr>
              <a:t>and</a:t>
            </a:r>
            <a:r>
              <a:rPr lang="en-US" sz="2400" cap="small" dirty="0">
                <a:solidFill>
                  <a:schemeClr val="bg2"/>
                </a:solidFill>
                <a:latin typeface="Palatino" pitchFamily="2" charset="77"/>
                <a:ea typeface="Palatino" pitchFamily="2" charset="77"/>
                <a:cs typeface="Calibri" panose="020F0502020204030204" pitchFamily="34" charset="0"/>
              </a:rPr>
              <a:t> </a:t>
            </a:r>
            <a:r>
              <a:rPr lang="en-US" sz="2400" cap="small" dirty="0" err="1">
                <a:solidFill>
                  <a:schemeClr val="bg2"/>
                </a:solidFill>
                <a:latin typeface="Palatino" pitchFamily="2" charset="77"/>
                <a:ea typeface="Palatino" pitchFamily="2" charset="77"/>
                <a:cs typeface="Calibri" panose="020F0502020204030204" pitchFamily="34" charset="0"/>
              </a:rPr>
              <a:t>GHmm</a:t>
            </a:r>
            <a:r>
              <a:rPr lang="en-US" sz="2400" dirty="0">
                <a:solidFill>
                  <a:schemeClr val="bg2"/>
                </a:solidFill>
                <a:latin typeface="Palatino" pitchFamily="2" charset="77"/>
                <a:ea typeface="Palatino" pitchFamily="2" charset="77"/>
                <a:cs typeface="Calibri" panose="020F0502020204030204" pitchFamily="34" charset="0"/>
              </a:rPr>
              <a:t> models</a:t>
            </a:r>
          </a:p>
        </p:txBody>
      </p:sp>
      <p:sp>
        <p:nvSpPr>
          <p:cNvPr id="9" name="Rectangle 8">
            <a:extLst>
              <a:ext uri="{FF2B5EF4-FFF2-40B4-BE49-F238E27FC236}">
                <a16:creationId xmlns:a16="http://schemas.microsoft.com/office/drawing/2014/main" id="{49BC9643-DCDF-5E4B-BF5B-D791F8C0403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92007851-0253-344E-A122-0A6EB3FFE007}"/>
              </a:ext>
            </a:extLst>
          </p:cNvPr>
          <p:cNvSpPr>
            <a:spLocks noGrp="1"/>
          </p:cNvSpPr>
          <p:nvPr>
            <p:ph type="sldNum" sz="quarter" idx="12"/>
          </p:nvPr>
        </p:nvSpPr>
        <p:spPr/>
        <p:txBody>
          <a:bodyPr/>
          <a:lstStyle/>
          <a:p>
            <a:fld id="{B2DC25EE-239B-4C5F-AAD1-255A7D5F1EE2}" type="slidenum">
              <a:rPr lang="en-US" smtClean="0"/>
              <a:t>84</a:t>
            </a:fld>
            <a:endParaRPr lang="en-US"/>
          </a:p>
        </p:txBody>
      </p:sp>
      <p:pic>
        <p:nvPicPr>
          <p:cNvPr id="3" name="Picture 2" descr="Text, letter&#10;&#10;Description automatically generated">
            <a:extLst>
              <a:ext uri="{FF2B5EF4-FFF2-40B4-BE49-F238E27FC236}">
                <a16:creationId xmlns:a16="http://schemas.microsoft.com/office/drawing/2014/main" id="{628E1336-505A-7640-AC5A-00047DC743ED}"/>
              </a:ext>
            </a:extLst>
          </p:cNvPr>
          <p:cNvPicPr>
            <a:picLocks noChangeAspect="1"/>
          </p:cNvPicPr>
          <p:nvPr/>
        </p:nvPicPr>
        <p:blipFill>
          <a:blip r:embed="rId3"/>
          <a:stretch>
            <a:fillRect/>
          </a:stretch>
        </p:blipFill>
        <p:spPr>
          <a:xfrm>
            <a:off x="6576776" y="1337944"/>
            <a:ext cx="4417759" cy="3330576"/>
          </a:xfrm>
          <a:prstGeom prst="rect">
            <a:avLst/>
          </a:prstGeom>
        </p:spPr>
      </p:pic>
      <p:pic>
        <p:nvPicPr>
          <p:cNvPr id="5" name="Picture 4" descr="Text, letter&#10;&#10;Description automatically generated">
            <a:extLst>
              <a:ext uri="{FF2B5EF4-FFF2-40B4-BE49-F238E27FC236}">
                <a16:creationId xmlns:a16="http://schemas.microsoft.com/office/drawing/2014/main" id="{6EC7A336-0C5E-FD4D-8AD3-ECFB11409487}"/>
              </a:ext>
            </a:extLst>
          </p:cNvPr>
          <p:cNvPicPr>
            <a:picLocks noChangeAspect="1"/>
          </p:cNvPicPr>
          <p:nvPr/>
        </p:nvPicPr>
        <p:blipFill>
          <a:blip r:embed="rId4"/>
          <a:stretch>
            <a:fillRect/>
          </a:stretch>
        </p:blipFill>
        <p:spPr>
          <a:xfrm>
            <a:off x="1197465" y="1306311"/>
            <a:ext cx="4898535" cy="4193951"/>
          </a:xfrm>
          <a:prstGeom prst="rect">
            <a:avLst/>
          </a:prstGeom>
        </p:spPr>
      </p:pic>
      <p:sp>
        <p:nvSpPr>
          <p:cNvPr id="10" name="TextBox 9">
            <a:extLst>
              <a:ext uri="{FF2B5EF4-FFF2-40B4-BE49-F238E27FC236}">
                <a16:creationId xmlns:a16="http://schemas.microsoft.com/office/drawing/2014/main" id="{15D8F6E8-A3DC-574D-9A10-C6DBD1B45421}"/>
              </a:ext>
            </a:extLst>
          </p:cNvPr>
          <p:cNvSpPr txBox="1"/>
          <p:nvPr/>
        </p:nvSpPr>
        <p:spPr>
          <a:xfrm>
            <a:off x="1368424" y="5613206"/>
            <a:ext cx="4727576" cy="369332"/>
          </a:xfrm>
          <a:prstGeom prst="rect">
            <a:avLst/>
          </a:prstGeom>
          <a:noFill/>
        </p:spPr>
        <p:txBody>
          <a:bodyPr wrap="square" rtlCol="0">
            <a:spAutoFit/>
          </a:bodyPr>
          <a:lstStyle/>
          <a:p>
            <a:pPr algn="ctr"/>
            <a:r>
              <a:rPr lang="en-US" cap="small" dirty="0" err="1">
                <a:solidFill>
                  <a:schemeClr val="accent2"/>
                </a:solidFill>
                <a:latin typeface="Palatino" pitchFamily="2" charset="77"/>
                <a:ea typeface="Palatino" pitchFamily="2" charset="77"/>
                <a:cs typeface="Calibri" panose="020F0502020204030204" pitchFamily="34" charset="0"/>
              </a:rPr>
              <a:t>Glda</a:t>
            </a:r>
            <a:r>
              <a:rPr lang="en-US" dirty="0">
                <a:solidFill>
                  <a:schemeClr val="accent2"/>
                </a:solidFill>
                <a:latin typeface="Palatino" pitchFamily="2" charset="77"/>
                <a:ea typeface="Palatino" pitchFamily="2" charset="77"/>
              </a:rPr>
              <a:t> Model</a:t>
            </a:r>
          </a:p>
        </p:txBody>
      </p:sp>
      <p:sp>
        <p:nvSpPr>
          <p:cNvPr id="11" name="TextBox 10">
            <a:extLst>
              <a:ext uri="{FF2B5EF4-FFF2-40B4-BE49-F238E27FC236}">
                <a16:creationId xmlns:a16="http://schemas.microsoft.com/office/drawing/2014/main" id="{33BFFCAC-DB94-0F48-B22B-47C296749983}"/>
              </a:ext>
            </a:extLst>
          </p:cNvPr>
          <p:cNvSpPr txBox="1"/>
          <p:nvPr/>
        </p:nvSpPr>
        <p:spPr>
          <a:xfrm>
            <a:off x="6576776" y="5613206"/>
            <a:ext cx="4417758" cy="369332"/>
          </a:xfrm>
          <a:prstGeom prst="rect">
            <a:avLst/>
          </a:prstGeom>
          <a:noFill/>
        </p:spPr>
        <p:txBody>
          <a:bodyPr wrap="square" rtlCol="0">
            <a:spAutoFit/>
          </a:bodyPr>
          <a:lstStyle/>
          <a:p>
            <a:pPr algn="ctr"/>
            <a:r>
              <a:rPr lang="en-US" cap="small" dirty="0" err="1">
                <a:solidFill>
                  <a:schemeClr val="accent2"/>
                </a:solidFill>
                <a:latin typeface="Palatino" pitchFamily="2" charset="77"/>
                <a:ea typeface="Palatino" pitchFamily="2" charset="77"/>
                <a:cs typeface="Calibri" panose="020F0502020204030204" pitchFamily="34" charset="0"/>
              </a:rPr>
              <a:t>GHmm</a:t>
            </a:r>
            <a:r>
              <a:rPr lang="en-US" dirty="0">
                <a:solidFill>
                  <a:schemeClr val="accent2"/>
                </a:solidFill>
                <a:latin typeface="Palatino" pitchFamily="2" charset="77"/>
                <a:ea typeface="Palatino" pitchFamily="2" charset="77"/>
              </a:rPr>
              <a:t> Model</a:t>
            </a:r>
          </a:p>
        </p:txBody>
      </p:sp>
    </p:spTree>
    <p:extLst>
      <p:ext uri="{BB962C8B-B14F-4D97-AF65-F5344CB8AC3E}">
        <p14:creationId xmlns:p14="http://schemas.microsoft.com/office/powerpoint/2010/main" val="2862573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AFF14F-1458-C142-8ECF-B6BA2441F93E}"/>
              </a:ext>
            </a:extLst>
          </p:cNvPr>
          <p:cNvPicPr>
            <a:picLocks noChangeAspect="1"/>
          </p:cNvPicPr>
          <p:nvPr/>
        </p:nvPicPr>
        <p:blipFill>
          <a:blip r:embed="rId3"/>
          <a:srcRect/>
          <a:stretch/>
        </p:blipFill>
        <p:spPr>
          <a:xfrm>
            <a:off x="3998551" y="4340825"/>
            <a:ext cx="4524474" cy="1682175"/>
          </a:xfrm>
          <a:prstGeom prst="rect">
            <a:avLst/>
          </a:prstGeom>
        </p:spPr>
      </p:pic>
      <p:sp>
        <p:nvSpPr>
          <p:cNvPr id="5" name="Rectangle 4">
            <a:extLst>
              <a:ext uri="{FF2B5EF4-FFF2-40B4-BE49-F238E27FC236}">
                <a16:creationId xmlns:a16="http://schemas.microsoft.com/office/drawing/2014/main" id="{3C25F551-1A16-C64D-A159-8F4C220579BE}"/>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TNE</a:t>
            </a:r>
            <a:r>
              <a:rPr lang="en-US" sz="2400"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rPr>
              <a:t>Classification on the SBM network</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77CE029E-8D50-1843-8235-C3AA3169F355}"/>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58D2B18-DCB7-CB46-B9B8-AFE97F4B8C27}"/>
              </a:ext>
            </a:extLst>
          </p:cNvPr>
          <p:cNvPicPr>
            <a:picLocks noChangeAspect="1"/>
          </p:cNvPicPr>
          <p:nvPr/>
        </p:nvPicPr>
        <p:blipFill>
          <a:blip r:embed="rId4"/>
          <a:srcRect/>
          <a:stretch/>
        </p:blipFill>
        <p:spPr>
          <a:xfrm>
            <a:off x="1680320" y="1385511"/>
            <a:ext cx="8831357" cy="2052809"/>
          </a:xfrm>
          <a:prstGeom prst="rect">
            <a:avLst/>
          </a:prstGeom>
        </p:spPr>
      </p:pic>
      <p:sp>
        <p:nvSpPr>
          <p:cNvPr id="4" name="Slide Number Placeholder 3">
            <a:extLst>
              <a:ext uri="{FF2B5EF4-FFF2-40B4-BE49-F238E27FC236}">
                <a16:creationId xmlns:a16="http://schemas.microsoft.com/office/drawing/2014/main" id="{BF1B1E3C-F11E-8D43-B097-B58A4E9B9822}"/>
              </a:ext>
            </a:extLst>
          </p:cNvPr>
          <p:cNvSpPr>
            <a:spLocks noGrp="1"/>
          </p:cNvSpPr>
          <p:nvPr>
            <p:ph type="sldNum" sz="quarter" idx="12"/>
          </p:nvPr>
        </p:nvSpPr>
        <p:spPr/>
        <p:txBody>
          <a:bodyPr/>
          <a:lstStyle/>
          <a:p>
            <a:fld id="{B2DC25EE-239B-4C5F-AAD1-255A7D5F1EE2}" type="slidenum">
              <a:rPr lang="en-US" smtClean="0"/>
              <a:t>85</a:t>
            </a:fld>
            <a:endParaRPr lang="en-US"/>
          </a:p>
        </p:txBody>
      </p:sp>
      <p:sp>
        <p:nvSpPr>
          <p:cNvPr id="2" name="TextBox 1">
            <a:extLst>
              <a:ext uri="{FF2B5EF4-FFF2-40B4-BE49-F238E27FC236}">
                <a16:creationId xmlns:a16="http://schemas.microsoft.com/office/drawing/2014/main" id="{E1A878F4-FF8D-4149-B9E6-51A617F98BAD}"/>
              </a:ext>
            </a:extLst>
          </p:cNvPr>
          <p:cNvSpPr txBox="1"/>
          <p:nvPr/>
        </p:nvSpPr>
        <p:spPr>
          <a:xfrm>
            <a:off x="3962401" y="6113820"/>
            <a:ext cx="4727576" cy="369332"/>
          </a:xfrm>
          <a:prstGeom prst="rect">
            <a:avLst/>
          </a:prstGeom>
          <a:noFill/>
        </p:spPr>
        <p:txBody>
          <a:bodyPr wrap="none" rtlCol="0">
            <a:spAutoFit/>
          </a:bodyPr>
          <a:lstStyle/>
          <a:p>
            <a:r>
              <a:rPr lang="en-US" dirty="0">
                <a:latin typeface="Palatino" pitchFamily="2" charset="77"/>
                <a:ea typeface="Palatino" pitchFamily="2" charset="77"/>
              </a:rPr>
              <a:t>Link sampling in the Stochastic Block Model</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292E370-2781-B241-AE21-EAF10AE3587C}"/>
                  </a:ext>
                </a:extLst>
              </p:cNvPr>
              <p:cNvSpPr txBox="1"/>
              <p:nvPr/>
            </p:nvSpPr>
            <p:spPr>
              <a:xfrm>
                <a:off x="2726614" y="3498460"/>
                <a:ext cx="7199150" cy="369332"/>
              </a:xfrm>
              <a:prstGeom prst="rect">
                <a:avLst/>
              </a:prstGeom>
              <a:noFill/>
            </p:spPr>
            <p:txBody>
              <a:bodyPr wrap="none" rtlCol="0">
                <a:spAutoFit/>
              </a:bodyPr>
              <a:lstStyle/>
              <a:p>
                <a:r>
                  <a:rPr lang="en-US" dirty="0">
                    <a:latin typeface="Palatino" pitchFamily="2" charset="77"/>
                    <a:ea typeface="Palatino" pitchFamily="2" charset="77"/>
                  </a:rPr>
                  <a:t>Classification on the SBM with Micro-</a:t>
                </a:r>
                <a14:m>
                  <m:oMath xmlns:m="http://schemas.openxmlformats.org/officeDocument/2006/math">
                    <m:sSub>
                      <m:sSubPr>
                        <m:ctrlPr>
                          <a:rPr lang="en-US" i="1" dirty="0">
                            <a:latin typeface="Cambria Math" panose="02040503050406030204" pitchFamily="18" charset="0"/>
                            <a:ea typeface="Palatino" pitchFamily="2" charset="77"/>
                          </a:rPr>
                        </m:ctrlPr>
                      </m:sSubPr>
                      <m:e>
                        <m:r>
                          <a:rPr lang="en-US" i="1" dirty="0">
                            <a:latin typeface="Cambria Math" panose="02040503050406030204" pitchFamily="18" charset="0"/>
                            <a:ea typeface="Palatino" pitchFamily="2" charset="77"/>
                          </a:rPr>
                          <m:t>𝐹</m:t>
                        </m:r>
                      </m:e>
                      <m:sub>
                        <m:r>
                          <a:rPr lang="en-US" i="1" dirty="0">
                            <a:latin typeface="Cambria Math" panose="02040503050406030204" pitchFamily="18" charset="0"/>
                            <a:ea typeface="Palatino" pitchFamily="2" charset="77"/>
                          </a:rPr>
                          <m:t>1</m:t>
                        </m:r>
                      </m:sub>
                    </m:sSub>
                  </m:oMath>
                </a14:m>
                <a:r>
                  <a:rPr lang="en-US" dirty="0">
                    <a:latin typeface="Palatino" pitchFamily="2" charset="77"/>
                    <a:ea typeface="Palatino" pitchFamily="2" charset="77"/>
                  </a:rPr>
                  <a:t> scores for 40% training ratio.</a:t>
                </a:r>
              </a:p>
            </p:txBody>
          </p:sp>
        </mc:Choice>
        <mc:Fallback xmlns="">
          <p:sp>
            <p:nvSpPr>
              <p:cNvPr id="9" name="TextBox 8">
                <a:extLst>
                  <a:ext uri="{FF2B5EF4-FFF2-40B4-BE49-F238E27FC236}">
                    <a16:creationId xmlns:a16="http://schemas.microsoft.com/office/drawing/2014/main" id="{A292E370-2781-B241-AE21-EAF10AE3587C}"/>
                  </a:ext>
                </a:extLst>
              </p:cNvPr>
              <p:cNvSpPr txBox="1">
                <a:spLocks noRot="1" noChangeAspect="1" noMove="1" noResize="1" noEditPoints="1" noAdjustHandles="1" noChangeArrowheads="1" noChangeShapeType="1" noTextEdit="1"/>
              </p:cNvSpPr>
              <p:nvPr/>
            </p:nvSpPr>
            <p:spPr>
              <a:xfrm>
                <a:off x="2726614" y="3498460"/>
                <a:ext cx="7199150" cy="369332"/>
              </a:xfrm>
              <a:prstGeom prst="rect">
                <a:avLst/>
              </a:prstGeom>
              <a:blipFill>
                <a:blip r:embed="rId5"/>
                <a:stretch>
                  <a:fillRect l="-704" t="-6667" r="-528" b="-23333"/>
                </a:stretch>
              </a:blipFill>
            </p:spPr>
            <p:txBody>
              <a:bodyPr/>
              <a:lstStyle/>
              <a:p>
                <a:r>
                  <a:rPr lang="en-US">
                    <a:noFill/>
                  </a:rPr>
                  <a:t> </a:t>
                </a:r>
              </a:p>
            </p:txBody>
          </p:sp>
        </mc:Fallback>
      </mc:AlternateContent>
      <p:sp>
        <p:nvSpPr>
          <p:cNvPr id="10" name="Rounded Rectangle 9">
            <a:extLst>
              <a:ext uri="{FF2B5EF4-FFF2-40B4-BE49-F238E27FC236}">
                <a16:creationId xmlns:a16="http://schemas.microsoft.com/office/drawing/2014/main" id="{EDFD00BD-D786-1E40-BB95-BECB5457A89C}"/>
              </a:ext>
            </a:extLst>
          </p:cNvPr>
          <p:cNvSpPr/>
          <p:nvPr/>
        </p:nvSpPr>
        <p:spPr>
          <a:xfrm>
            <a:off x="360109" y="4515197"/>
            <a:ext cx="2897441" cy="1961369"/>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Arial" panose="020B0604020202020204" pitchFamily="34" charset="0"/>
              <a:buChar char="•"/>
            </a:pPr>
            <a:endParaRPr lang="en-US" dirty="0">
              <a:solidFill>
                <a:schemeClr val="tx2"/>
              </a:solidFill>
              <a:latin typeface="Palatino" pitchFamily="2" charset="77"/>
              <a:ea typeface="Palatino" pitchFamily="2" charset="77"/>
            </a:endParaRPr>
          </a:p>
          <a:p>
            <a:pPr marL="285750" indent="-285750">
              <a:lnSpc>
                <a:spcPct val="150000"/>
              </a:lnSpc>
              <a:buFont typeface="Arial" panose="020B0604020202020204" pitchFamily="34" charset="0"/>
              <a:buChar char="•"/>
            </a:pPr>
            <a:r>
              <a:rPr lang="en-US" dirty="0">
                <a:solidFill>
                  <a:schemeClr val="tx2"/>
                </a:solidFill>
                <a:latin typeface="Palatino" pitchFamily="2" charset="77"/>
                <a:ea typeface="Palatino" pitchFamily="2" charset="77"/>
              </a:rPr>
              <a:t>p = [0.06, 0.065, 0.07 ]</a:t>
            </a:r>
          </a:p>
          <a:p>
            <a:pPr marL="285750" indent="-285750">
              <a:lnSpc>
                <a:spcPct val="150000"/>
              </a:lnSpc>
              <a:buFont typeface="Arial" panose="020B0604020202020204" pitchFamily="34" charset="0"/>
              <a:buChar char="•"/>
            </a:pPr>
            <a:r>
              <a:rPr lang="en-US" dirty="0">
                <a:solidFill>
                  <a:schemeClr val="tx2"/>
                </a:solidFill>
                <a:latin typeface="Palatino" pitchFamily="2" charset="77"/>
                <a:ea typeface="Palatino" pitchFamily="2" charset="77"/>
              </a:rPr>
              <a:t>q = [0.04, 0.035, 0.003]</a:t>
            </a:r>
          </a:p>
          <a:p>
            <a:pPr marL="285750" indent="-285750">
              <a:lnSpc>
                <a:spcPct val="150000"/>
              </a:lnSpc>
              <a:buFont typeface="Arial" panose="020B0604020202020204" pitchFamily="34" charset="0"/>
              <a:buChar char="•"/>
            </a:pPr>
            <a:r>
              <a:rPr lang="en-US" dirty="0">
                <a:solidFill>
                  <a:schemeClr val="tx2"/>
                </a:solidFill>
                <a:latin typeface="Palatino" pitchFamily="2" charset="77"/>
                <a:ea typeface="Palatino" pitchFamily="2" charset="77"/>
              </a:rPr>
              <a:t>c = [1.25, 1.429, 1.667]</a:t>
            </a:r>
          </a:p>
        </p:txBody>
      </p:sp>
      <p:pic>
        <p:nvPicPr>
          <p:cNvPr id="11" name="Picture 10">
            <a:extLst>
              <a:ext uri="{FF2B5EF4-FFF2-40B4-BE49-F238E27FC236}">
                <a16:creationId xmlns:a16="http://schemas.microsoft.com/office/drawing/2014/main" id="{13073AC8-D5C9-1946-88E1-35B9E0670B51}"/>
              </a:ext>
            </a:extLst>
          </p:cNvPr>
          <p:cNvPicPr>
            <a:picLocks noChangeAspect="1"/>
          </p:cNvPicPr>
          <p:nvPr/>
        </p:nvPicPr>
        <p:blipFill rotWithShape="1">
          <a:blip r:embed="rId4"/>
          <a:srcRect l="30905" t="1793" r="64608" b="83968"/>
          <a:stretch/>
        </p:blipFill>
        <p:spPr>
          <a:xfrm>
            <a:off x="1209041" y="4716865"/>
            <a:ext cx="396240" cy="292294"/>
          </a:xfrm>
          <a:prstGeom prst="rect">
            <a:avLst/>
          </a:prstGeom>
        </p:spPr>
      </p:pic>
      <p:pic>
        <p:nvPicPr>
          <p:cNvPr id="12" name="Picture 11">
            <a:extLst>
              <a:ext uri="{FF2B5EF4-FFF2-40B4-BE49-F238E27FC236}">
                <a16:creationId xmlns:a16="http://schemas.microsoft.com/office/drawing/2014/main" id="{025023E1-8B6D-9B48-9E48-23ABA033ED68}"/>
              </a:ext>
            </a:extLst>
          </p:cNvPr>
          <p:cNvPicPr>
            <a:picLocks noChangeAspect="1"/>
          </p:cNvPicPr>
          <p:nvPr/>
        </p:nvPicPr>
        <p:blipFill rotWithShape="1">
          <a:blip r:embed="rId4"/>
          <a:srcRect l="58573" t="1793" r="38584" b="83968"/>
          <a:stretch/>
        </p:blipFill>
        <p:spPr>
          <a:xfrm>
            <a:off x="1951884" y="4716865"/>
            <a:ext cx="251021" cy="292294"/>
          </a:xfrm>
          <a:prstGeom prst="rect">
            <a:avLst/>
          </a:prstGeom>
        </p:spPr>
      </p:pic>
      <p:pic>
        <p:nvPicPr>
          <p:cNvPr id="13" name="Picture 12">
            <a:extLst>
              <a:ext uri="{FF2B5EF4-FFF2-40B4-BE49-F238E27FC236}">
                <a16:creationId xmlns:a16="http://schemas.microsoft.com/office/drawing/2014/main" id="{300881C9-3934-7E48-8242-EFA2829C4866}"/>
              </a:ext>
            </a:extLst>
          </p:cNvPr>
          <p:cNvPicPr>
            <a:picLocks noChangeAspect="1"/>
          </p:cNvPicPr>
          <p:nvPr/>
        </p:nvPicPr>
        <p:blipFill rotWithShape="1">
          <a:blip r:embed="rId4"/>
          <a:srcRect l="84776" t="2293" r="12178" b="82629"/>
          <a:stretch/>
        </p:blipFill>
        <p:spPr>
          <a:xfrm>
            <a:off x="2531342" y="4716222"/>
            <a:ext cx="268992" cy="309532"/>
          </a:xfrm>
          <a:prstGeom prst="rect">
            <a:avLst/>
          </a:prstGeom>
        </p:spPr>
      </p:pic>
    </p:spTree>
    <p:extLst>
      <p:ext uri="{BB962C8B-B14F-4D97-AF65-F5344CB8AC3E}">
        <p14:creationId xmlns:p14="http://schemas.microsoft.com/office/powerpoint/2010/main" val="203713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86</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TNE: The influence of the number of topics for </a:t>
            </a:r>
            <a:r>
              <a:rPr lang="en-US" sz="2400" cap="small" dirty="0">
                <a:solidFill>
                  <a:schemeClr val="bg2"/>
                </a:solidFill>
                <a:latin typeface="Palatino" pitchFamily="2" charset="77"/>
                <a:ea typeface="Palatino" pitchFamily="2" charset="77"/>
                <a:cs typeface="Calibri" panose="020F0502020204030204" pitchFamily="34" charset="0"/>
              </a:rPr>
              <a:t>TNE-</a:t>
            </a:r>
            <a:r>
              <a:rPr lang="en-US" sz="2400" cap="small" dirty="0" err="1">
                <a:solidFill>
                  <a:schemeClr val="bg2"/>
                </a:solidFill>
                <a:latin typeface="Palatino" pitchFamily="2" charset="77"/>
                <a:ea typeface="Palatino" pitchFamily="2" charset="77"/>
                <a:cs typeface="Calibri" panose="020F0502020204030204" pitchFamily="34" charset="0"/>
              </a:rPr>
              <a:t>Glda</a:t>
            </a:r>
            <a:r>
              <a:rPr lang="en-US" sz="2400" cap="small"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cs typeface="Calibri" panose="020F0502020204030204" pitchFamily="34" charset="0"/>
              </a:rPr>
              <a:t>on the </a:t>
            </a:r>
            <a:r>
              <a:rPr lang="en-US" sz="2400" dirty="0" err="1">
                <a:solidFill>
                  <a:schemeClr val="bg2"/>
                </a:solidFill>
                <a:latin typeface="Palatino" pitchFamily="2" charset="77"/>
                <a:ea typeface="Palatino" pitchFamily="2" charset="77"/>
                <a:cs typeface="Calibri" panose="020F0502020204030204" pitchFamily="34" charset="0"/>
              </a:rPr>
              <a:t>Citeseer</a:t>
            </a:r>
            <a:r>
              <a:rPr lang="en-US" sz="2400" dirty="0">
                <a:solidFill>
                  <a:schemeClr val="bg2"/>
                </a:solidFill>
                <a:latin typeface="Palatino" pitchFamily="2" charset="77"/>
                <a:ea typeface="Palatino" pitchFamily="2" charset="77"/>
                <a:cs typeface="Calibri" panose="020F0502020204030204" pitchFamily="34" charset="0"/>
              </a:rPr>
              <a:t> network</a:t>
            </a:r>
            <a:endParaRPr lang="en-US" sz="2400" cap="small" dirty="0">
              <a:solidFill>
                <a:schemeClr val="bg2"/>
              </a:solidFill>
              <a:latin typeface="Palatino" pitchFamily="2" charset="77"/>
              <a:ea typeface="Palatino" pitchFamily="2" charset="77"/>
              <a:cs typeface="Calibri" panose="020F0502020204030204" pitchFamily="34" charset="0"/>
            </a:endParaRPr>
          </a:p>
        </p:txBody>
      </p:sp>
      <p:pic>
        <p:nvPicPr>
          <p:cNvPr id="6" name="Picture 5">
            <a:extLst>
              <a:ext uri="{FF2B5EF4-FFF2-40B4-BE49-F238E27FC236}">
                <a16:creationId xmlns:a16="http://schemas.microsoft.com/office/drawing/2014/main" id="{ADDD2A59-5B72-C741-94DC-6EF7CECDD050}"/>
              </a:ext>
            </a:extLst>
          </p:cNvPr>
          <p:cNvPicPr>
            <a:picLocks noChangeAspect="1"/>
          </p:cNvPicPr>
          <p:nvPr/>
        </p:nvPicPr>
        <p:blipFill>
          <a:blip r:embed="rId3"/>
          <a:stretch>
            <a:fillRect/>
          </a:stretch>
        </p:blipFill>
        <p:spPr>
          <a:xfrm>
            <a:off x="3870927" y="1478309"/>
            <a:ext cx="4450145" cy="4222692"/>
          </a:xfrm>
          <a:prstGeom prst="rect">
            <a:avLst/>
          </a:prstGeom>
        </p:spPr>
      </p:pic>
    </p:spTree>
    <p:extLst>
      <p:ext uri="{BB962C8B-B14F-4D97-AF65-F5344CB8AC3E}">
        <p14:creationId xmlns:p14="http://schemas.microsoft.com/office/powerpoint/2010/main" val="28247715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7AEDD-17D8-AC49-8D48-3654DD8A41C0}"/>
              </a:ext>
            </a:extLst>
          </p:cNvPr>
          <p:cNvPicPr>
            <a:picLocks noChangeAspect="1"/>
          </p:cNvPicPr>
          <p:nvPr/>
        </p:nvPicPr>
        <p:blipFill>
          <a:blip r:embed="rId2"/>
          <a:stretch>
            <a:fillRect/>
          </a:stretch>
        </p:blipFill>
        <p:spPr>
          <a:xfrm>
            <a:off x="3721373" y="1518688"/>
            <a:ext cx="4749253" cy="2835013"/>
          </a:xfrm>
          <a:prstGeom prst="rect">
            <a:avLst/>
          </a:prstGeom>
        </p:spPr>
      </p:pic>
      <p:pic>
        <p:nvPicPr>
          <p:cNvPr id="6" name="Picture 5">
            <a:extLst>
              <a:ext uri="{FF2B5EF4-FFF2-40B4-BE49-F238E27FC236}">
                <a16:creationId xmlns:a16="http://schemas.microsoft.com/office/drawing/2014/main" id="{F1AFF14F-1458-C142-8ECF-B6BA2441F93E}"/>
              </a:ext>
            </a:extLst>
          </p:cNvPr>
          <p:cNvPicPr>
            <a:picLocks noChangeAspect="1"/>
          </p:cNvPicPr>
          <p:nvPr/>
        </p:nvPicPr>
        <p:blipFill>
          <a:blip r:embed="rId2"/>
          <a:stretch>
            <a:fillRect/>
          </a:stretch>
        </p:blipFill>
        <p:spPr>
          <a:xfrm>
            <a:off x="3416574" y="1630982"/>
            <a:ext cx="6400362" cy="3820624"/>
          </a:xfrm>
          <a:prstGeom prst="rect">
            <a:avLst/>
          </a:prstGeom>
        </p:spPr>
      </p:pic>
      <p:sp>
        <p:nvSpPr>
          <p:cNvPr id="8" name="Rectangle 7">
            <a:extLst>
              <a:ext uri="{FF2B5EF4-FFF2-40B4-BE49-F238E27FC236}">
                <a16:creationId xmlns:a16="http://schemas.microsoft.com/office/drawing/2014/main" id="{3395DF6A-A4B4-7C44-B837-11EAF2A6562F}"/>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TNE</a:t>
            </a:r>
            <a:r>
              <a:rPr lang="en-US" sz="2400" dirty="0">
                <a:solidFill>
                  <a:schemeClr val="bg2"/>
                </a:solidFill>
                <a:latin typeface="Palatino" pitchFamily="2" charset="77"/>
                <a:ea typeface="Palatino" pitchFamily="2" charset="77"/>
                <a:cs typeface="Calibri" panose="020F0502020204030204" pitchFamily="34" charset="0"/>
              </a:rPr>
              <a:t>: Running time analysis</a:t>
            </a:r>
          </a:p>
        </p:txBody>
      </p:sp>
      <p:sp>
        <p:nvSpPr>
          <p:cNvPr id="9" name="Rectangle 8">
            <a:extLst>
              <a:ext uri="{FF2B5EF4-FFF2-40B4-BE49-F238E27FC236}">
                <a16:creationId xmlns:a16="http://schemas.microsoft.com/office/drawing/2014/main" id="{2A71CF74-2E42-CE45-BB82-6157CA79A4E7}"/>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E478E86-58BB-814F-BD6D-722B43C1BA91}"/>
              </a:ext>
            </a:extLst>
          </p:cNvPr>
          <p:cNvSpPr>
            <a:spLocks noGrp="1"/>
          </p:cNvSpPr>
          <p:nvPr>
            <p:ph type="sldNum" sz="quarter" idx="12"/>
          </p:nvPr>
        </p:nvSpPr>
        <p:spPr/>
        <p:txBody>
          <a:bodyPr/>
          <a:lstStyle/>
          <a:p>
            <a:fld id="{B2DC25EE-239B-4C5F-AAD1-255A7D5F1EE2}" type="slidenum">
              <a:rPr lang="en-US" smtClean="0"/>
              <a:t>87</a:t>
            </a:fld>
            <a:endParaRPr lang="en-US"/>
          </a:p>
        </p:txBody>
      </p:sp>
    </p:spTree>
    <p:extLst>
      <p:ext uri="{BB962C8B-B14F-4D97-AF65-F5344CB8AC3E}">
        <p14:creationId xmlns:p14="http://schemas.microsoft.com/office/powerpoint/2010/main" val="7478079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4A07B-AE0E-C048-837F-5BE0C820851F}"/>
              </a:ext>
            </a:extLst>
          </p:cNvPr>
          <p:cNvPicPr>
            <a:picLocks noChangeAspect="1"/>
          </p:cNvPicPr>
          <p:nvPr/>
        </p:nvPicPr>
        <p:blipFill>
          <a:blip r:embed="rId3"/>
          <a:stretch>
            <a:fillRect/>
          </a:stretch>
        </p:blipFill>
        <p:spPr>
          <a:xfrm>
            <a:off x="3647545" y="1571231"/>
            <a:ext cx="5017025" cy="3715537"/>
          </a:xfrm>
          <a:prstGeom prst="rect">
            <a:avLst/>
          </a:prstGeom>
        </p:spPr>
      </p:pic>
      <p:sp>
        <p:nvSpPr>
          <p:cNvPr id="8" name="Rectangle 7">
            <a:extLst>
              <a:ext uri="{FF2B5EF4-FFF2-40B4-BE49-F238E27FC236}">
                <a16:creationId xmlns:a16="http://schemas.microsoft.com/office/drawing/2014/main" id="{32F0FCFF-A79F-3C48-A559-9588C0578E4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EFGE</a:t>
            </a:r>
            <a:r>
              <a:rPr lang="en-US" sz="2400" dirty="0">
                <a:solidFill>
                  <a:schemeClr val="bg2"/>
                </a:solidFill>
                <a:latin typeface="Palatino" pitchFamily="2" charset="77"/>
                <a:ea typeface="Palatino" pitchFamily="2" charset="77"/>
                <a:cs typeface="Calibri" panose="020F0502020204030204" pitchFamily="34" charset="0"/>
              </a:rPr>
              <a:t>: The influence of window size</a:t>
            </a:r>
          </a:p>
        </p:txBody>
      </p:sp>
      <p:sp>
        <p:nvSpPr>
          <p:cNvPr id="9" name="Rectangle 8">
            <a:extLst>
              <a:ext uri="{FF2B5EF4-FFF2-40B4-BE49-F238E27FC236}">
                <a16:creationId xmlns:a16="http://schemas.microsoft.com/office/drawing/2014/main" id="{48C80EB1-757C-834D-B7AB-16A9C42955E3}"/>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1FB74E4B-0DFB-734C-A382-61BE5456567F}"/>
              </a:ext>
            </a:extLst>
          </p:cNvPr>
          <p:cNvSpPr>
            <a:spLocks noGrp="1"/>
          </p:cNvSpPr>
          <p:nvPr>
            <p:ph type="sldNum" sz="quarter" idx="12"/>
          </p:nvPr>
        </p:nvSpPr>
        <p:spPr/>
        <p:txBody>
          <a:bodyPr/>
          <a:lstStyle/>
          <a:p>
            <a:fld id="{B2DC25EE-239B-4C5F-AAD1-255A7D5F1EE2}" type="slidenum">
              <a:rPr lang="en-US" smtClean="0"/>
              <a:t>88</a:t>
            </a:fld>
            <a:endParaRPr lang="en-US"/>
          </a:p>
        </p:txBody>
      </p:sp>
      <p:pic>
        <p:nvPicPr>
          <p:cNvPr id="6" name="Picture 5">
            <a:extLst>
              <a:ext uri="{FF2B5EF4-FFF2-40B4-BE49-F238E27FC236}">
                <a16:creationId xmlns:a16="http://schemas.microsoft.com/office/drawing/2014/main" id="{D9923A3A-D4E3-E642-AD15-4354BF33E4CF}"/>
              </a:ext>
            </a:extLst>
          </p:cNvPr>
          <p:cNvPicPr>
            <a:picLocks noChangeAspect="1"/>
          </p:cNvPicPr>
          <p:nvPr/>
        </p:nvPicPr>
        <p:blipFill>
          <a:blip r:embed="rId4"/>
          <a:stretch>
            <a:fillRect/>
          </a:stretch>
        </p:blipFill>
        <p:spPr>
          <a:xfrm>
            <a:off x="4010236" y="5590249"/>
            <a:ext cx="4843883" cy="569868"/>
          </a:xfrm>
          <a:prstGeom prst="rect">
            <a:avLst/>
          </a:prstGeom>
        </p:spPr>
      </p:pic>
    </p:spTree>
    <p:extLst>
      <p:ext uri="{BB962C8B-B14F-4D97-AF65-F5344CB8AC3E}">
        <p14:creationId xmlns:p14="http://schemas.microsoft.com/office/powerpoint/2010/main" val="30602766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6F5475-681F-9541-96AC-76DD017AC2DC}"/>
              </a:ext>
            </a:extLst>
          </p:cNvPr>
          <p:cNvPicPr>
            <a:picLocks noChangeAspect="1"/>
          </p:cNvPicPr>
          <p:nvPr/>
        </p:nvPicPr>
        <p:blipFill>
          <a:blip r:embed="rId3"/>
          <a:stretch>
            <a:fillRect/>
          </a:stretch>
        </p:blipFill>
        <p:spPr>
          <a:xfrm>
            <a:off x="554182" y="1649518"/>
            <a:ext cx="11083636" cy="3558965"/>
          </a:xfrm>
          <a:prstGeom prst="rect">
            <a:avLst/>
          </a:prstGeom>
        </p:spPr>
      </p:pic>
      <p:sp>
        <p:nvSpPr>
          <p:cNvPr id="8" name="Rectangle 7">
            <a:extLst>
              <a:ext uri="{FF2B5EF4-FFF2-40B4-BE49-F238E27FC236}">
                <a16:creationId xmlns:a16="http://schemas.microsoft.com/office/drawing/2014/main" id="{7463A6C3-A8C7-F947-AB01-A41D619509F3}"/>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EFGE</a:t>
            </a:r>
            <a:r>
              <a:rPr lang="en-US" sz="2400" dirty="0">
                <a:solidFill>
                  <a:schemeClr val="bg2"/>
                </a:solidFill>
                <a:latin typeface="Palatino" pitchFamily="2" charset="77"/>
                <a:ea typeface="Palatino" pitchFamily="2" charset="77"/>
                <a:cs typeface="Calibri" panose="020F0502020204030204" pitchFamily="34" charset="0"/>
              </a:rPr>
              <a:t>: The influence of the representation size on the </a:t>
            </a:r>
            <a:r>
              <a:rPr lang="en-US" sz="2400" dirty="0" err="1">
                <a:solidFill>
                  <a:schemeClr val="bg2"/>
                </a:solidFill>
                <a:latin typeface="Palatino" pitchFamily="2" charset="77"/>
                <a:ea typeface="Palatino" pitchFamily="2" charset="77"/>
                <a:cs typeface="Calibri" panose="020F0502020204030204" pitchFamily="34" charset="0"/>
              </a:rPr>
              <a:t>Citeseer</a:t>
            </a:r>
            <a:r>
              <a:rPr lang="en-US" sz="2400" dirty="0">
                <a:solidFill>
                  <a:schemeClr val="bg2"/>
                </a:solidFill>
                <a:latin typeface="Palatino" pitchFamily="2" charset="77"/>
                <a:ea typeface="Palatino" pitchFamily="2" charset="77"/>
                <a:cs typeface="Calibri" panose="020F0502020204030204" pitchFamily="34" charset="0"/>
              </a:rPr>
              <a:t> network</a:t>
            </a:r>
          </a:p>
        </p:txBody>
      </p:sp>
      <p:sp>
        <p:nvSpPr>
          <p:cNvPr id="9" name="Rectangle 8">
            <a:extLst>
              <a:ext uri="{FF2B5EF4-FFF2-40B4-BE49-F238E27FC236}">
                <a16:creationId xmlns:a16="http://schemas.microsoft.com/office/drawing/2014/main" id="{49BC9643-DCDF-5E4B-BF5B-D791F8C04031}"/>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92007851-0253-344E-A122-0A6EB3FFE007}"/>
              </a:ext>
            </a:extLst>
          </p:cNvPr>
          <p:cNvSpPr>
            <a:spLocks noGrp="1"/>
          </p:cNvSpPr>
          <p:nvPr>
            <p:ph type="sldNum" sz="quarter" idx="12"/>
          </p:nvPr>
        </p:nvSpPr>
        <p:spPr/>
        <p:txBody>
          <a:bodyPr/>
          <a:lstStyle/>
          <a:p>
            <a:fld id="{B2DC25EE-239B-4C5F-AAD1-255A7D5F1EE2}" type="slidenum">
              <a:rPr lang="en-US" smtClean="0"/>
              <a:t>89</a:t>
            </a:fld>
            <a:endParaRPr lang="en-US"/>
          </a:p>
        </p:txBody>
      </p:sp>
    </p:spTree>
    <p:extLst>
      <p:ext uri="{BB962C8B-B14F-4D97-AF65-F5344CB8AC3E}">
        <p14:creationId xmlns:p14="http://schemas.microsoft.com/office/powerpoint/2010/main" val="299818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7FE9-B999-344C-8EB2-ADA97D2EF3F5}"/>
              </a:ext>
            </a:extLst>
          </p:cNvPr>
          <p:cNvSpPr txBox="1">
            <a:spLocks/>
          </p:cNvSpPr>
          <p:nvPr/>
        </p:nvSpPr>
        <p:spPr>
          <a:xfrm>
            <a:off x="557784" y="640080"/>
            <a:ext cx="10890504" cy="4114800"/>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6600" dirty="0"/>
          </a:p>
        </p:txBody>
      </p:sp>
      <p:sp>
        <p:nvSpPr>
          <p:cNvPr id="5" name="Content Placeholder 2">
            <a:extLst>
              <a:ext uri="{FF2B5EF4-FFF2-40B4-BE49-F238E27FC236}">
                <a16:creationId xmlns:a16="http://schemas.microsoft.com/office/drawing/2014/main" id="{A43CD6E4-B0D7-A640-B32D-E50960EAD744}"/>
              </a:ext>
            </a:extLst>
          </p:cNvPr>
          <p:cNvSpPr txBox="1">
            <a:spLocks/>
          </p:cNvSpPr>
          <p:nvPr/>
        </p:nvSpPr>
        <p:spPr>
          <a:xfrm>
            <a:off x="1147653" y="1233190"/>
            <a:ext cx="1620626" cy="42286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Palatino" pitchFamily="2" charset="77"/>
                <a:ea typeface="Palatino" pitchFamily="2" charset="77"/>
                <a:cs typeface="Calibri" panose="020F0502020204030204" pitchFamily="34" charset="0"/>
              </a:rPr>
              <a:t>For a walk</a:t>
            </a:r>
          </a:p>
        </p:txBody>
      </p:sp>
      <p:pic>
        <p:nvPicPr>
          <p:cNvPr id="7" name="Picture 6">
            <a:extLst>
              <a:ext uri="{FF2B5EF4-FFF2-40B4-BE49-F238E27FC236}">
                <a16:creationId xmlns:a16="http://schemas.microsoft.com/office/drawing/2014/main" id="{37E77080-6A9D-D543-9C6A-F9C9DE8074D4}"/>
              </a:ext>
            </a:extLst>
          </p:cNvPr>
          <p:cNvPicPr>
            <a:picLocks noChangeAspect="1"/>
          </p:cNvPicPr>
          <p:nvPr/>
        </p:nvPicPr>
        <p:blipFill>
          <a:blip r:embed="rId3"/>
          <a:srcRect/>
          <a:stretch/>
        </p:blipFill>
        <p:spPr>
          <a:xfrm>
            <a:off x="2768279" y="2951845"/>
            <a:ext cx="6926875" cy="422861"/>
          </a:xfrm>
          <a:prstGeom prst="rect">
            <a:avLst/>
          </a:prstGeom>
        </p:spPr>
      </p:pic>
      <p:sp>
        <p:nvSpPr>
          <p:cNvPr id="10" name="Rectangle 9">
            <a:extLst>
              <a:ext uri="{FF2B5EF4-FFF2-40B4-BE49-F238E27FC236}">
                <a16:creationId xmlns:a16="http://schemas.microsoft.com/office/drawing/2014/main" id="{D4874DE7-02F7-9D42-BF12-8456DA7DBC34}"/>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Context Sampling: Generation of random walks</a:t>
            </a:r>
          </a:p>
        </p:txBody>
      </p:sp>
      <p:sp>
        <p:nvSpPr>
          <p:cNvPr id="12" name="Rectangle 11">
            <a:extLst>
              <a:ext uri="{FF2B5EF4-FFF2-40B4-BE49-F238E27FC236}">
                <a16:creationId xmlns:a16="http://schemas.microsoft.com/office/drawing/2014/main" id="{DC398D11-05CF-2C44-BB9A-AE8BA64C13BE}"/>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D8C5739F-02C0-2B43-8931-154C88F2AB16}"/>
              </a:ext>
            </a:extLst>
          </p:cNvPr>
          <p:cNvSpPr>
            <a:spLocks noGrp="1"/>
          </p:cNvSpPr>
          <p:nvPr>
            <p:ph type="sldNum" sz="quarter" idx="12"/>
          </p:nvPr>
        </p:nvSpPr>
        <p:spPr/>
        <p:txBody>
          <a:bodyPr/>
          <a:lstStyle/>
          <a:p>
            <a:fld id="{B2DC25EE-239B-4C5F-AAD1-255A7D5F1EE2}" type="slidenum">
              <a:rPr lang="en-US" smtClean="0"/>
              <a:t>9</a:t>
            </a:fld>
            <a:endParaRPr lang="en-US"/>
          </a:p>
        </p:txBody>
      </p:sp>
      <p:pic>
        <p:nvPicPr>
          <p:cNvPr id="6" name="Picture 5">
            <a:extLst>
              <a:ext uri="{FF2B5EF4-FFF2-40B4-BE49-F238E27FC236}">
                <a16:creationId xmlns:a16="http://schemas.microsoft.com/office/drawing/2014/main" id="{1CE349E7-BBB3-3A42-B381-A26C33ED9ADD}"/>
              </a:ext>
            </a:extLst>
          </p:cNvPr>
          <p:cNvPicPr>
            <a:picLocks noChangeAspect="1"/>
          </p:cNvPicPr>
          <p:nvPr/>
        </p:nvPicPr>
        <p:blipFill>
          <a:blip r:embed="rId4"/>
          <a:srcRect/>
          <a:stretch/>
        </p:blipFill>
        <p:spPr>
          <a:xfrm>
            <a:off x="2687597" y="1316197"/>
            <a:ext cx="5586231" cy="307498"/>
          </a:xfrm>
          <a:prstGeom prst="rect">
            <a:avLst/>
          </a:prstGeom>
        </p:spPr>
      </p:pic>
    </p:spTree>
    <p:extLst>
      <p:ext uri="{BB962C8B-B14F-4D97-AF65-F5344CB8AC3E}">
        <p14:creationId xmlns:p14="http://schemas.microsoft.com/office/powerpoint/2010/main" val="219636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90</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a:solidFill>
                  <a:schemeClr val="bg2"/>
                </a:solidFill>
                <a:latin typeface="Palatino" pitchFamily="2" charset="77"/>
                <a:ea typeface="Palatino" pitchFamily="2" charset="77"/>
                <a:cs typeface="Calibri" panose="020F0502020204030204" pitchFamily="34" charset="0"/>
              </a:rPr>
              <a:t>EFGE</a:t>
            </a:r>
            <a:r>
              <a:rPr lang="en-US" sz="2400" dirty="0">
                <a:solidFill>
                  <a:schemeClr val="bg2"/>
                </a:solidFill>
                <a:latin typeface="Palatino" pitchFamily="2" charset="77"/>
                <a:ea typeface="Palatino" pitchFamily="2" charset="77"/>
                <a:cs typeface="Calibri" panose="020F0502020204030204" pitchFamily="34" charset="0"/>
              </a:rPr>
              <a:t>: The Influence of the standard deviation</a:t>
            </a:r>
          </a:p>
        </p:txBody>
      </p:sp>
      <p:pic>
        <p:nvPicPr>
          <p:cNvPr id="8" name="Picture 7">
            <a:extLst>
              <a:ext uri="{FF2B5EF4-FFF2-40B4-BE49-F238E27FC236}">
                <a16:creationId xmlns:a16="http://schemas.microsoft.com/office/drawing/2014/main" id="{28AD97BB-1DF2-594E-8388-F9B45A124787}"/>
              </a:ext>
            </a:extLst>
          </p:cNvPr>
          <p:cNvPicPr>
            <a:picLocks noChangeAspect="1"/>
          </p:cNvPicPr>
          <p:nvPr/>
        </p:nvPicPr>
        <p:blipFill>
          <a:blip r:embed="rId3"/>
          <a:stretch>
            <a:fillRect/>
          </a:stretch>
        </p:blipFill>
        <p:spPr>
          <a:xfrm>
            <a:off x="3535007" y="1731886"/>
            <a:ext cx="4691653" cy="3715537"/>
          </a:xfrm>
          <a:prstGeom prst="rect">
            <a:avLst/>
          </a:prstGeom>
        </p:spPr>
      </p:pic>
    </p:spTree>
    <p:extLst>
      <p:ext uri="{BB962C8B-B14F-4D97-AF65-F5344CB8AC3E}">
        <p14:creationId xmlns:p14="http://schemas.microsoft.com/office/powerpoint/2010/main" val="575251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F2B57-8004-9C40-BB73-1DA55431AA11}"/>
              </a:ext>
            </a:extLst>
          </p:cNvPr>
          <p:cNvPicPr>
            <a:picLocks noChangeAspect="1"/>
          </p:cNvPicPr>
          <p:nvPr/>
        </p:nvPicPr>
        <p:blipFill>
          <a:blip r:embed="rId3"/>
          <a:srcRect/>
          <a:stretch/>
        </p:blipFill>
        <p:spPr>
          <a:xfrm>
            <a:off x="1455049" y="4302180"/>
            <a:ext cx="9654826" cy="1869886"/>
          </a:xfrm>
          <a:prstGeom prst="rect">
            <a:avLst/>
          </a:prstGeom>
        </p:spPr>
      </p:pic>
      <p:pic>
        <p:nvPicPr>
          <p:cNvPr id="4" name="Picture 3">
            <a:extLst>
              <a:ext uri="{FF2B5EF4-FFF2-40B4-BE49-F238E27FC236}">
                <a16:creationId xmlns:a16="http://schemas.microsoft.com/office/drawing/2014/main" id="{959483FC-8A67-A240-B19B-F7FBEECF133F}"/>
              </a:ext>
            </a:extLst>
          </p:cNvPr>
          <p:cNvPicPr>
            <a:picLocks noChangeAspect="1"/>
          </p:cNvPicPr>
          <p:nvPr/>
        </p:nvPicPr>
        <p:blipFill>
          <a:blip r:embed="rId4"/>
          <a:srcRect/>
          <a:stretch/>
        </p:blipFill>
        <p:spPr>
          <a:xfrm>
            <a:off x="1133093" y="3404231"/>
            <a:ext cx="7775105" cy="227054"/>
          </a:xfrm>
          <a:prstGeom prst="rect">
            <a:avLst/>
          </a:prstGeom>
        </p:spPr>
      </p:pic>
      <p:pic>
        <p:nvPicPr>
          <p:cNvPr id="5" name="Picture 4">
            <a:extLst>
              <a:ext uri="{FF2B5EF4-FFF2-40B4-BE49-F238E27FC236}">
                <a16:creationId xmlns:a16="http://schemas.microsoft.com/office/drawing/2014/main" id="{60CE0E62-7A28-F840-8A7D-0C7A20F8CB9D}"/>
              </a:ext>
            </a:extLst>
          </p:cNvPr>
          <p:cNvPicPr>
            <a:picLocks noChangeAspect="1"/>
          </p:cNvPicPr>
          <p:nvPr/>
        </p:nvPicPr>
        <p:blipFill>
          <a:blip r:embed="rId5"/>
          <a:stretch>
            <a:fillRect/>
          </a:stretch>
        </p:blipFill>
        <p:spPr>
          <a:xfrm>
            <a:off x="2855297" y="1421956"/>
            <a:ext cx="6001521" cy="1125644"/>
          </a:xfrm>
          <a:prstGeom prst="rect">
            <a:avLst/>
          </a:prstGeom>
        </p:spPr>
      </p:pic>
      <p:sp>
        <p:nvSpPr>
          <p:cNvPr id="6" name="Content Placeholder 2">
            <a:extLst>
              <a:ext uri="{FF2B5EF4-FFF2-40B4-BE49-F238E27FC236}">
                <a16:creationId xmlns:a16="http://schemas.microsoft.com/office/drawing/2014/main" id="{117503AE-6729-8840-9B09-63F061BE0A19}"/>
              </a:ext>
            </a:extLst>
          </p:cNvPr>
          <p:cNvSpPr txBox="1">
            <a:spLocks/>
          </p:cNvSpPr>
          <p:nvPr/>
        </p:nvSpPr>
        <p:spPr>
          <a:xfrm>
            <a:off x="838228" y="1095427"/>
            <a:ext cx="4324081" cy="32652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Palatino" pitchFamily="2" charset="77"/>
                <a:ea typeface="Palatino" pitchFamily="2" charset="77"/>
              </a:rPr>
              <a:t>Gaussian and Schoenberg kernels</a:t>
            </a:r>
          </a:p>
        </p:txBody>
      </p:sp>
      <p:sp>
        <p:nvSpPr>
          <p:cNvPr id="8" name="Rectangle 7">
            <a:extLst>
              <a:ext uri="{FF2B5EF4-FFF2-40B4-BE49-F238E27FC236}">
                <a16:creationId xmlns:a16="http://schemas.microsoft.com/office/drawing/2014/main" id="{06E1F455-A817-204F-A50F-407E3A46531B}"/>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KernelNE</a:t>
            </a:r>
            <a:r>
              <a:rPr lang="en-US" sz="2400" cap="small"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cs typeface="Calibri" panose="020F0502020204030204" pitchFamily="34" charset="0"/>
              </a:rPr>
              <a:t>Universal kernels</a:t>
            </a:r>
          </a:p>
        </p:txBody>
      </p:sp>
      <p:sp>
        <p:nvSpPr>
          <p:cNvPr id="9" name="Rectangle 8">
            <a:extLst>
              <a:ext uri="{FF2B5EF4-FFF2-40B4-BE49-F238E27FC236}">
                <a16:creationId xmlns:a16="http://schemas.microsoft.com/office/drawing/2014/main" id="{E391E0B0-5665-904D-9D30-3C3C7FE8EBB7}"/>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B5080EE-679B-B145-B934-BB8B9EF329D0}"/>
              </a:ext>
            </a:extLst>
          </p:cNvPr>
          <p:cNvSpPr>
            <a:spLocks noGrp="1"/>
          </p:cNvSpPr>
          <p:nvPr>
            <p:ph type="sldNum" sz="quarter" idx="12"/>
          </p:nvPr>
        </p:nvSpPr>
        <p:spPr/>
        <p:txBody>
          <a:bodyPr/>
          <a:lstStyle/>
          <a:p>
            <a:fld id="{B2DC25EE-239B-4C5F-AAD1-255A7D5F1EE2}" type="slidenum">
              <a:rPr lang="en-US" smtClean="0"/>
              <a:t>91</a:t>
            </a:fld>
            <a:endParaRPr lang="en-US"/>
          </a:p>
        </p:txBody>
      </p:sp>
      <p:sp>
        <p:nvSpPr>
          <p:cNvPr id="10" name="Content Placeholder 2">
            <a:extLst>
              <a:ext uri="{FF2B5EF4-FFF2-40B4-BE49-F238E27FC236}">
                <a16:creationId xmlns:a16="http://schemas.microsoft.com/office/drawing/2014/main" id="{6F13AA7F-2505-924E-B74C-15C78930EE9E}"/>
              </a:ext>
            </a:extLst>
          </p:cNvPr>
          <p:cNvSpPr txBox="1">
            <a:spLocks/>
          </p:cNvSpPr>
          <p:nvPr/>
        </p:nvSpPr>
        <p:spPr>
          <a:xfrm>
            <a:off x="838227" y="3293949"/>
            <a:ext cx="747505" cy="32652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Palatino" pitchFamily="2" charset="77"/>
                <a:ea typeface="Palatino" pitchFamily="2" charset="77"/>
              </a:rPr>
              <a:t>.</a:t>
            </a:r>
          </a:p>
        </p:txBody>
      </p:sp>
      <p:sp>
        <p:nvSpPr>
          <p:cNvPr id="11" name="Content Placeholder 2">
            <a:extLst>
              <a:ext uri="{FF2B5EF4-FFF2-40B4-BE49-F238E27FC236}">
                <a16:creationId xmlns:a16="http://schemas.microsoft.com/office/drawing/2014/main" id="{40C3A623-F6BD-B847-9D00-D4CDF53DA2D3}"/>
              </a:ext>
            </a:extLst>
          </p:cNvPr>
          <p:cNvSpPr txBox="1">
            <a:spLocks/>
          </p:cNvSpPr>
          <p:nvPr/>
        </p:nvSpPr>
        <p:spPr>
          <a:xfrm>
            <a:off x="838227" y="3733248"/>
            <a:ext cx="4324081" cy="32652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Palatino" pitchFamily="2" charset="77"/>
                <a:ea typeface="Palatino" pitchFamily="2" charset="77"/>
              </a:rPr>
              <a:t>Approximate decomposition</a:t>
            </a:r>
          </a:p>
        </p:txBody>
      </p:sp>
      <p:sp>
        <p:nvSpPr>
          <p:cNvPr id="12" name="Rounded Rectangle 11">
            <a:extLst>
              <a:ext uri="{FF2B5EF4-FFF2-40B4-BE49-F238E27FC236}">
                <a16:creationId xmlns:a16="http://schemas.microsoft.com/office/drawing/2014/main" id="{9CAC9FD1-3364-4C41-AD68-3CBDC45A8EEC}"/>
              </a:ext>
            </a:extLst>
          </p:cNvPr>
          <p:cNvSpPr/>
          <p:nvPr/>
        </p:nvSpPr>
        <p:spPr>
          <a:xfrm>
            <a:off x="1133092" y="4175955"/>
            <a:ext cx="10220707" cy="2038975"/>
          </a:xfrm>
          <a:prstGeom prst="roundRect">
            <a:avLst/>
          </a:prstGeom>
          <a:solidFill>
            <a:srgbClr val="FFFF0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21E254E2-98AA-7D40-ACD2-45E0DC1F77D2}"/>
              </a:ext>
            </a:extLst>
          </p:cNvPr>
          <p:cNvSpPr/>
          <p:nvPr/>
        </p:nvSpPr>
        <p:spPr>
          <a:xfrm>
            <a:off x="1082125" y="3318305"/>
            <a:ext cx="10220707" cy="363179"/>
          </a:xfrm>
          <a:prstGeom prst="roundRect">
            <a:avLst/>
          </a:prstGeom>
          <a:solidFill>
            <a:srgbClr val="FFFF0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93DAB27-7A24-674E-82DD-2CB6EC627F46}"/>
              </a:ext>
            </a:extLst>
          </p:cNvPr>
          <p:cNvPicPr>
            <a:picLocks noChangeAspect="1"/>
          </p:cNvPicPr>
          <p:nvPr/>
        </p:nvPicPr>
        <p:blipFill>
          <a:blip r:embed="rId6"/>
          <a:stretch>
            <a:fillRect/>
          </a:stretch>
        </p:blipFill>
        <p:spPr>
          <a:xfrm>
            <a:off x="1082125" y="2544790"/>
            <a:ext cx="7570273" cy="477735"/>
          </a:xfrm>
          <a:prstGeom prst="rect">
            <a:avLst/>
          </a:prstGeom>
        </p:spPr>
      </p:pic>
      <p:sp>
        <p:nvSpPr>
          <p:cNvPr id="15" name="Rounded Rectangle 14">
            <a:extLst>
              <a:ext uri="{FF2B5EF4-FFF2-40B4-BE49-F238E27FC236}">
                <a16:creationId xmlns:a16="http://schemas.microsoft.com/office/drawing/2014/main" id="{F8CB68EA-784B-FC47-A5EE-80D4A834544F}"/>
              </a:ext>
            </a:extLst>
          </p:cNvPr>
          <p:cNvSpPr/>
          <p:nvPr/>
        </p:nvSpPr>
        <p:spPr>
          <a:xfrm>
            <a:off x="889168" y="2396113"/>
            <a:ext cx="10220707" cy="806729"/>
          </a:xfrm>
          <a:prstGeom prst="roundRect">
            <a:avLst/>
          </a:prstGeom>
          <a:solidFill>
            <a:srgbClr val="FFFF0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90504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67AC29-A6BB-EF40-BD05-4F0FBFEBD91B}"/>
              </a:ext>
            </a:extLst>
          </p:cNvPr>
          <p:cNvPicPr>
            <a:picLocks noChangeAspect="1"/>
          </p:cNvPicPr>
          <p:nvPr/>
        </p:nvPicPr>
        <p:blipFill rotWithShape="1">
          <a:blip r:embed="rId3"/>
          <a:srcRect l="4260"/>
          <a:stretch/>
        </p:blipFill>
        <p:spPr>
          <a:xfrm>
            <a:off x="385762" y="2139551"/>
            <a:ext cx="11106543" cy="2900208"/>
          </a:xfrm>
          <a:prstGeom prst="rect">
            <a:avLst/>
          </a:prstGeom>
        </p:spPr>
      </p:pic>
      <p:sp>
        <p:nvSpPr>
          <p:cNvPr id="7" name="Rectangle 6">
            <a:extLst>
              <a:ext uri="{FF2B5EF4-FFF2-40B4-BE49-F238E27FC236}">
                <a16:creationId xmlns:a16="http://schemas.microsoft.com/office/drawing/2014/main" id="{3A85E3C1-EE00-D041-98EB-D0DD824F41A8}"/>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KernelNE</a:t>
            </a:r>
            <a:r>
              <a:rPr lang="en-US" sz="2400"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rPr>
              <a:t>Influence of the dimension size on the </a:t>
            </a:r>
            <a:r>
              <a:rPr lang="en-US" sz="2400" dirty="0" err="1">
                <a:solidFill>
                  <a:schemeClr val="bg2"/>
                </a:solidFill>
                <a:latin typeface="Palatino" pitchFamily="2" charset="77"/>
                <a:ea typeface="Palatino" pitchFamily="2" charset="77"/>
              </a:rPr>
              <a:t>Citeseer</a:t>
            </a:r>
            <a:r>
              <a:rPr lang="en-US" sz="2400" i="1" dirty="0">
                <a:solidFill>
                  <a:schemeClr val="bg2"/>
                </a:solidFill>
                <a:latin typeface="Palatino" pitchFamily="2" charset="77"/>
                <a:ea typeface="Palatino" pitchFamily="2" charset="77"/>
              </a:rPr>
              <a:t> </a:t>
            </a:r>
            <a:r>
              <a:rPr lang="en-US" sz="2400" dirty="0">
                <a:solidFill>
                  <a:schemeClr val="bg2"/>
                </a:solidFill>
                <a:latin typeface="Palatino" pitchFamily="2" charset="77"/>
                <a:ea typeface="Palatino" pitchFamily="2" charset="77"/>
              </a:rPr>
              <a:t>network. </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04C69F0C-0FE7-4046-BD73-BFF6709C9806}"/>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8E305519-9FFF-3049-8DD9-80B2060C2084}"/>
              </a:ext>
            </a:extLst>
          </p:cNvPr>
          <p:cNvSpPr>
            <a:spLocks noGrp="1"/>
          </p:cNvSpPr>
          <p:nvPr>
            <p:ph type="sldNum" sz="quarter" idx="12"/>
          </p:nvPr>
        </p:nvSpPr>
        <p:spPr/>
        <p:txBody>
          <a:bodyPr/>
          <a:lstStyle/>
          <a:p>
            <a:fld id="{B2DC25EE-239B-4C5F-AAD1-255A7D5F1EE2}" type="slidenum">
              <a:rPr lang="en-US" smtClean="0"/>
              <a:t>92</a:t>
            </a:fld>
            <a:endParaRPr lang="en-US"/>
          </a:p>
        </p:txBody>
      </p:sp>
    </p:spTree>
    <p:extLst>
      <p:ext uri="{BB962C8B-B14F-4D97-AF65-F5344CB8AC3E}">
        <p14:creationId xmlns:p14="http://schemas.microsoft.com/office/powerpoint/2010/main" val="3772017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7EB0231-89A4-F044-9857-49AAAF53E938}"/>
              </a:ext>
            </a:extLst>
          </p:cNvPr>
          <p:cNvSpPr txBox="1">
            <a:spLocks/>
          </p:cNvSpPr>
          <p:nvPr/>
        </p:nvSpPr>
        <p:spPr>
          <a:xfrm>
            <a:off x="838229" y="1432957"/>
            <a:ext cx="10491748" cy="49507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p:txBody>
      </p:sp>
      <p:pic>
        <p:nvPicPr>
          <p:cNvPr id="5" name="Picture 4">
            <a:extLst>
              <a:ext uri="{FF2B5EF4-FFF2-40B4-BE49-F238E27FC236}">
                <a16:creationId xmlns:a16="http://schemas.microsoft.com/office/drawing/2014/main" id="{088644DB-A537-E941-9584-2AAEED3D8A72}"/>
              </a:ext>
            </a:extLst>
          </p:cNvPr>
          <p:cNvPicPr>
            <a:picLocks noChangeAspect="1"/>
          </p:cNvPicPr>
          <p:nvPr/>
        </p:nvPicPr>
        <p:blipFill>
          <a:blip r:embed="rId3"/>
          <a:srcRect/>
          <a:stretch/>
        </p:blipFill>
        <p:spPr>
          <a:xfrm>
            <a:off x="1793259" y="1250518"/>
            <a:ext cx="8581687" cy="3575703"/>
          </a:xfrm>
          <a:prstGeom prst="rect">
            <a:avLst/>
          </a:prstGeom>
        </p:spPr>
      </p:pic>
      <p:sp>
        <p:nvSpPr>
          <p:cNvPr id="7" name="Rectangle 6">
            <a:extLst>
              <a:ext uri="{FF2B5EF4-FFF2-40B4-BE49-F238E27FC236}">
                <a16:creationId xmlns:a16="http://schemas.microsoft.com/office/drawing/2014/main" id="{B802D185-5E62-6846-9816-36BF4222DDE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KernelNE</a:t>
            </a:r>
            <a:r>
              <a:rPr lang="en-US" sz="2400"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rPr>
              <a:t>Influence of kernel parameters</a:t>
            </a:r>
            <a:endParaRPr lang="en-US" sz="2400" dirty="0">
              <a:solidFill>
                <a:schemeClr val="bg2"/>
              </a:solidFill>
              <a:latin typeface="Palatino" pitchFamily="2" charset="77"/>
              <a:ea typeface="Palatino" pitchFamily="2" charset="77"/>
              <a:cs typeface="Calibri" panose="020F0502020204030204" pitchFamily="34" charset="0"/>
            </a:endParaRPr>
          </a:p>
        </p:txBody>
      </p:sp>
      <p:sp>
        <p:nvSpPr>
          <p:cNvPr id="8" name="Rectangle 7">
            <a:extLst>
              <a:ext uri="{FF2B5EF4-FFF2-40B4-BE49-F238E27FC236}">
                <a16:creationId xmlns:a16="http://schemas.microsoft.com/office/drawing/2014/main" id="{7337B406-BD63-714C-8C12-C624506C874E}"/>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D4AE56A-B2D7-7148-BD19-901F3801B5E8}"/>
              </a:ext>
            </a:extLst>
          </p:cNvPr>
          <p:cNvSpPr>
            <a:spLocks noGrp="1"/>
          </p:cNvSpPr>
          <p:nvPr>
            <p:ph type="sldNum" sz="quarter" idx="12"/>
          </p:nvPr>
        </p:nvSpPr>
        <p:spPr/>
        <p:txBody>
          <a:bodyPr/>
          <a:lstStyle/>
          <a:p>
            <a:fld id="{B2DC25EE-239B-4C5F-AAD1-255A7D5F1EE2}" type="slidenum">
              <a:rPr lang="en-US" smtClean="0"/>
              <a:t>93</a:t>
            </a:fld>
            <a:endParaRPr lang="en-US"/>
          </a:p>
        </p:txBody>
      </p:sp>
      <p:pic>
        <p:nvPicPr>
          <p:cNvPr id="9" name="Picture 8">
            <a:extLst>
              <a:ext uri="{FF2B5EF4-FFF2-40B4-BE49-F238E27FC236}">
                <a16:creationId xmlns:a16="http://schemas.microsoft.com/office/drawing/2014/main" id="{8A466FAA-45CE-4241-808C-24C5C612CBBE}"/>
              </a:ext>
            </a:extLst>
          </p:cNvPr>
          <p:cNvPicPr>
            <a:picLocks noChangeAspect="1"/>
          </p:cNvPicPr>
          <p:nvPr/>
        </p:nvPicPr>
        <p:blipFill>
          <a:blip r:embed="rId4"/>
          <a:stretch>
            <a:fillRect/>
          </a:stretch>
        </p:blipFill>
        <p:spPr>
          <a:xfrm>
            <a:off x="1111163" y="5230706"/>
            <a:ext cx="6001521" cy="1125644"/>
          </a:xfrm>
          <a:prstGeom prst="rect">
            <a:avLst/>
          </a:prstGeom>
        </p:spPr>
      </p:pic>
      <p:sp>
        <p:nvSpPr>
          <p:cNvPr id="10" name="Rounded Rectangle 9">
            <a:extLst>
              <a:ext uri="{FF2B5EF4-FFF2-40B4-BE49-F238E27FC236}">
                <a16:creationId xmlns:a16="http://schemas.microsoft.com/office/drawing/2014/main" id="{A515F4BC-AD87-BA49-81BF-60C7328EFA71}"/>
              </a:ext>
            </a:extLst>
          </p:cNvPr>
          <p:cNvSpPr/>
          <p:nvPr/>
        </p:nvSpPr>
        <p:spPr>
          <a:xfrm>
            <a:off x="838228" y="5139267"/>
            <a:ext cx="6274455" cy="1125644"/>
          </a:xfrm>
          <a:prstGeom prst="roundRect">
            <a:avLst/>
          </a:prstGeom>
          <a:solidFill>
            <a:schemeClr val="bg2">
              <a:alpha val="36000"/>
            </a:schemeClr>
          </a:solidFill>
          <a:ln>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60"/>
              </a:lnSpc>
            </a:pPr>
            <a:endParaRPr lang="en-US" dirty="0">
              <a:solidFill>
                <a:schemeClr val="tx2"/>
              </a:solidFill>
              <a:latin typeface="Palatino" pitchFamily="2" charset="77"/>
              <a:ea typeface="Palatino" pitchFamily="2" charset="77"/>
            </a:endParaRPr>
          </a:p>
        </p:txBody>
      </p:sp>
    </p:spTree>
    <p:extLst>
      <p:ext uri="{BB962C8B-B14F-4D97-AF65-F5344CB8AC3E}">
        <p14:creationId xmlns:p14="http://schemas.microsoft.com/office/powerpoint/2010/main" val="340404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573BD-F938-554F-832D-4781BCA33008}"/>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F3D2D2F-34D9-1444-8ED8-FEEDF50072B7}"/>
              </a:ext>
            </a:extLst>
          </p:cNvPr>
          <p:cNvSpPr>
            <a:spLocks noGrp="1"/>
          </p:cNvSpPr>
          <p:nvPr>
            <p:ph type="sldNum" sz="quarter" idx="12"/>
          </p:nvPr>
        </p:nvSpPr>
        <p:spPr/>
        <p:txBody>
          <a:bodyPr/>
          <a:lstStyle/>
          <a:p>
            <a:fld id="{B2DC25EE-239B-4C5F-AAD1-255A7D5F1EE2}" type="slidenum">
              <a:rPr lang="en-US" smtClean="0"/>
              <a:t>94</a:t>
            </a:fld>
            <a:endParaRPr lang="en-US"/>
          </a:p>
        </p:txBody>
      </p:sp>
      <p:sp>
        <p:nvSpPr>
          <p:cNvPr id="7" name="Rectangle 6">
            <a:extLst>
              <a:ext uri="{FF2B5EF4-FFF2-40B4-BE49-F238E27FC236}">
                <a16:creationId xmlns:a16="http://schemas.microsoft.com/office/drawing/2014/main" id="{9A2CEA07-7D0A-604F-8C81-FE9DEFF111C5}"/>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KernelNE</a:t>
            </a:r>
            <a:r>
              <a:rPr lang="en-US" sz="2400" dirty="0">
                <a:solidFill>
                  <a:schemeClr val="bg2"/>
                </a:solidFill>
                <a:latin typeface="Palatino" pitchFamily="2" charset="77"/>
                <a:ea typeface="Palatino" pitchFamily="2" charset="77"/>
                <a:cs typeface="Calibri" panose="020F0502020204030204" pitchFamily="34" charset="0"/>
              </a:rPr>
              <a:t>: Running time analysis</a:t>
            </a:r>
          </a:p>
        </p:txBody>
      </p:sp>
      <p:pic>
        <p:nvPicPr>
          <p:cNvPr id="6" name="Picture 5">
            <a:extLst>
              <a:ext uri="{FF2B5EF4-FFF2-40B4-BE49-F238E27FC236}">
                <a16:creationId xmlns:a16="http://schemas.microsoft.com/office/drawing/2014/main" id="{43F4B270-9225-0C48-BADE-6B6CDBF54E4C}"/>
              </a:ext>
            </a:extLst>
          </p:cNvPr>
          <p:cNvPicPr>
            <a:picLocks noChangeAspect="1"/>
          </p:cNvPicPr>
          <p:nvPr/>
        </p:nvPicPr>
        <p:blipFill>
          <a:blip r:embed="rId3"/>
          <a:srcRect/>
          <a:stretch/>
        </p:blipFill>
        <p:spPr>
          <a:xfrm>
            <a:off x="4011924" y="1719794"/>
            <a:ext cx="4598675" cy="3900395"/>
          </a:xfrm>
          <a:prstGeom prst="rect">
            <a:avLst/>
          </a:prstGeom>
        </p:spPr>
      </p:pic>
    </p:spTree>
    <p:extLst>
      <p:ext uri="{BB962C8B-B14F-4D97-AF65-F5344CB8AC3E}">
        <p14:creationId xmlns:p14="http://schemas.microsoft.com/office/powerpoint/2010/main" val="41053627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Overview of t</a:t>
            </a:r>
            <a:r>
              <a:rPr lang="en-US" sz="2400" dirty="0">
                <a:solidFill>
                  <a:schemeClr val="bg2"/>
                </a:solidFill>
                <a:latin typeface="Palatino" pitchFamily="2" charset="77"/>
                <a:ea typeface="Palatino" pitchFamily="2" charset="77"/>
              </a:rPr>
              <a:t>he proposed learning-based models: Node classification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E65F827-A150-7C41-A6B7-593A40D1C186}"/>
              </a:ext>
            </a:extLst>
          </p:cNvPr>
          <p:cNvSpPr>
            <a:spLocks noGrp="1"/>
          </p:cNvSpPr>
          <p:nvPr>
            <p:ph type="sldNum" sz="quarter" idx="12"/>
          </p:nvPr>
        </p:nvSpPr>
        <p:spPr/>
        <p:txBody>
          <a:bodyPr/>
          <a:lstStyle/>
          <a:p>
            <a:fld id="{B2DC25EE-239B-4C5F-AAD1-255A7D5F1EE2}" type="slidenum">
              <a:rPr lang="en-US" smtClean="0"/>
              <a:t>95</a:t>
            </a:fld>
            <a:endParaRPr lang="en-US"/>
          </a:p>
        </p:txBody>
      </p:sp>
      <p:pic>
        <p:nvPicPr>
          <p:cNvPr id="8" name="Picture 7">
            <a:extLst>
              <a:ext uri="{FF2B5EF4-FFF2-40B4-BE49-F238E27FC236}">
                <a16:creationId xmlns:a16="http://schemas.microsoft.com/office/drawing/2014/main" id="{F20310B4-012E-4F4C-B930-B28A4E73072B}"/>
              </a:ext>
            </a:extLst>
          </p:cNvPr>
          <p:cNvPicPr>
            <a:picLocks noChangeAspect="1"/>
          </p:cNvPicPr>
          <p:nvPr/>
        </p:nvPicPr>
        <p:blipFill rotWithShape="1">
          <a:blip r:embed="rId3"/>
          <a:srcRect b="15955"/>
          <a:stretch/>
        </p:blipFill>
        <p:spPr>
          <a:xfrm>
            <a:off x="688253" y="1802606"/>
            <a:ext cx="10789920" cy="2876418"/>
          </a:xfrm>
          <a:prstGeom prst="rect">
            <a:avLst/>
          </a:prstGeom>
        </p:spPr>
      </p:pic>
      <p:sp>
        <p:nvSpPr>
          <p:cNvPr id="10" name="Rounded Rectangle 9">
            <a:extLst>
              <a:ext uri="{FF2B5EF4-FFF2-40B4-BE49-F238E27FC236}">
                <a16:creationId xmlns:a16="http://schemas.microsoft.com/office/drawing/2014/main" id="{49EBDB0C-8926-1146-9CE4-A2AAB004F1B8}"/>
              </a:ext>
            </a:extLst>
          </p:cNvPr>
          <p:cNvSpPr/>
          <p:nvPr/>
        </p:nvSpPr>
        <p:spPr>
          <a:xfrm>
            <a:off x="282484" y="5978003"/>
            <a:ext cx="7604215" cy="524848"/>
          </a:xfrm>
          <a:prstGeom prst="round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34F6D06-1514-D84D-B675-DE82514EA877}"/>
              </a:ext>
            </a:extLst>
          </p:cNvPr>
          <p:cNvPicPr>
            <a:picLocks noChangeAspect="1"/>
          </p:cNvPicPr>
          <p:nvPr/>
        </p:nvPicPr>
        <p:blipFill>
          <a:blip r:embed="rId4"/>
          <a:stretch>
            <a:fillRect/>
          </a:stretch>
        </p:blipFill>
        <p:spPr>
          <a:xfrm>
            <a:off x="525570" y="6152899"/>
            <a:ext cx="1101985" cy="154041"/>
          </a:xfrm>
          <a:prstGeom prst="rect">
            <a:avLst/>
          </a:prstGeom>
        </p:spPr>
      </p:pic>
      <p:pic>
        <p:nvPicPr>
          <p:cNvPr id="12" name="Picture 11">
            <a:extLst>
              <a:ext uri="{FF2B5EF4-FFF2-40B4-BE49-F238E27FC236}">
                <a16:creationId xmlns:a16="http://schemas.microsoft.com/office/drawing/2014/main" id="{34A13577-112F-C54A-B7AD-C3D9AA66275E}"/>
              </a:ext>
            </a:extLst>
          </p:cNvPr>
          <p:cNvPicPr>
            <a:picLocks noChangeAspect="1"/>
          </p:cNvPicPr>
          <p:nvPr/>
        </p:nvPicPr>
        <p:blipFill>
          <a:blip r:embed="rId5"/>
          <a:stretch>
            <a:fillRect/>
          </a:stretch>
        </p:blipFill>
        <p:spPr>
          <a:xfrm>
            <a:off x="5682693" y="6164187"/>
            <a:ext cx="888696" cy="145423"/>
          </a:xfrm>
          <a:prstGeom prst="rect">
            <a:avLst/>
          </a:prstGeom>
        </p:spPr>
      </p:pic>
      <p:pic>
        <p:nvPicPr>
          <p:cNvPr id="13" name="Picture 12">
            <a:extLst>
              <a:ext uri="{FF2B5EF4-FFF2-40B4-BE49-F238E27FC236}">
                <a16:creationId xmlns:a16="http://schemas.microsoft.com/office/drawing/2014/main" id="{07F9AD48-A0F9-9D44-ACB1-9C894843895B}"/>
              </a:ext>
            </a:extLst>
          </p:cNvPr>
          <p:cNvPicPr>
            <a:picLocks noChangeAspect="1"/>
          </p:cNvPicPr>
          <p:nvPr/>
        </p:nvPicPr>
        <p:blipFill>
          <a:blip r:embed="rId6"/>
          <a:stretch>
            <a:fillRect/>
          </a:stretch>
        </p:blipFill>
        <p:spPr>
          <a:xfrm>
            <a:off x="3022168" y="6159857"/>
            <a:ext cx="651710" cy="159965"/>
          </a:xfrm>
          <a:prstGeom prst="rect">
            <a:avLst/>
          </a:prstGeom>
        </p:spPr>
      </p:pic>
      <p:pic>
        <p:nvPicPr>
          <p:cNvPr id="14" name="Picture 13">
            <a:extLst>
              <a:ext uri="{FF2B5EF4-FFF2-40B4-BE49-F238E27FC236}">
                <a16:creationId xmlns:a16="http://schemas.microsoft.com/office/drawing/2014/main" id="{08E9622F-50BC-C649-A20E-55F17483A639}"/>
              </a:ext>
            </a:extLst>
          </p:cNvPr>
          <p:cNvPicPr>
            <a:picLocks noChangeAspect="1"/>
          </p:cNvPicPr>
          <p:nvPr/>
        </p:nvPicPr>
        <p:blipFill>
          <a:blip r:embed="rId7"/>
          <a:stretch>
            <a:fillRect/>
          </a:stretch>
        </p:blipFill>
        <p:spPr>
          <a:xfrm>
            <a:off x="4867862" y="6159857"/>
            <a:ext cx="599575" cy="169445"/>
          </a:xfrm>
          <a:prstGeom prst="rect">
            <a:avLst/>
          </a:prstGeom>
        </p:spPr>
      </p:pic>
      <p:pic>
        <p:nvPicPr>
          <p:cNvPr id="15" name="Picture 14">
            <a:extLst>
              <a:ext uri="{FF2B5EF4-FFF2-40B4-BE49-F238E27FC236}">
                <a16:creationId xmlns:a16="http://schemas.microsoft.com/office/drawing/2014/main" id="{E6A7C798-B772-7946-946F-58B39FC8C2F4}"/>
              </a:ext>
            </a:extLst>
          </p:cNvPr>
          <p:cNvPicPr>
            <a:picLocks noChangeAspect="1"/>
          </p:cNvPicPr>
          <p:nvPr/>
        </p:nvPicPr>
        <p:blipFill>
          <a:blip r:embed="rId8"/>
          <a:stretch>
            <a:fillRect/>
          </a:stretch>
        </p:blipFill>
        <p:spPr>
          <a:xfrm>
            <a:off x="6761614" y="6152899"/>
            <a:ext cx="805751" cy="154041"/>
          </a:xfrm>
          <a:prstGeom prst="rect">
            <a:avLst/>
          </a:prstGeom>
        </p:spPr>
      </p:pic>
      <p:pic>
        <p:nvPicPr>
          <p:cNvPr id="16" name="Picture 15">
            <a:extLst>
              <a:ext uri="{FF2B5EF4-FFF2-40B4-BE49-F238E27FC236}">
                <a16:creationId xmlns:a16="http://schemas.microsoft.com/office/drawing/2014/main" id="{D2EC9B60-5316-3147-8709-FC0E6CB07EAC}"/>
              </a:ext>
            </a:extLst>
          </p:cNvPr>
          <p:cNvPicPr>
            <a:picLocks noChangeAspect="1"/>
          </p:cNvPicPr>
          <p:nvPr/>
        </p:nvPicPr>
        <p:blipFill>
          <a:blip r:embed="rId9"/>
          <a:stretch>
            <a:fillRect/>
          </a:stretch>
        </p:blipFill>
        <p:spPr>
          <a:xfrm>
            <a:off x="3936685" y="6152900"/>
            <a:ext cx="758354" cy="154041"/>
          </a:xfrm>
          <a:prstGeom prst="rect">
            <a:avLst/>
          </a:prstGeom>
        </p:spPr>
      </p:pic>
      <p:pic>
        <p:nvPicPr>
          <p:cNvPr id="17" name="Picture 16">
            <a:extLst>
              <a:ext uri="{FF2B5EF4-FFF2-40B4-BE49-F238E27FC236}">
                <a16:creationId xmlns:a16="http://schemas.microsoft.com/office/drawing/2014/main" id="{CA9B8983-5123-B249-BD5F-78FEBEDFFCB1}"/>
              </a:ext>
            </a:extLst>
          </p:cNvPr>
          <p:cNvPicPr>
            <a:picLocks noChangeAspect="1"/>
          </p:cNvPicPr>
          <p:nvPr/>
        </p:nvPicPr>
        <p:blipFill>
          <a:blip r:embed="rId10"/>
          <a:stretch>
            <a:fillRect/>
          </a:stretch>
        </p:blipFill>
        <p:spPr>
          <a:xfrm>
            <a:off x="1771491" y="6152899"/>
            <a:ext cx="1078285" cy="154041"/>
          </a:xfrm>
          <a:prstGeom prst="rect">
            <a:avLst/>
          </a:prstGeom>
        </p:spPr>
      </p:pic>
      <p:sp>
        <p:nvSpPr>
          <p:cNvPr id="19" name="TextBox 18">
            <a:extLst>
              <a:ext uri="{FF2B5EF4-FFF2-40B4-BE49-F238E27FC236}">
                <a16:creationId xmlns:a16="http://schemas.microsoft.com/office/drawing/2014/main" id="{2654C253-A8FB-7A46-95D8-C1D7B5F35334}"/>
              </a:ext>
            </a:extLst>
          </p:cNvPr>
          <p:cNvSpPr txBox="1"/>
          <p:nvPr/>
        </p:nvSpPr>
        <p:spPr>
          <a:xfrm>
            <a:off x="2361743" y="4691003"/>
            <a:ext cx="8419292" cy="400110"/>
          </a:xfrm>
          <a:prstGeom prst="rect">
            <a:avLst/>
          </a:prstGeom>
          <a:noFill/>
        </p:spPr>
        <p:txBody>
          <a:bodyPr wrap="none" rtlCol="0">
            <a:spAutoFit/>
          </a:bodyPr>
          <a:lstStyle/>
          <a:p>
            <a:r>
              <a:rPr lang="en-US" sz="2000" dirty="0">
                <a:latin typeface="Palatino" pitchFamily="2" charset="77"/>
                <a:ea typeface="Palatino" pitchFamily="2" charset="77"/>
              </a:rPr>
              <a:t>Comparison of methods for node classification with 10% training ratios.</a:t>
            </a:r>
          </a:p>
        </p:txBody>
      </p:sp>
    </p:spTree>
    <p:extLst>
      <p:ext uri="{BB962C8B-B14F-4D97-AF65-F5344CB8AC3E}">
        <p14:creationId xmlns:p14="http://schemas.microsoft.com/office/powerpoint/2010/main" val="37241808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Overview of t</a:t>
            </a:r>
            <a:r>
              <a:rPr lang="en-US" sz="2400" dirty="0">
                <a:solidFill>
                  <a:schemeClr val="bg2"/>
                </a:solidFill>
                <a:latin typeface="Palatino" pitchFamily="2" charset="77"/>
                <a:ea typeface="Palatino" pitchFamily="2" charset="77"/>
              </a:rPr>
              <a:t>he proposed learning-based models: Node classification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E65F827-A150-7C41-A6B7-593A40D1C186}"/>
              </a:ext>
            </a:extLst>
          </p:cNvPr>
          <p:cNvSpPr>
            <a:spLocks noGrp="1"/>
          </p:cNvSpPr>
          <p:nvPr>
            <p:ph type="sldNum" sz="quarter" idx="12"/>
          </p:nvPr>
        </p:nvSpPr>
        <p:spPr/>
        <p:txBody>
          <a:bodyPr/>
          <a:lstStyle/>
          <a:p>
            <a:fld id="{B2DC25EE-239B-4C5F-AAD1-255A7D5F1EE2}" type="slidenum">
              <a:rPr lang="en-US" smtClean="0"/>
              <a:t>96</a:t>
            </a:fld>
            <a:endParaRPr lang="en-US"/>
          </a:p>
        </p:txBody>
      </p:sp>
      <p:pic>
        <p:nvPicPr>
          <p:cNvPr id="8" name="Picture 7">
            <a:extLst>
              <a:ext uri="{FF2B5EF4-FFF2-40B4-BE49-F238E27FC236}">
                <a16:creationId xmlns:a16="http://schemas.microsoft.com/office/drawing/2014/main" id="{F20310B4-012E-4F4C-B930-B28A4E73072B}"/>
              </a:ext>
            </a:extLst>
          </p:cNvPr>
          <p:cNvPicPr>
            <a:picLocks noChangeAspect="1"/>
          </p:cNvPicPr>
          <p:nvPr/>
        </p:nvPicPr>
        <p:blipFill>
          <a:blip r:embed="rId3"/>
          <a:srcRect/>
          <a:stretch/>
        </p:blipFill>
        <p:spPr>
          <a:xfrm>
            <a:off x="641632" y="1829540"/>
            <a:ext cx="10789920" cy="2760616"/>
          </a:xfrm>
          <a:prstGeom prst="rect">
            <a:avLst/>
          </a:prstGeom>
        </p:spPr>
      </p:pic>
      <p:sp>
        <p:nvSpPr>
          <p:cNvPr id="10" name="Rounded Rectangle 9">
            <a:extLst>
              <a:ext uri="{FF2B5EF4-FFF2-40B4-BE49-F238E27FC236}">
                <a16:creationId xmlns:a16="http://schemas.microsoft.com/office/drawing/2014/main" id="{49EBDB0C-8926-1146-9CE4-A2AAB004F1B8}"/>
              </a:ext>
            </a:extLst>
          </p:cNvPr>
          <p:cNvSpPr/>
          <p:nvPr/>
        </p:nvSpPr>
        <p:spPr>
          <a:xfrm>
            <a:off x="282484" y="5978003"/>
            <a:ext cx="7604215" cy="524848"/>
          </a:xfrm>
          <a:prstGeom prst="round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34F6D06-1514-D84D-B675-DE82514EA877}"/>
              </a:ext>
            </a:extLst>
          </p:cNvPr>
          <p:cNvPicPr>
            <a:picLocks noChangeAspect="1"/>
          </p:cNvPicPr>
          <p:nvPr/>
        </p:nvPicPr>
        <p:blipFill>
          <a:blip r:embed="rId4"/>
          <a:stretch>
            <a:fillRect/>
          </a:stretch>
        </p:blipFill>
        <p:spPr>
          <a:xfrm>
            <a:off x="525570" y="6152899"/>
            <a:ext cx="1101985" cy="154041"/>
          </a:xfrm>
          <a:prstGeom prst="rect">
            <a:avLst/>
          </a:prstGeom>
        </p:spPr>
      </p:pic>
      <p:pic>
        <p:nvPicPr>
          <p:cNvPr id="12" name="Picture 11">
            <a:extLst>
              <a:ext uri="{FF2B5EF4-FFF2-40B4-BE49-F238E27FC236}">
                <a16:creationId xmlns:a16="http://schemas.microsoft.com/office/drawing/2014/main" id="{34A13577-112F-C54A-B7AD-C3D9AA66275E}"/>
              </a:ext>
            </a:extLst>
          </p:cNvPr>
          <p:cNvPicPr>
            <a:picLocks noChangeAspect="1"/>
          </p:cNvPicPr>
          <p:nvPr/>
        </p:nvPicPr>
        <p:blipFill>
          <a:blip r:embed="rId5"/>
          <a:stretch>
            <a:fillRect/>
          </a:stretch>
        </p:blipFill>
        <p:spPr>
          <a:xfrm>
            <a:off x="5682693" y="6164187"/>
            <a:ext cx="888696" cy="145423"/>
          </a:xfrm>
          <a:prstGeom prst="rect">
            <a:avLst/>
          </a:prstGeom>
        </p:spPr>
      </p:pic>
      <p:pic>
        <p:nvPicPr>
          <p:cNvPr id="13" name="Picture 12">
            <a:extLst>
              <a:ext uri="{FF2B5EF4-FFF2-40B4-BE49-F238E27FC236}">
                <a16:creationId xmlns:a16="http://schemas.microsoft.com/office/drawing/2014/main" id="{07F9AD48-A0F9-9D44-ACB1-9C894843895B}"/>
              </a:ext>
            </a:extLst>
          </p:cNvPr>
          <p:cNvPicPr>
            <a:picLocks noChangeAspect="1"/>
          </p:cNvPicPr>
          <p:nvPr/>
        </p:nvPicPr>
        <p:blipFill>
          <a:blip r:embed="rId6"/>
          <a:stretch>
            <a:fillRect/>
          </a:stretch>
        </p:blipFill>
        <p:spPr>
          <a:xfrm>
            <a:off x="3022168" y="6159857"/>
            <a:ext cx="651710" cy="159965"/>
          </a:xfrm>
          <a:prstGeom prst="rect">
            <a:avLst/>
          </a:prstGeom>
        </p:spPr>
      </p:pic>
      <p:pic>
        <p:nvPicPr>
          <p:cNvPr id="14" name="Picture 13">
            <a:extLst>
              <a:ext uri="{FF2B5EF4-FFF2-40B4-BE49-F238E27FC236}">
                <a16:creationId xmlns:a16="http://schemas.microsoft.com/office/drawing/2014/main" id="{08E9622F-50BC-C649-A20E-55F17483A639}"/>
              </a:ext>
            </a:extLst>
          </p:cNvPr>
          <p:cNvPicPr>
            <a:picLocks noChangeAspect="1"/>
          </p:cNvPicPr>
          <p:nvPr/>
        </p:nvPicPr>
        <p:blipFill>
          <a:blip r:embed="rId7"/>
          <a:stretch>
            <a:fillRect/>
          </a:stretch>
        </p:blipFill>
        <p:spPr>
          <a:xfrm>
            <a:off x="4867862" y="6159857"/>
            <a:ext cx="599575" cy="169445"/>
          </a:xfrm>
          <a:prstGeom prst="rect">
            <a:avLst/>
          </a:prstGeom>
        </p:spPr>
      </p:pic>
      <p:pic>
        <p:nvPicPr>
          <p:cNvPr id="15" name="Picture 14">
            <a:extLst>
              <a:ext uri="{FF2B5EF4-FFF2-40B4-BE49-F238E27FC236}">
                <a16:creationId xmlns:a16="http://schemas.microsoft.com/office/drawing/2014/main" id="{E6A7C798-B772-7946-946F-58B39FC8C2F4}"/>
              </a:ext>
            </a:extLst>
          </p:cNvPr>
          <p:cNvPicPr>
            <a:picLocks noChangeAspect="1"/>
          </p:cNvPicPr>
          <p:nvPr/>
        </p:nvPicPr>
        <p:blipFill>
          <a:blip r:embed="rId8"/>
          <a:stretch>
            <a:fillRect/>
          </a:stretch>
        </p:blipFill>
        <p:spPr>
          <a:xfrm>
            <a:off x="6761614" y="6152899"/>
            <a:ext cx="805751" cy="154041"/>
          </a:xfrm>
          <a:prstGeom prst="rect">
            <a:avLst/>
          </a:prstGeom>
        </p:spPr>
      </p:pic>
      <p:pic>
        <p:nvPicPr>
          <p:cNvPr id="16" name="Picture 15">
            <a:extLst>
              <a:ext uri="{FF2B5EF4-FFF2-40B4-BE49-F238E27FC236}">
                <a16:creationId xmlns:a16="http://schemas.microsoft.com/office/drawing/2014/main" id="{D2EC9B60-5316-3147-8709-FC0E6CB07EAC}"/>
              </a:ext>
            </a:extLst>
          </p:cNvPr>
          <p:cNvPicPr>
            <a:picLocks noChangeAspect="1"/>
          </p:cNvPicPr>
          <p:nvPr/>
        </p:nvPicPr>
        <p:blipFill>
          <a:blip r:embed="rId9"/>
          <a:stretch>
            <a:fillRect/>
          </a:stretch>
        </p:blipFill>
        <p:spPr>
          <a:xfrm>
            <a:off x="3936685" y="6152900"/>
            <a:ext cx="758354" cy="154041"/>
          </a:xfrm>
          <a:prstGeom prst="rect">
            <a:avLst/>
          </a:prstGeom>
        </p:spPr>
      </p:pic>
      <p:pic>
        <p:nvPicPr>
          <p:cNvPr id="17" name="Picture 16">
            <a:extLst>
              <a:ext uri="{FF2B5EF4-FFF2-40B4-BE49-F238E27FC236}">
                <a16:creationId xmlns:a16="http://schemas.microsoft.com/office/drawing/2014/main" id="{CA9B8983-5123-B249-BD5F-78FEBEDFFCB1}"/>
              </a:ext>
            </a:extLst>
          </p:cNvPr>
          <p:cNvPicPr>
            <a:picLocks noChangeAspect="1"/>
          </p:cNvPicPr>
          <p:nvPr/>
        </p:nvPicPr>
        <p:blipFill>
          <a:blip r:embed="rId10"/>
          <a:stretch>
            <a:fillRect/>
          </a:stretch>
        </p:blipFill>
        <p:spPr>
          <a:xfrm>
            <a:off x="1771491" y="6152899"/>
            <a:ext cx="1078285" cy="154041"/>
          </a:xfrm>
          <a:prstGeom prst="rect">
            <a:avLst/>
          </a:prstGeom>
        </p:spPr>
      </p:pic>
      <p:sp>
        <p:nvSpPr>
          <p:cNvPr id="19" name="TextBox 18">
            <a:extLst>
              <a:ext uri="{FF2B5EF4-FFF2-40B4-BE49-F238E27FC236}">
                <a16:creationId xmlns:a16="http://schemas.microsoft.com/office/drawing/2014/main" id="{2654C253-A8FB-7A46-95D8-C1D7B5F35334}"/>
              </a:ext>
            </a:extLst>
          </p:cNvPr>
          <p:cNvSpPr txBox="1"/>
          <p:nvPr/>
        </p:nvSpPr>
        <p:spPr>
          <a:xfrm>
            <a:off x="2361743" y="4691003"/>
            <a:ext cx="8419292" cy="400110"/>
          </a:xfrm>
          <a:prstGeom prst="rect">
            <a:avLst/>
          </a:prstGeom>
          <a:noFill/>
        </p:spPr>
        <p:txBody>
          <a:bodyPr wrap="none" rtlCol="0">
            <a:spAutoFit/>
          </a:bodyPr>
          <a:lstStyle/>
          <a:p>
            <a:r>
              <a:rPr lang="en-US" sz="2000" dirty="0">
                <a:latin typeface="Palatino" pitchFamily="2" charset="77"/>
                <a:ea typeface="Palatino" pitchFamily="2" charset="77"/>
              </a:rPr>
              <a:t>Comparison of methods for node classification with 50% training ratios.</a:t>
            </a:r>
          </a:p>
        </p:txBody>
      </p:sp>
    </p:spTree>
    <p:extLst>
      <p:ext uri="{BB962C8B-B14F-4D97-AF65-F5344CB8AC3E}">
        <p14:creationId xmlns:p14="http://schemas.microsoft.com/office/powerpoint/2010/main" val="4783766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Overview of t</a:t>
            </a:r>
            <a:r>
              <a:rPr lang="en-US" sz="2400" dirty="0">
                <a:solidFill>
                  <a:schemeClr val="bg2"/>
                </a:solidFill>
                <a:latin typeface="Palatino" pitchFamily="2" charset="77"/>
                <a:ea typeface="Palatino" pitchFamily="2" charset="77"/>
              </a:rPr>
              <a:t>he proposed learning-based models: Node classification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E65F827-A150-7C41-A6B7-593A40D1C186}"/>
              </a:ext>
            </a:extLst>
          </p:cNvPr>
          <p:cNvSpPr>
            <a:spLocks noGrp="1"/>
          </p:cNvSpPr>
          <p:nvPr>
            <p:ph type="sldNum" sz="quarter" idx="12"/>
          </p:nvPr>
        </p:nvSpPr>
        <p:spPr/>
        <p:txBody>
          <a:bodyPr/>
          <a:lstStyle/>
          <a:p>
            <a:fld id="{B2DC25EE-239B-4C5F-AAD1-255A7D5F1EE2}" type="slidenum">
              <a:rPr lang="en-US" smtClean="0"/>
              <a:t>97</a:t>
            </a:fld>
            <a:endParaRPr lang="en-US"/>
          </a:p>
        </p:txBody>
      </p:sp>
      <p:pic>
        <p:nvPicPr>
          <p:cNvPr id="8" name="Picture 7">
            <a:extLst>
              <a:ext uri="{FF2B5EF4-FFF2-40B4-BE49-F238E27FC236}">
                <a16:creationId xmlns:a16="http://schemas.microsoft.com/office/drawing/2014/main" id="{F20310B4-012E-4F4C-B930-B28A4E73072B}"/>
              </a:ext>
            </a:extLst>
          </p:cNvPr>
          <p:cNvPicPr>
            <a:picLocks noChangeAspect="1"/>
          </p:cNvPicPr>
          <p:nvPr/>
        </p:nvPicPr>
        <p:blipFill rotWithShape="1">
          <a:blip r:embed="rId3"/>
          <a:srcRect b="14141"/>
          <a:stretch/>
        </p:blipFill>
        <p:spPr>
          <a:xfrm>
            <a:off x="660399" y="1825807"/>
            <a:ext cx="10808208" cy="2936009"/>
          </a:xfrm>
          <a:prstGeom prst="rect">
            <a:avLst/>
          </a:prstGeom>
        </p:spPr>
      </p:pic>
      <p:sp>
        <p:nvSpPr>
          <p:cNvPr id="10" name="Rounded Rectangle 9">
            <a:extLst>
              <a:ext uri="{FF2B5EF4-FFF2-40B4-BE49-F238E27FC236}">
                <a16:creationId xmlns:a16="http://schemas.microsoft.com/office/drawing/2014/main" id="{49EBDB0C-8926-1146-9CE4-A2AAB004F1B8}"/>
              </a:ext>
            </a:extLst>
          </p:cNvPr>
          <p:cNvSpPr/>
          <p:nvPr/>
        </p:nvSpPr>
        <p:spPr>
          <a:xfrm>
            <a:off x="282484" y="5978003"/>
            <a:ext cx="7604215" cy="524848"/>
          </a:xfrm>
          <a:prstGeom prst="round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34F6D06-1514-D84D-B675-DE82514EA877}"/>
              </a:ext>
            </a:extLst>
          </p:cNvPr>
          <p:cNvPicPr>
            <a:picLocks noChangeAspect="1"/>
          </p:cNvPicPr>
          <p:nvPr/>
        </p:nvPicPr>
        <p:blipFill>
          <a:blip r:embed="rId4"/>
          <a:stretch>
            <a:fillRect/>
          </a:stretch>
        </p:blipFill>
        <p:spPr>
          <a:xfrm>
            <a:off x="525570" y="6152899"/>
            <a:ext cx="1101985" cy="154041"/>
          </a:xfrm>
          <a:prstGeom prst="rect">
            <a:avLst/>
          </a:prstGeom>
        </p:spPr>
      </p:pic>
      <p:pic>
        <p:nvPicPr>
          <p:cNvPr id="12" name="Picture 11">
            <a:extLst>
              <a:ext uri="{FF2B5EF4-FFF2-40B4-BE49-F238E27FC236}">
                <a16:creationId xmlns:a16="http://schemas.microsoft.com/office/drawing/2014/main" id="{34A13577-112F-C54A-B7AD-C3D9AA66275E}"/>
              </a:ext>
            </a:extLst>
          </p:cNvPr>
          <p:cNvPicPr>
            <a:picLocks noChangeAspect="1"/>
          </p:cNvPicPr>
          <p:nvPr/>
        </p:nvPicPr>
        <p:blipFill>
          <a:blip r:embed="rId5"/>
          <a:stretch>
            <a:fillRect/>
          </a:stretch>
        </p:blipFill>
        <p:spPr>
          <a:xfrm>
            <a:off x="5682693" y="6164187"/>
            <a:ext cx="888696" cy="145423"/>
          </a:xfrm>
          <a:prstGeom prst="rect">
            <a:avLst/>
          </a:prstGeom>
        </p:spPr>
      </p:pic>
      <p:pic>
        <p:nvPicPr>
          <p:cNvPr id="13" name="Picture 12">
            <a:extLst>
              <a:ext uri="{FF2B5EF4-FFF2-40B4-BE49-F238E27FC236}">
                <a16:creationId xmlns:a16="http://schemas.microsoft.com/office/drawing/2014/main" id="{07F9AD48-A0F9-9D44-ACB1-9C894843895B}"/>
              </a:ext>
            </a:extLst>
          </p:cNvPr>
          <p:cNvPicPr>
            <a:picLocks noChangeAspect="1"/>
          </p:cNvPicPr>
          <p:nvPr/>
        </p:nvPicPr>
        <p:blipFill>
          <a:blip r:embed="rId6"/>
          <a:stretch>
            <a:fillRect/>
          </a:stretch>
        </p:blipFill>
        <p:spPr>
          <a:xfrm>
            <a:off x="3022168" y="6159857"/>
            <a:ext cx="651710" cy="159965"/>
          </a:xfrm>
          <a:prstGeom prst="rect">
            <a:avLst/>
          </a:prstGeom>
        </p:spPr>
      </p:pic>
      <p:pic>
        <p:nvPicPr>
          <p:cNvPr id="14" name="Picture 13">
            <a:extLst>
              <a:ext uri="{FF2B5EF4-FFF2-40B4-BE49-F238E27FC236}">
                <a16:creationId xmlns:a16="http://schemas.microsoft.com/office/drawing/2014/main" id="{08E9622F-50BC-C649-A20E-55F17483A639}"/>
              </a:ext>
            </a:extLst>
          </p:cNvPr>
          <p:cNvPicPr>
            <a:picLocks noChangeAspect="1"/>
          </p:cNvPicPr>
          <p:nvPr/>
        </p:nvPicPr>
        <p:blipFill>
          <a:blip r:embed="rId7"/>
          <a:stretch>
            <a:fillRect/>
          </a:stretch>
        </p:blipFill>
        <p:spPr>
          <a:xfrm>
            <a:off x="4867862" y="6159857"/>
            <a:ext cx="599575" cy="169445"/>
          </a:xfrm>
          <a:prstGeom prst="rect">
            <a:avLst/>
          </a:prstGeom>
        </p:spPr>
      </p:pic>
      <p:pic>
        <p:nvPicPr>
          <p:cNvPr id="15" name="Picture 14">
            <a:extLst>
              <a:ext uri="{FF2B5EF4-FFF2-40B4-BE49-F238E27FC236}">
                <a16:creationId xmlns:a16="http://schemas.microsoft.com/office/drawing/2014/main" id="{E6A7C798-B772-7946-946F-58B39FC8C2F4}"/>
              </a:ext>
            </a:extLst>
          </p:cNvPr>
          <p:cNvPicPr>
            <a:picLocks noChangeAspect="1"/>
          </p:cNvPicPr>
          <p:nvPr/>
        </p:nvPicPr>
        <p:blipFill>
          <a:blip r:embed="rId8"/>
          <a:stretch>
            <a:fillRect/>
          </a:stretch>
        </p:blipFill>
        <p:spPr>
          <a:xfrm>
            <a:off x="6761614" y="6152899"/>
            <a:ext cx="805751" cy="154041"/>
          </a:xfrm>
          <a:prstGeom prst="rect">
            <a:avLst/>
          </a:prstGeom>
        </p:spPr>
      </p:pic>
      <p:pic>
        <p:nvPicPr>
          <p:cNvPr id="16" name="Picture 15">
            <a:extLst>
              <a:ext uri="{FF2B5EF4-FFF2-40B4-BE49-F238E27FC236}">
                <a16:creationId xmlns:a16="http://schemas.microsoft.com/office/drawing/2014/main" id="{D2EC9B60-5316-3147-8709-FC0E6CB07EAC}"/>
              </a:ext>
            </a:extLst>
          </p:cNvPr>
          <p:cNvPicPr>
            <a:picLocks noChangeAspect="1"/>
          </p:cNvPicPr>
          <p:nvPr/>
        </p:nvPicPr>
        <p:blipFill>
          <a:blip r:embed="rId9"/>
          <a:stretch>
            <a:fillRect/>
          </a:stretch>
        </p:blipFill>
        <p:spPr>
          <a:xfrm>
            <a:off x="3936685" y="6152900"/>
            <a:ext cx="758354" cy="154041"/>
          </a:xfrm>
          <a:prstGeom prst="rect">
            <a:avLst/>
          </a:prstGeom>
        </p:spPr>
      </p:pic>
      <p:pic>
        <p:nvPicPr>
          <p:cNvPr id="17" name="Picture 16">
            <a:extLst>
              <a:ext uri="{FF2B5EF4-FFF2-40B4-BE49-F238E27FC236}">
                <a16:creationId xmlns:a16="http://schemas.microsoft.com/office/drawing/2014/main" id="{CA9B8983-5123-B249-BD5F-78FEBEDFFCB1}"/>
              </a:ext>
            </a:extLst>
          </p:cNvPr>
          <p:cNvPicPr>
            <a:picLocks noChangeAspect="1"/>
          </p:cNvPicPr>
          <p:nvPr/>
        </p:nvPicPr>
        <p:blipFill>
          <a:blip r:embed="rId10"/>
          <a:stretch>
            <a:fillRect/>
          </a:stretch>
        </p:blipFill>
        <p:spPr>
          <a:xfrm>
            <a:off x="1771491" y="6152899"/>
            <a:ext cx="1078285" cy="154041"/>
          </a:xfrm>
          <a:prstGeom prst="rect">
            <a:avLst/>
          </a:prstGeom>
        </p:spPr>
      </p:pic>
      <p:sp>
        <p:nvSpPr>
          <p:cNvPr id="19" name="TextBox 18">
            <a:extLst>
              <a:ext uri="{FF2B5EF4-FFF2-40B4-BE49-F238E27FC236}">
                <a16:creationId xmlns:a16="http://schemas.microsoft.com/office/drawing/2014/main" id="{2654C253-A8FB-7A46-95D8-C1D7B5F35334}"/>
              </a:ext>
            </a:extLst>
          </p:cNvPr>
          <p:cNvSpPr txBox="1"/>
          <p:nvPr/>
        </p:nvSpPr>
        <p:spPr>
          <a:xfrm>
            <a:off x="2361743" y="4691003"/>
            <a:ext cx="8419292" cy="400110"/>
          </a:xfrm>
          <a:prstGeom prst="rect">
            <a:avLst/>
          </a:prstGeom>
          <a:noFill/>
        </p:spPr>
        <p:txBody>
          <a:bodyPr wrap="none" rtlCol="0">
            <a:spAutoFit/>
          </a:bodyPr>
          <a:lstStyle/>
          <a:p>
            <a:r>
              <a:rPr lang="en-US" sz="2000" dirty="0">
                <a:latin typeface="Palatino" pitchFamily="2" charset="77"/>
                <a:ea typeface="Palatino" pitchFamily="2" charset="77"/>
              </a:rPr>
              <a:t>Comparison of methods for node classification with 90% training ratios.</a:t>
            </a:r>
          </a:p>
        </p:txBody>
      </p:sp>
    </p:spTree>
    <p:extLst>
      <p:ext uri="{BB962C8B-B14F-4D97-AF65-F5344CB8AC3E}">
        <p14:creationId xmlns:p14="http://schemas.microsoft.com/office/powerpoint/2010/main" val="25603664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3F489-5E85-7349-980D-F6A9331D7529}"/>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dirty="0">
                <a:solidFill>
                  <a:schemeClr val="bg2"/>
                </a:solidFill>
                <a:latin typeface="Palatino" pitchFamily="2" charset="77"/>
                <a:ea typeface="Palatino" pitchFamily="2" charset="77"/>
                <a:cs typeface="Calibri" panose="020F0502020204030204" pitchFamily="34" charset="0"/>
              </a:rPr>
              <a:t>Overview of t</a:t>
            </a:r>
            <a:r>
              <a:rPr lang="en-US" sz="2400" dirty="0">
                <a:solidFill>
                  <a:schemeClr val="bg2"/>
                </a:solidFill>
                <a:latin typeface="Palatino" pitchFamily="2" charset="77"/>
                <a:ea typeface="Palatino" pitchFamily="2" charset="77"/>
              </a:rPr>
              <a:t>he proposed learning-based models: Link prediction</a:t>
            </a:r>
          </a:p>
        </p:txBody>
      </p:sp>
      <p:sp>
        <p:nvSpPr>
          <p:cNvPr id="7" name="Rectangle 6">
            <a:extLst>
              <a:ext uri="{FF2B5EF4-FFF2-40B4-BE49-F238E27FC236}">
                <a16:creationId xmlns:a16="http://schemas.microsoft.com/office/drawing/2014/main" id="{5B4D14DE-F096-BF44-AA51-203F4FD8689F}"/>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E65F827-A150-7C41-A6B7-593A40D1C186}"/>
              </a:ext>
            </a:extLst>
          </p:cNvPr>
          <p:cNvSpPr>
            <a:spLocks noGrp="1"/>
          </p:cNvSpPr>
          <p:nvPr>
            <p:ph type="sldNum" sz="quarter" idx="12"/>
          </p:nvPr>
        </p:nvSpPr>
        <p:spPr/>
        <p:txBody>
          <a:bodyPr/>
          <a:lstStyle/>
          <a:p>
            <a:fld id="{B2DC25EE-239B-4C5F-AAD1-255A7D5F1EE2}" type="slidenum">
              <a:rPr lang="en-US" smtClean="0"/>
              <a:t>98</a:t>
            </a:fld>
            <a:endParaRPr lang="en-US"/>
          </a:p>
        </p:txBody>
      </p:sp>
      <p:pic>
        <p:nvPicPr>
          <p:cNvPr id="5" name="Picture 4">
            <a:extLst>
              <a:ext uri="{FF2B5EF4-FFF2-40B4-BE49-F238E27FC236}">
                <a16:creationId xmlns:a16="http://schemas.microsoft.com/office/drawing/2014/main" id="{5897F4DD-9821-4147-ACE5-1F36D41E49C5}"/>
              </a:ext>
            </a:extLst>
          </p:cNvPr>
          <p:cNvPicPr>
            <a:picLocks noChangeAspect="1"/>
          </p:cNvPicPr>
          <p:nvPr/>
        </p:nvPicPr>
        <p:blipFill>
          <a:blip r:embed="rId3"/>
          <a:srcRect/>
          <a:stretch/>
        </p:blipFill>
        <p:spPr>
          <a:xfrm>
            <a:off x="624701" y="1248654"/>
            <a:ext cx="10942594" cy="3815335"/>
          </a:xfrm>
          <a:prstGeom prst="rect">
            <a:avLst/>
          </a:prstGeom>
        </p:spPr>
      </p:pic>
      <p:sp>
        <p:nvSpPr>
          <p:cNvPr id="9" name="TextBox 8">
            <a:extLst>
              <a:ext uri="{FF2B5EF4-FFF2-40B4-BE49-F238E27FC236}">
                <a16:creationId xmlns:a16="http://schemas.microsoft.com/office/drawing/2014/main" id="{D5515CC7-0926-A44E-8FE0-CFD832839E67}"/>
              </a:ext>
            </a:extLst>
          </p:cNvPr>
          <p:cNvSpPr txBox="1"/>
          <p:nvPr/>
        </p:nvSpPr>
        <p:spPr>
          <a:xfrm>
            <a:off x="3174337" y="5226126"/>
            <a:ext cx="6328079" cy="369332"/>
          </a:xfrm>
          <a:prstGeom prst="rect">
            <a:avLst/>
          </a:prstGeom>
          <a:noFill/>
        </p:spPr>
        <p:txBody>
          <a:bodyPr wrap="none" rtlCol="0">
            <a:spAutoFit/>
          </a:bodyPr>
          <a:lstStyle/>
          <a:p>
            <a:r>
              <a:rPr lang="en-US" dirty="0">
                <a:latin typeface="Palatino" pitchFamily="2" charset="77"/>
                <a:ea typeface="Palatino" pitchFamily="2" charset="77"/>
              </a:rPr>
              <a:t>Area Under Curve (AUC) scores for the link prediction task.</a:t>
            </a:r>
          </a:p>
        </p:txBody>
      </p:sp>
      <p:sp>
        <p:nvSpPr>
          <p:cNvPr id="12" name="Rounded Rectangle 11">
            <a:extLst>
              <a:ext uri="{FF2B5EF4-FFF2-40B4-BE49-F238E27FC236}">
                <a16:creationId xmlns:a16="http://schemas.microsoft.com/office/drawing/2014/main" id="{9C7F2275-47A1-7B43-BBC1-CFBEFDBA8D38}"/>
              </a:ext>
            </a:extLst>
          </p:cNvPr>
          <p:cNvSpPr/>
          <p:nvPr/>
        </p:nvSpPr>
        <p:spPr>
          <a:xfrm>
            <a:off x="282484" y="5929877"/>
            <a:ext cx="7604215" cy="676062"/>
          </a:xfrm>
          <a:prstGeom prst="round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DA506AC1-6B30-5946-B88C-FD85D2CAE605}"/>
              </a:ext>
            </a:extLst>
          </p:cNvPr>
          <p:cNvPicPr>
            <a:picLocks noChangeAspect="1"/>
          </p:cNvPicPr>
          <p:nvPr/>
        </p:nvPicPr>
        <p:blipFill>
          <a:blip r:embed="rId4"/>
          <a:stretch>
            <a:fillRect/>
          </a:stretch>
        </p:blipFill>
        <p:spPr>
          <a:xfrm>
            <a:off x="525570" y="6152899"/>
            <a:ext cx="1101985" cy="154041"/>
          </a:xfrm>
          <a:prstGeom prst="rect">
            <a:avLst/>
          </a:prstGeom>
        </p:spPr>
      </p:pic>
      <p:pic>
        <p:nvPicPr>
          <p:cNvPr id="14" name="Picture 13">
            <a:extLst>
              <a:ext uri="{FF2B5EF4-FFF2-40B4-BE49-F238E27FC236}">
                <a16:creationId xmlns:a16="http://schemas.microsoft.com/office/drawing/2014/main" id="{9047DB90-BEC7-3C45-BA33-D6436E4D311E}"/>
              </a:ext>
            </a:extLst>
          </p:cNvPr>
          <p:cNvPicPr>
            <a:picLocks noChangeAspect="1"/>
          </p:cNvPicPr>
          <p:nvPr/>
        </p:nvPicPr>
        <p:blipFill>
          <a:blip r:embed="rId5"/>
          <a:stretch>
            <a:fillRect/>
          </a:stretch>
        </p:blipFill>
        <p:spPr>
          <a:xfrm>
            <a:off x="5682693" y="6164187"/>
            <a:ext cx="888696" cy="145423"/>
          </a:xfrm>
          <a:prstGeom prst="rect">
            <a:avLst/>
          </a:prstGeom>
        </p:spPr>
      </p:pic>
      <p:pic>
        <p:nvPicPr>
          <p:cNvPr id="15" name="Picture 14">
            <a:extLst>
              <a:ext uri="{FF2B5EF4-FFF2-40B4-BE49-F238E27FC236}">
                <a16:creationId xmlns:a16="http://schemas.microsoft.com/office/drawing/2014/main" id="{896A7603-CA44-7C4F-80E5-E9DE0597B90A}"/>
              </a:ext>
            </a:extLst>
          </p:cNvPr>
          <p:cNvPicPr>
            <a:picLocks noChangeAspect="1"/>
          </p:cNvPicPr>
          <p:nvPr/>
        </p:nvPicPr>
        <p:blipFill>
          <a:blip r:embed="rId6"/>
          <a:stretch>
            <a:fillRect/>
          </a:stretch>
        </p:blipFill>
        <p:spPr>
          <a:xfrm>
            <a:off x="3022168" y="6159857"/>
            <a:ext cx="651710" cy="159965"/>
          </a:xfrm>
          <a:prstGeom prst="rect">
            <a:avLst/>
          </a:prstGeom>
        </p:spPr>
      </p:pic>
      <p:pic>
        <p:nvPicPr>
          <p:cNvPr id="16" name="Picture 15">
            <a:extLst>
              <a:ext uri="{FF2B5EF4-FFF2-40B4-BE49-F238E27FC236}">
                <a16:creationId xmlns:a16="http://schemas.microsoft.com/office/drawing/2014/main" id="{06A33F61-8599-5142-8DD0-8A7997BC3BF8}"/>
              </a:ext>
            </a:extLst>
          </p:cNvPr>
          <p:cNvPicPr>
            <a:picLocks noChangeAspect="1"/>
          </p:cNvPicPr>
          <p:nvPr/>
        </p:nvPicPr>
        <p:blipFill>
          <a:blip r:embed="rId7"/>
          <a:stretch>
            <a:fillRect/>
          </a:stretch>
        </p:blipFill>
        <p:spPr>
          <a:xfrm>
            <a:off x="4867862" y="6159857"/>
            <a:ext cx="599575" cy="169445"/>
          </a:xfrm>
          <a:prstGeom prst="rect">
            <a:avLst/>
          </a:prstGeom>
        </p:spPr>
      </p:pic>
      <p:pic>
        <p:nvPicPr>
          <p:cNvPr id="17" name="Picture 16">
            <a:extLst>
              <a:ext uri="{FF2B5EF4-FFF2-40B4-BE49-F238E27FC236}">
                <a16:creationId xmlns:a16="http://schemas.microsoft.com/office/drawing/2014/main" id="{9FC10B72-15BA-3740-A4B6-C652E5E6D4B8}"/>
              </a:ext>
            </a:extLst>
          </p:cNvPr>
          <p:cNvPicPr>
            <a:picLocks noChangeAspect="1"/>
          </p:cNvPicPr>
          <p:nvPr/>
        </p:nvPicPr>
        <p:blipFill>
          <a:blip r:embed="rId8"/>
          <a:stretch>
            <a:fillRect/>
          </a:stretch>
        </p:blipFill>
        <p:spPr>
          <a:xfrm>
            <a:off x="6761614" y="6152899"/>
            <a:ext cx="805751" cy="154041"/>
          </a:xfrm>
          <a:prstGeom prst="rect">
            <a:avLst/>
          </a:prstGeom>
        </p:spPr>
      </p:pic>
      <p:pic>
        <p:nvPicPr>
          <p:cNvPr id="18" name="Picture 17">
            <a:extLst>
              <a:ext uri="{FF2B5EF4-FFF2-40B4-BE49-F238E27FC236}">
                <a16:creationId xmlns:a16="http://schemas.microsoft.com/office/drawing/2014/main" id="{C49A3846-A150-2148-B984-BC7B06B24699}"/>
              </a:ext>
            </a:extLst>
          </p:cNvPr>
          <p:cNvPicPr>
            <a:picLocks noChangeAspect="1"/>
          </p:cNvPicPr>
          <p:nvPr/>
        </p:nvPicPr>
        <p:blipFill>
          <a:blip r:embed="rId9"/>
          <a:stretch>
            <a:fillRect/>
          </a:stretch>
        </p:blipFill>
        <p:spPr>
          <a:xfrm>
            <a:off x="3936685" y="6152900"/>
            <a:ext cx="758354" cy="154041"/>
          </a:xfrm>
          <a:prstGeom prst="rect">
            <a:avLst/>
          </a:prstGeom>
        </p:spPr>
      </p:pic>
      <p:pic>
        <p:nvPicPr>
          <p:cNvPr id="19" name="Picture 18">
            <a:extLst>
              <a:ext uri="{FF2B5EF4-FFF2-40B4-BE49-F238E27FC236}">
                <a16:creationId xmlns:a16="http://schemas.microsoft.com/office/drawing/2014/main" id="{B18272B6-9068-904E-9FC9-DF59DB4DB3E3}"/>
              </a:ext>
            </a:extLst>
          </p:cNvPr>
          <p:cNvPicPr>
            <a:picLocks noChangeAspect="1"/>
          </p:cNvPicPr>
          <p:nvPr/>
        </p:nvPicPr>
        <p:blipFill>
          <a:blip r:embed="rId10"/>
          <a:stretch>
            <a:fillRect/>
          </a:stretch>
        </p:blipFill>
        <p:spPr>
          <a:xfrm>
            <a:off x="1771491" y="6152899"/>
            <a:ext cx="1078285" cy="154041"/>
          </a:xfrm>
          <a:prstGeom prst="rect">
            <a:avLst/>
          </a:prstGeom>
        </p:spPr>
      </p:pic>
    </p:spTree>
    <p:extLst>
      <p:ext uri="{BB962C8B-B14F-4D97-AF65-F5344CB8AC3E}">
        <p14:creationId xmlns:p14="http://schemas.microsoft.com/office/powerpoint/2010/main" val="28862343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0C6169-83FF-DC43-9612-D5FFA9260932}"/>
              </a:ext>
            </a:extLst>
          </p:cNvPr>
          <p:cNvPicPr>
            <a:picLocks noChangeAspect="1"/>
          </p:cNvPicPr>
          <p:nvPr/>
        </p:nvPicPr>
        <p:blipFill>
          <a:blip r:embed="rId3"/>
          <a:srcRect/>
          <a:stretch/>
        </p:blipFill>
        <p:spPr>
          <a:xfrm>
            <a:off x="1038187" y="1169422"/>
            <a:ext cx="5735705" cy="4096931"/>
          </a:xfrm>
          <a:prstGeom prst="rect">
            <a:avLst/>
          </a:prstGeom>
        </p:spPr>
      </p:pic>
      <p:sp>
        <p:nvSpPr>
          <p:cNvPr id="26" name="Rounded Rectangle 25">
            <a:extLst>
              <a:ext uri="{FF2B5EF4-FFF2-40B4-BE49-F238E27FC236}">
                <a16:creationId xmlns:a16="http://schemas.microsoft.com/office/drawing/2014/main" id="{43223275-8EDC-BA4D-92AD-05CBEE9AA88A}"/>
              </a:ext>
            </a:extLst>
          </p:cNvPr>
          <p:cNvSpPr/>
          <p:nvPr/>
        </p:nvSpPr>
        <p:spPr>
          <a:xfrm>
            <a:off x="6932078" y="3941545"/>
            <a:ext cx="4906996" cy="2401804"/>
          </a:xfrm>
          <a:prstGeom prst="round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D39BAA0-B893-1141-9E4E-A874158049FD}"/>
              </a:ext>
            </a:extLst>
          </p:cNvPr>
          <p:cNvSpPr/>
          <p:nvPr/>
        </p:nvSpPr>
        <p:spPr>
          <a:xfrm>
            <a:off x="0" y="0"/>
            <a:ext cx="12192000" cy="8229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cap="small" dirty="0" err="1">
                <a:solidFill>
                  <a:schemeClr val="bg2"/>
                </a:solidFill>
                <a:latin typeface="Palatino" pitchFamily="2" charset="77"/>
                <a:ea typeface="Palatino" pitchFamily="2" charset="77"/>
                <a:cs typeface="Calibri" panose="020F0502020204030204" pitchFamily="34" charset="0"/>
              </a:rPr>
              <a:t>NodeSig</a:t>
            </a:r>
            <a:r>
              <a:rPr lang="en-US" sz="2400" cap="small" dirty="0">
                <a:solidFill>
                  <a:schemeClr val="bg2"/>
                </a:solidFill>
                <a:latin typeface="Palatino" pitchFamily="2" charset="77"/>
                <a:ea typeface="Palatino" pitchFamily="2" charset="77"/>
                <a:cs typeface="Calibri" panose="020F0502020204030204" pitchFamily="34" charset="0"/>
              </a:rPr>
              <a:t>: </a:t>
            </a:r>
            <a:r>
              <a:rPr lang="en-US" sz="2400" dirty="0">
                <a:solidFill>
                  <a:schemeClr val="bg2"/>
                </a:solidFill>
                <a:latin typeface="Palatino" pitchFamily="2" charset="77"/>
                <a:ea typeface="Palatino" pitchFamily="2" charset="77"/>
              </a:rPr>
              <a:t>Running time</a:t>
            </a:r>
          </a:p>
        </p:txBody>
      </p:sp>
      <p:sp>
        <p:nvSpPr>
          <p:cNvPr id="10" name="Rectangle 9">
            <a:extLst>
              <a:ext uri="{FF2B5EF4-FFF2-40B4-BE49-F238E27FC236}">
                <a16:creationId xmlns:a16="http://schemas.microsoft.com/office/drawing/2014/main" id="{800E0E18-1225-3D4A-9369-8952541553B0}"/>
              </a:ext>
            </a:extLst>
          </p:cNvPr>
          <p:cNvSpPr/>
          <p:nvPr/>
        </p:nvSpPr>
        <p:spPr>
          <a:xfrm>
            <a:off x="0" y="6766560"/>
            <a:ext cx="12192000" cy="914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2800" dirty="0">
              <a:solidFill>
                <a:schemeClr val="bg2"/>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EC6FD261-4971-5146-AEAD-17FAD6907852}"/>
              </a:ext>
            </a:extLst>
          </p:cNvPr>
          <p:cNvSpPr>
            <a:spLocks noGrp="1"/>
          </p:cNvSpPr>
          <p:nvPr>
            <p:ph type="sldNum" sz="quarter" idx="12"/>
          </p:nvPr>
        </p:nvSpPr>
        <p:spPr/>
        <p:txBody>
          <a:bodyPr/>
          <a:lstStyle/>
          <a:p>
            <a:fld id="{B2DC25EE-239B-4C5F-AAD1-255A7D5F1EE2}" type="slidenum">
              <a:rPr lang="en-US" smtClean="0"/>
              <a:t>99</a:t>
            </a:fld>
            <a:endParaRPr lang="en-US"/>
          </a:p>
        </p:txBody>
      </p:sp>
      <p:sp>
        <p:nvSpPr>
          <p:cNvPr id="12" name="TextBox 11">
            <a:extLst>
              <a:ext uri="{FF2B5EF4-FFF2-40B4-BE49-F238E27FC236}">
                <a16:creationId xmlns:a16="http://schemas.microsoft.com/office/drawing/2014/main" id="{AAE0CBAD-7283-BD47-B9FF-4A719E30FDC6}"/>
              </a:ext>
            </a:extLst>
          </p:cNvPr>
          <p:cNvSpPr txBox="1"/>
          <p:nvPr/>
        </p:nvSpPr>
        <p:spPr>
          <a:xfrm>
            <a:off x="6882063" y="4084750"/>
            <a:ext cx="1926611" cy="2078774"/>
          </a:xfrm>
          <a:prstGeom prst="rect">
            <a:avLst/>
          </a:prstGeom>
          <a:noFill/>
        </p:spPr>
        <p:txBody>
          <a:bodyPr wrap="square" rtlCol="0">
            <a:spAutoFit/>
          </a:bodyPr>
          <a:lstStyle/>
          <a:p>
            <a:pPr marL="285750" indent="-285750" algn="r">
              <a:lnSpc>
                <a:spcPts val="2600"/>
              </a:lnSpc>
              <a:buFont typeface="Arial" panose="020B0604020202020204" pitchFamily="34" charset="0"/>
              <a:buChar char="•"/>
            </a:pPr>
            <a:r>
              <a:rPr lang="en-US" cap="small" dirty="0">
                <a:latin typeface="Palatino" pitchFamily="2" charset="77"/>
                <a:ea typeface="Palatino" pitchFamily="2" charset="77"/>
              </a:rPr>
              <a:t>HOPE</a:t>
            </a:r>
          </a:p>
          <a:p>
            <a:pPr marL="285750" indent="-285750" algn="r">
              <a:lnSpc>
                <a:spcPts val="2600"/>
              </a:lnSpc>
              <a:buFont typeface="Arial" panose="020B0604020202020204" pitchFamily="34" charset="0"/>
              <a:buChar char="•"/>
            </a:pPr>
            <a:r>
              <a:rPr lang="en-US" cap="small" dirty="0">
                <a:latin typeface="Palatino" pitchFamily="2" charset="77"/>
                <a:ea typeface="Palatino" pitchFamily="2" charset="77"/>
              </a:rPr>
              <a:t>Node2Vec</a:t>
            </a: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NetSMF</a:t>
            </a:r>
            <a:endParaRPr lang="en-US" cap="small" dirty="0">
              <a:latin typeface="Palatino" pitchFamily="2" charset="77"/>
              <a:ea typeface="Palatino" pitchFamily="2" charset="77"/>
            </a:endParaRP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LouvainNE</a:t>
            </a:r>
            <a:endParaRPr lang="en-US" cap="small" dirty="0">
              <a:latin typeface="Palatino" pitchFamily="2" charset="77"/>
              <a:ea typeface="Palatino" pitchFamily="2" charset="77"/>
            </a:endParaRP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RandNE</a:t>
            </a:r>
            <a:endParaRPr lang="en-US" cap="small" dirty="0">
              <a:latin typeface="Palatino" pitchFamily="2" charset="77"/>
              <a:ea typeface="Palatino" pitchFamily="2" charset="77"/>
            </a:endParaRPr>
          </a:p>
          <a:p>
            <a:pPr marL="285750" indent="-285750" algn="r">
              <a:lnSpc>
                <a:spcPts val="2600"/>
              </a:lnSpc>
              <a:buFont typeface="Arial" panose="020B0604020202020204" pitchFamily="34" charset="0"/>
              <a:buChar char="•"/>
            </a:pPr>
            <a:r>
              <a:rPr lang="en-US" cap="small" dirty="0" err="1">
                <a:latin typeface="Palatino" pitchFamily="2" charset="77"/>
                <a:ea typeface="Palatino" pitchFamily="2" charset="77"/>
              </a:rPr>
              <a:t>NodeSketch</a:t>
            </a:r>
            <a:endParaRPr lang="en-US" dirty="0">
              <a:latin typeface="Palatino" pitchFamily="2" charset="77"/>
              <a:ea typeface="Palatino" pitchFamily="2" charset="77"/>
            </a:endParaRPr>
          </a:p>
        </p:txBody>
      </p:sp>
      <p:sp>
        <p:nvSpPr>
          <p:cNvPr id="14" name="TextBox 13">
            <a:extLst>
              <a:ext uri="{FF2B5EF4-FFF2-40B4-BE49-F238E27FC236}">
                <a16:creationId xmlns:a16="http://schemas.microsoft.com/office/drawing/2014/main" id="{B3B9B222-82A2-A545-9839-FDA4695EE886}"/>
              </a:ext>
            </a:extLst>
          </p:cNvPr>
          <p:cNvSpPr txBox="1"/>
          <p:nvPr/>
        </p:nvSpPr>
        <p:spPr>
          <a:xfrm>
            <a:off x="8793316" y="4430994"/>
            <a:ext cx="2501775"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[Grover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‘16]</a:t>
            </a:r>
            <a:endParaRPr lang="en-US" dirty="0">
              <a:solidFill>
                <a:schemeClr val="accent2">
                  <a:lumMod val="50000"/>
                </a:schemeClr>
              </a:solidFill>
            </a:endParaRPr>
          </a:p>
        </p:txBody>
      </p:sp>
      <p:sp>
        <p:nvSpPr>
          <p:cNvPr id="25" name="TextBox 24">
            <a:extLst>
              <a:ext uri="{FF2B5EF4-FFF2-40B4-BE49-F238E27FC236}">
                <a16:creationId xmlns:a16="http://schemas.microsoft.com/office/drawing/2014/main" id="{895DED56-095E-C140-86CA-9917FC75049B}"/>
              </a:ext>
            </a:extLst>
          </p:cNvPr>
          <p:cNvSpPr txBox="1"/>
          <p:nvPr/>
        </p:nvSpPr>
        <p:spPr>
          <a:xfrm>
            <a:off x="8793316" y="4084750"/>
            <a:ext cx="2100255" cy="369332"/>
          </a:xfrm>
          <a:prstGeom prst="rect">
            <a:avLst/>
          </a:prstGeom>
          <a:noFill/>
        </p:spPr>
        <p:txBody>
          <a:bodyPr wrap="none" rtlCol="0">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Ou</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‘16]</a:t>
            </a:r>
            <a:endParaRPr lang="en-US" dirty="0">
              <a:solidFill>
                <a:schemeClr val="accent2">
                  <a:lumMod val="50000"/>
                </a:schemeClr>
              </a:solidFill>
            </a:endParaRPr>
          </a:p>
        </p:txBody>
      </p:sp>
      <p:sp>
        <p:nvSpPr>
          <p:cNvPr id="2" name="Rectangle 1">
            <a:extLst>
              <a:ext uri="{FF2B5EF4-FFF2-40B4-BE49-F238E27FC236}">
                <a16:creationId xmlns:a16="http://schemas.microsoft.com/office/drawing/2014/main" id="{7CF1DF5E-98BA-6A4C-9F78-FCD15AB84EF5}"/>
              </a:ext>
            </a:extLst>
          </p:cNvPr>
          <p:cNvSpPr/>
          <p:nvPr/>
        </p:nvSpPr>
        <p:spPr>
          <a:xfrm>
            <a:off x="8793316" y="4777238"/>
            <a:ext cx="2393604"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[Qui </a:t>
            </a:r>
            <a:r>
              <a:rPr lang="en-US" i="1" dirty="0">
                <a:solidFill>
                  <a:schemeClr val="accent2">
                    <a:lumMod val="50000"/>
                  </a:schemeClr>
                </a:solidFill>
                <a:latin typeface="Palatino" pitchFamily="2" charset="77"/>
                <a:ea typeface="Palatino" pitchFamily="2" charset="77"/>
              </a:rPr>
              <a:t>et al.</a:t>
            </a:r>
            <a:r>
              <a:rPr lang="en-US" dirty="0">
                <a:solidFill>
                  <a:schemeClr val="accent2">
                    <a:lumMod val="50000"/>
                  </a:schemeClr>
                </a:solidFill>
                <a:latin typeface="Palatino" pitchFamily="2" charset="77"/>
                <a:ea typeface="Palatino" pitchFamily="2" charset="77"/>
              </a:rPr>
              <a:t> WWW ‘19] </a:t>
            </a:r>
            <a:endParaRPr lang="en-US" dirty="0">
              <a:solidFill>
                <a:schemeClr val="accent2">
                  <a:lumMod val="50000"/>
                </a:schemeClr>
              </a:solidFill>
            </a:endParaRPr>
          </a:p>
        </p:txBody>
      </p:sp>
      <p:sp>
        <p:nvSpPr>
          <p:cNvPr id="3" name="Rectangle 2">
            <a:extLst>
              <a:ext uri="{FF2B5EF4-FFF2-40B4-BE49-F238E27FC236}">
                <a16:creationId xmlns:a16="http://schemas.microsoft.com/office/drawing/2014/main" id="{B57837AE-C07C-0E4A-99F5-F0715078825C}"/>
              </a:ext>
            </a:extLst>
          </p:cNvPr>
          <p:cNvSpPr/>
          <p:nvPr/>
        </p:nvSpPr>
        <p:spPr>
          <a:xfrm>
            <a:off x="8793316" y="5769806"/>
            <a:ext cx="2348400"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[Yang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KDD ’19] </a:t>
            </a:r>
            <a:endParaRPr lang="en-US" dirty="0">
              <a:solidFill>
                <a:schemeClr val="accent2">
                  <a:lumMod val="50000"/>
                </a:schemeClr>
              </a:solidFill>
            </a:endParaRPr>
          </a:p>
        </p:txBody>
      </p:sp>
      <p:sp>
        <p:nvSpPr>
          <p:cNvPr id="4" name="Rectangle 3">
            <a:extLst>
              <a:ext uri="{FF2B5EF4-FFF2-40B4-BE49-F238E27FC236}">
                <a16:creationId xmlns:a16="http://schemas.microsoft.com/office/drawing/2014/main" id="{8F1BF162-2E6B-BD42-84B4-34F2401EEEBD}"/>
              </a:ext>
            </a:extLst>
          </p:cNvPr>
          <p:cNvSpPr/>
          <p:nvPr/>
        </p:nvSpPr>
        <p:spPr>
          <a:xfrm>
            <a:off x="8793316" y="5446896"/>
            <a:ext cx="2618024"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[Zhang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ICDM ‘18] </a:t>
            </a:r>
            <a:endParaRPr lang="en-US" dirty="0">
              <a:solidFill>
                <a:schemeClr val="accent2">
                  <a:lumMod val="50000"/>
                </a:schemeClr>
              </a:solidFill>
            </a:endParaRPr>
          </a:p>
        </p:txBody>
      </p:sp>
      <p:sp>
        <p:nvSpPr>
          <p:cNvPr id="5" name="Rectangle 4">
            <a:extLst>
              <a:ext uri="{FF2B5EF4-FFF2-40B4-BE49-F238E27FC236}">
                <a16:creationId xmlns:a16="http://schemas.microsoft.com/office/drawing/2014/main" id="{AA0EE33C-F9D2-F94C-ADFD-0099029D967F}"/>
              </a:ext>
            </a:extLst>
          </p:cNvPr>
          <p:cNvSpPr/>
          <p:nvPr/>
        </p:nvSpPr>
        <p:spPr>
          <a:xfrm>
            <a:off x="8793316" y="5097729"/>
            <a:ext cx="3158237" cy="369332"/>
          </a:xfrm>
          <a:prstGeom prst="rect">
            <a:avLst/>
          </a:prstGeom>
        </p:spPr>
        <p:txBody>
          <a:bodyPr wrap="none">
            <a:spAutoFit/>
          </a:bodyPr>
          <a:lstStyle/>
          <a:p>
            <a:r>
              <a:rPr lang="en-US" dirty="0">
                <a:solidFill>
                  <a:schemeClr val="accent2">
                    <a:lumMod val="50000"/>
                  </a:schemeClr>
                </a:solidFill>
                <a:latin typeface="Palatino" pitchFamily="2" charset="77"/>
                <a:ea typeface="Palatino" pitchFamily="2" charset="77"/>
              </a:rPr>
              <a:t>[</a:t>
            </a:r>
            <a:r>
              <a:rPr lang="en-US" dirty="0" err="1">
                <a:solidFill>
                  <a:schemeClr val="accent2">
                    <a:lumMod val="50000"/>
                  </a:schemeClr>
                </a:solidFill>
                <a:latin typeface="Palatino" pitchFamily="2" charset="77"/>
                <a:ea typeface="Palatino" pitchFamily="2" charset="77"/>
              </a:rPr>
              <a:t>Bhowmick</a:t>
            </a:r>
            <a:r>
              <a:rPr lang="en-US" dirty="0">
                <a:solidFill>
                  <a:schemeClr val="accent2">
                    <a:lumMod val="50000"/>
                  </a:schemeClr>
                </a:solidFill>
                <a:latin typeface="Palatino" pitchFamily="2" charset="77"/>
                <a:ea typeface="Palatino" pitchFamily="2" charset="77"/>
              </a:rPr>
              <a:t> </a:t>
            </a:r>
            <a:r>
              <a:rPr lang="en-US" i="1" dirty="0">
                <a:solidFill>
                  <a:schemeClr val="accent2">
                    <a:lumMod val="50000"/>
                  </a:schemeClr>
                </a:solidFill>
                <a:latin typeface="Palatino" pitchFamily="2" charset="77"/>
                <a:ea typeface="Palatino" pitchFamily="2" charset="77"/>
              </a:rPr>
              <a:t>et al. </a:t>
            </a:r>
            <a:r>
              <a:rPr lang="en-US" dirty="0">
                <a:solidFill>
                  <a:schemeClr val="accent2">
                    <a:lumMod val="50000"/>
                  </a:schemeClr>
                </a:solidFill>
                <a:latin typeface="Palatino" pitchFamily="2" charset="77"/>
                <a:ea typeface="Palatino" pitchFamily="2" charset="77"/>
              </a:rPr>
              <a:t>WSDM ‘20] </a:t>
            </a:r>
            <a:endParaRPr lang="en-US" dirty="0">
              <a:solidFill>
                <a:schemeClr val="accent2">
                  <a:lumMod val="50000"/>
                </a:schemeClr>
              </a:solidFill>
            </a:endParaRPr>
          </a:p>
        </p:txBody>
      </p:sp>
    </p:spTree>
    <p:extLst>
      <p:ext uri="{BB962C8B-B14F-4D97-AF65-F5344CB8AC3E}">
        <p14:creationId xmlns:p14="http://schemas.microsoft.com/office/powerpoint/2010/main" val="80871691"/>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39534</TotalTime>
  <Words>9568</Words>
  <Application>Microsoft Macintosh PowerPoint</Application>
  <PresentationFormat>Widescreen</PresentationFormat>
  <Paragraphs>1056</Paragraphs>
  <Slides>101</Slides>
  <Notes>93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101</vt:i4>
      </vt:variant>
    </vt:vector>
  </HeadingPairs>
  <TitlesOfParts>
    <vt:vector size="107" baseType="lpstr">
      <vt:lpstr>Arial</vt:lpstr>
      <vt:lpstr>Calibri</vt:lpstr>
      <vt:lpstr>Calibri Light</vt:lpstr>
      <vt:lpstr>Cambria Math</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TNE: Topic-Aware Latent Models for Representation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EFGE: Exponential Family Graph Embeddings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Multiple Kernel Representation Learning on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Random Walk Diffusion Meets Hashing for Scalable Graph Embeddings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Thank you!</vt:lpstr>
      <vt:lpstr>PowerPoint Presentation</vt:lpstr>
      <vt:lpstr>PowerPoint Presentation</vt:lpstr>
      <vt:lpstr>References</vt:lpstr>
      <vt:lpstr>PowerPoint Presentation</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abdulkadir çelikkanat</dc:creator>
  <cp:lastModifiedBy>Abdulkadir Celikkanat</cp:lastModifiedBy>
  <cp:revision>616</cp:revision>
  <dcterms:created xsi:type="dcterms:W3CDTF">2021-03-21T12:13:58Z</dcterms:created>
  <dcterms:modified xsi:type="dcterms:W3CDTF">2021-04-21T04:56:49Z</dcterms:modified>
</cp:coreProperties>
</file>