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33"/>
  </p:notesMasterIdLst>
  <p:sldIdLst>
    <p:sldId id="414" r:id="rId2"/>
    <p:sldId id="509" r:id="rId3"/>
    <p:sldId id="496" r:id="rId4"/>
    <p:sldId id="511" r:id="rId5"/>
    <p:sldId id="512" r:id="rId6"/>
    <p:sldId id="520" r:id="rId7"/>
    <p:sldId id="380" r:id="rId8"/>
    <p:sldId id="452" r:id="rId9"/>
    <p:sldId id="383" r:id="rId10"/>
    <p:sldId id="455" r:id="rId11"/>
    <p:sldId id="454" r:id="rId12"/>
    <p:sldId id="384" r:id="rId13"/>
    <p:sldId id="460" r:id="rId14"/>
    <p:sldId id="462" r:id="rId15"/>
    <p:sldId id="500" r:id="rId16"/>
    <p:sldId id="501" r:id="rId17"/>
    <p:sldId id="521" r:id="rId18"/>
    <p:sldId id="517" r:id="rId19"/>
    <p:sldId id="513" r:id="rId20"/>
    <p:sldId id="518" r:id="rId21"/>
    <p:sldId id="466" r:id="rId22"/>
    <p:sldId id="519" r:id="rId23"/>
    <p:sldId id="467" r:id="rId24"/>
    <p:sldId id="492" r:id="rId25"/>
    <p:sldId id="468" r:id="rId26"/>
    <p:sldId id="488" r:id="rId27"/>
    <p:sldId id="445" r:id="rId28"/>
    <p:sldId id="514" r:id="rId29"/>
    <p:sldId id="515" r:id="rId30"/>
    <p:sldId id="493" r:id="rId31"/>
    <p:sldId id="44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tivation" id="{7A069012-6882-B241-835E-7E4639B4E9BA}">
          <p14:sldIdLst>
            <p14:sldId id="414"/>
          </p14:sldIdLst>
        </p14:section>
        <p14:section name="NodeSig" id="{98995376-29A9-BB40-B8E6-FF7DBD59B61B}">
          <p14:sldIdLst>
            <p14:sldId id="509"/>
            <p14:sldId id="496"/>
            <p14:sldId id="511"/>
            <p14:sldId id="512"/>
            <p14:sldId id="520"/>
            <p14:sldId id="380"/>
            <p14:sldId id="452"/>
            <p14:sldId id="383"/>
            <p14:sldId id="455"/>
            <p14:sldId id="454"/>
            <p14:sldId id="384"/>
            <p14:sldId id="460"/>
            <p14:sldId id="462"/>
            <p14:sldId id="500"/>
            <p14:sldId id="501"/>
            <p14:sldId id="521"/>
            <p14:sldId id="517"/>
            <p14:sldId id="513"/>
            <p14:sldId id="518"/>
            <p14:sldId id="466"/>
            <p14:sldId id="519"/>
            <p14:sldId id="467"/>
            <p14:sldId id="492"/>
            <p14:sldId id="468"/>
            <p14:sldId id="488"/>
            <p14:sldId id="445"/>
          </p14:sldIdLst>
        </p14:section>
        <p14:section name="References" id="{0216FC88-9263-5940-9543-B08D14BEED27}">
          <p14:sldIdLst>
            <p14:sldId id="514"/>
            <p14:sldId id="515"/>
          </p14:sldIdLst>
        </p14:section>
        <p14:section name="Appendix" id="{43C63E61-6D2E-564E-83E0-6CE0D1AF50CF}">
          <p14:sldIdLst>
            <p14:sldId id="493"/>
          </p14:sldIdLst>
        </p14:section>
        <p14:section name="Appendix-NodeSig" id="{E4753A2B-D30E-0549-BF68-9F00AFB92E81}">
          <p14:sldIdLst>
            <p14:sldId id="4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kadir Celikkanat" initials="AC" lastIdx="1" clrIdx="0">
    <p:extLst>
      <p:ext uri="{19B8F6BF-5375-455C-9EA6-DF929625EA0E}">
        <p15:presenceInfo xmlns:p15="http://schemas.microsoft.com/office/powerpoint/2012/main" userId="S::abdulkadir.celikkanat@centralesupelec.fr::5d180dac-dfcf-44c2-bd74-5450bf44e1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BEBEB"/>
    <a:srgbClr val="FF8D89"/>
    <a:srgbClr val="7A7CC1"/>
    <a:srgbClr val="F8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02"/>
    <p:restoredTop sz="93313"/>
  </p:normalViewPr>
  <p:slideViewPr>
    <p:cSldViewPr snapToGrid="0" snapToObjects="1">
      <p:cViewPr varScale="1">
        <p:scale>
          <a:sx n="94" d="100"/>
          <a:sy n="94" d="100"/>
        </p:scale>
        <p:origin x="224" y="44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0.16774430000000001</c:v>
                </c:pt>
                <c:pt idx="1">
                  <c:v>0.10137566000000001</c:v>
                </c:pt>
                <c:pt idx="2">
                  <c:v>0.25088758999999999</c:v>
                </c:pt>
                <c:pt idx="3">
                  <c:v>0.26006317000000001</c:v>
                </c:pt>
                <c:pt idx="4">
                  <c:v>0.32132653</c:v>
                </c:pt>
                <c:pt idx="5">
                  <c:v>0.24083144000000001</c:v>
                </c:pt>
                <c:pt idx="6">
                  <c:v>0.24083144000000001</c:v>
                </c:pt>
                <c:pt idx="7">
                  <c:v>1.39111224</c:v>
                </c:pt>
                <c:pt idx="8">
                  <c:v>0.54307106999999999</c:v>
                </c:pt>
                <c:pt idx="9">
                  <c:v>0.55926608</c:v>
                </c:pt>
                <c:pt idx="10">
                  <c:v>0.80168105000000001</c:v>
                </c:pt>
                <c:pt idx="11">
                  <c:v>0.46842945000000002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D-3748-B931-B9881DF20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30"/>
        <c:axId val="1467712831"/>
        <c:axId val="1323177647"/>
      </c:barChart>
      <c:catAx>
        <c:axId val="146771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177647"/>
        <c:crosses val="autoZero"/>
        <c:auto val="1"/>
        <c:lblAlgn val="ctr"/>
        <c:lblOffset val="100"/>
        <c:noMultiLvlLbl val="0"/>
      </c:catAx>
      <c:valAx>
        <c:axId val="1323177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771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Sheet1!$B$2:$B$13</c:f>
              <c:numCache>
                <c:formatCode>General</c:formatCode>
                <c:ptCount val="12"/>
                <c:pt idx="0">
                  <c:v>0.94924593999999995</c:v>
                </c:pt>
                <c:pt idx="1">
                  <c:v>0.92588183000000002</c:v>
                </c:pt>
                <c:pt idx="2">
                  <c:v>0.34094901</c:v>
                </c:pt>
                <c:pt idx="3">
                  <c:v>0.21988176000000001</c:v>
                </c:pt>
                <c:pt idx="4">
                  <c:v>4.5850340000000003E-2</c:v>
                </c:pt>
                <c:pt idx="5">
                  <c:v>2.421769E-2</c:v>
                </c:pt>
                <c:pt idx="6">
                  <c:v>2.421769E-2</c:v>
                </c:pt>
                <c:pt idx="7">
                  <c:v>3.6802719999999997E-2</c:v>
                </c:pt>
                <c:pt idx="8">
                  <c:v>8.611597E-2</c:v>
                </c:pt>
                <c:pt idx="9">
                  <c:v>0.13562843999999999</c:v>
                </c:pt>
                <c:pt idx="10">
                  <c:v>0.10064658</c:v>
                </c:pt>
                <c:pt idx="11">
                  <c:v>0.37835570000000002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B-184E-A086-72A1DC66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-30"/>
        <c:axId val="1467712831"/>
        <c:axId val="1323177647"/>
      </c:barChart>
      <c:catAx>
        <c:axId val="1467712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177647"/>
        <c:crosses val="autoZero"/>
        <c:auto val="1"/>
        <c:lblAlgn val="ctr"/>
        <c:lblOffset val="100"/>
        <c:noMultiLvlLbl val="0"/>
      </c:catAx>
      <c:valAx>
        <c:axId val="1323177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771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5FBD-C8D8-9440-BDEB-9155B0F48409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36CC-54F0-8A49-BD87-2DAC4E86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9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-We evaluate the performance of our algorithm in two different downstream </a:t>
            </a:r>
            <a:r>
              <a:rPr lang="en-US" dirty="0" err="1"/>
              <a:t>tasks:classification</a:t>
            </a:r>
            <a:r>
              <a:rPr lang="en-US" dirty="0"/>
              <a:t> and link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7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8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7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0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6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9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4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43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89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7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636CC-54F0-8A49-BD87-2DAC4E869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C32D-4903-444E-83B0-AB4B4D5AFE7E}" type="datetime1">
              <a:rPr lang="en-US" smtClean="0"/>
              <a:t>11/11/22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2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1DA6-F825-BF41-9965-6385B61B520A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1736-55E0-494C-8ED9-915EF941490B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D60C-EF67-E44E-A855-FEC211CD7154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6C79-39DF-904C-8AAF-EDAF6E71AE80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DFB-9139-DD44-9911-9FD4CF3707C0}" type="datetime1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F7F7-EB0C-7641-9EEA-D3E796D4FE6D}" type="datetime1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6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6DD5-D324-E647-838B-CA8846D8CAC5}" type="datetime1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A051-AFB7-1E47-A67B-36A2C3610466}" type="datetime1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Palatino" pitchFamily="2" charset="77"/>
                <a:ea typeface="Palatino" pitchFamily="2" charset="77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6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F9D5-25BD-DD44-B1FD-E455600B8768}" type="datetime1">
              <a:rPr lang="en-US" smtClean="0"/>
              <a:t>11/11/22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FA07-1C44-9948-8A27-7AFEFCD1C565}" type="datetime1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E65-FC79-4B41-80F0-C4677CB0FD3C}" type="datetime1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2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3.em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11" Type="http://schemas.openxmlformats.org/officeDocument/2006/relationships/chart" Target="../charts/chart2.xml"/><Relationship Id="rId10" Type="http://schemas.openxmlformats.org/officeDocument/2006/relationships/chart" Target="../charts/chart1.xml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101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3.emf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4.emf"/><Relationship Id="rId4" Type="http://schemas.openxmlformats.org/officeDocument/2006/relationships/image" Target="../media/image105.png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31.emf"/><Relationship Id="rId3" Type="http://schemas.openxmlformats.org/officeDocument/2006/relationships/image" Target="../media/image3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emf"/><Relationship Id="rId10" Type="http://schemas.openxmlformats.org/officeDocument/2006/relationships/image" Target="../media/image35.emf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23.emf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8000" t="-20000" r="-2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3F191-EF57-C443-A6F4-E6E1F20B3D5A}"/>
              </a:ext>
            </a:extLst>
          </p:cNvPr>
          <p:cNvSpPr txBox="1"/>
          <p:nvPr/>
        </p:nvSpPr>
        <p:spPr>
          <a:xfrm>
            <a:off x="834190" y="673771"/>
            <a:ext cx="9529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NodeSig</a:t>
            </a:r>
            <a:r>
              <a:rPr lang="en-US" sz="4000" b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: Binary Node Embeddings via Random Walk Diffusion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FF92E3-D913-FE46-A1AB-5A45F9557269}"/>
              </a:ext>
            </a:extLst>
          </p:cNvPr>
          <p:cNvSpPr/>
          <p:nvPr/>
        </p:nvSpPr>
        <p:spPr>
          <a:xfrm>
            <a:off x="866273" y="2867136"/>
            <a:ext cx="10332720" cy="1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D34B0-293D-4948-98D4-A97F8F980D1A}"/>
              </a:ext>
            </a:extLst>
          </p:cNvPr>
          <p:cNvSpPr txBox="1"/>
          <p:nvPr/>
        </p:nvSpPr>
        <p:spPr>
          <a:xfrm>
            <a:off x="3546956" y="3231674"/>
            <a:ext cx="4395043" cy="43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Palatino" pitchFamily="2" charset="77"/>
                <a:ea typeface="Palatino" pitchFamily="2" charset="77"/>
              </a:rPr>
              <a:t>Fragkiskos</a:t>
            </a:r>
            <a:r>
              <a:rPr lang="en-US" sz="2000" b="1" dirty="0">
                <a:latin typeface="Palatino" pitchFamily="2" charset="77"/>
                <a:ea typeface="Palatino" pitchFamily="2" charset="77"/>
              </a:rPr>
              <a:t> D. </a:t>
            </a:r>
            <a:r>
              <a:rPr lang="en-US" sz="2000" b="1" dirty="0" err="1">
                <a:latin typeface="Palatino" pitchFamily="2" charset="77"/>
                <a:ea typeface="Palatino" pitchFamily="2" charset="77"/>
              </a:rPr>
              <a:t>Malliaros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Université Paris-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Saclay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CentraleSupélec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, INRIA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b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fragkiskos.malliaros@centralesupelec.fr</a:t>
            </a:r>
            <a:endParaRPr lang="en-US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8D0B9-33F5-D810-9DED-AFA8796F2E75}"/>
              </a:ext>
            </a:extLst>
          </p:cNvPr>
          <p:cNvSpPr txBox="1"/>
          <p:nvPr/>
        </p:nvSpPr>
        <p:spPr>
          <a:xfrm>
            <a:off x="107437" y="3231674"/>
            <a:ext cx="3680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" pitchFamily="2" charset="77"/>
                <a:ea typeface="Palatino" pitchFamily="2" charset="77"/>
              </a:rPr>
              <a:t>Abdulkadir </a:t>
            </a:r>
            <a:r>
              <a:rPr lang="en-US" sz="2000" b="1" dirty="0" err="1">
                <a:latin typeface="Palatino" pitchFamily="2" charset="77"/>
                <a:ea typeface="Palatino" pitchFamily="2" charset="77"/>
              </a:rPr>
              <a:t>Çelikkanat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Technical University of Denmark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DTU Compute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b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abce@dtu.dk</a:t>
            </a:r>
            <a:endParaRPr lang="en-US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20530-564E-14F8-B102-AC12A854F3FC}"/>
              </a:ext>
            </a:extLst>
          </p:cNvPr>
          <p:cNvSpPr txBox="1"/>
          <p:nvPr/>
        </p:nvSpPr>
        <p:spPr>
          <a:xfrm>
            <a:off x="7937986" y="3231674"/>
            <a:ext cx="3794963" cy="43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Palatino" pitchFamily="2" charset="77"/>
                <a:ea typeface="Palatino" pitchFamily="2" charset="77"/>
              </a:rPr>
              <a:t>Apostolos N. Papadopoulos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Aristotle University of Thessaloniki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Department of Informatics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</a:br>
            <a:r>
              <a:rPr lang="en-US" b="1" dirty="0" err="1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papadopo@csd.auth.gr</a:t>
            </a:r>
            <a:endParaRPr lang="en-US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06433-3695-6EB7-7089-20FE3E854B7F}"/>
              </a:ext>
            </a:extLst>
          </p:cNvPr>
          <p:cNvSpPr txBox="1"/>
          <p:nvPr/>
        </p:nvSpPr>
        <p:spPr>
          <a:xfrm>
            <a:off x="267774" y="6360992"/>
            <a:ext cx="642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Project website: </a:t>
            </a:r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abdcelikkanat.github.io</a:t>
            </a:r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/projects/</a:t>
            </a:r>
            <a:r>
              <a:rPr lang="en-US" sz="16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nodesig</a:t>
            </a:r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/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5E15D5DF-B8DF-7C0B-FC51-77D0CADA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3" y="5515872"/>
            <a:ext cx="845120" cy="845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D86EEB-927D-53F3-FA04-F87180702B1B}"/>
              </a:ext>
            </a:extLst>
          </p:cNvPr>
          <p:cNvSpPr txBox="1"/>
          <p:nvPr/>
        </p:nvSpPr>
        <p:spPr>
          <a:xfrm>
            <a:off x="1874696" y="2444488"/>
            <a:ext cx="963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chemeClr val="tx2"/>
                </a:solidFill>
                <a:effectLst/>
                <a:latin typeface="Palatino" pitchFamily="2" charset="77"/>
                <a:ea typeface="Palatino" pitchFamily="2" charset="77"/>
              </a:rPr>
              <a:t>The 2022 IEEE/ACM International Conference on Advances in Social Networks Analysis and Mining</a:t>
            </a:r>
            <a:endParaRPr lang="en-US" i="1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702145C-8F3D-7E7B-4753-8180291E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182" y="4551659"/>
            <a:ext cx="946763" cy="48496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860000-A56D-70D1-3F11-0EBFF121D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48" y="4531631"/>
            <a:ext cx="1287143" cy="449875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2A83076-D97B-ADF8-E9F4-C156F4AEE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41" y="4508289"/>
            <a:ext cx="1189223" cy="53448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8A2FAAD-26E3-A302-0143-D3823D1A6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3817" y="4477771"/>
            <a:ext cx="729384" cy="729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34D55B-8E7A-C0FF-A53D-1FD153FE0A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0755" y="4437149"/>
            <a:ext cx="427881" cy="6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5BA51-A5AE-8B45-8744-650EEC93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1" y="1584913"/>
            <a:ext cx="4265539" cy="549109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825AD3D-0CFA-5148-AFAF-C43307932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5" b="22470"/>
          <a:stretch/>
        </p:blipFill>
        <p:spPr>
          <a:xfrm>
            <a:off x="533816" y="2167066"/>
            <a:ext cx="5709822" cy="431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0E1D1-7B94-E841-A623-28EEDE90AC6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Designing node feature vectors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B9103-656B-294A-8E3F-97EEBDB81B0A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2F537-9D87-0D4D-94CF-A7DD51E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4D6F04-1292-B447-8B2D-7997AA2A97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50136" y="1336300"/>
            <a:ext cx="5033448" cy="4362321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07C50C4-973C-9143-A13D-56759825A8A6}"/>
              </a:ext>
            </a:extLst>
          </p:cNvPr>
          <p:cNvSpPr/>
          <p:nvPr/>
        </p:nvSpPr>
        <p:spPr>
          <a:xfrm>
            <a:off x="627378" y="4480072"/>
            <a:ext cx="2690736" cy="1696139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290A7C-0560-4C46-AD03-FDBEB74E6985}"/>
                  </a:ext>
                </a:extLst>
              </p:cNvPr>
              <p:cNvSpPr/>
              <p:nvPr/>
            </p:nvSpPr>
            <p:spPr>
              <a:xfrm>
                <a:off x="1032791" y="5193469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Palatino" pitchFamily="2" charset="77"/>
                    <a:ea typeface="Palatino" pitchFamily="2" charset="77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Walk length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290A7C-0560-4C46-AD03-FDBEB74E6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1" y="5193469"/>
                <a:ext cx="1651093" cy="369332"/>
              </a:xfrm>
              <a:prstGeom prst="rect">
                <a:avLst/>
              </a:prstGeom>
              <a:blipFill>
                <a:blip r:embed="rId6"/>
                <a:stretch>
                  <a:fillRect t="-6452" r="-2290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2572EC16-F032-7749-B23F-67C823346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33" y="4801865"/>
            <a:ext cx="1458855" cy="244457"/>
          </a:xfrm>
          <a:prstGeom prst="rect">
            <a:avLst/>
          </a:prstGeom>
        </p:spPr>
      </p:pic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BC48F88D-F0D9-C04F-B4A6-ECDA9514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63" r="6346" b="66894"/>
          <a:stretch/>
        </p:blipFill>
        <p:spPr>
          <a:xfrm>
            <a:off x="1034019" y="5243307"/>
            <a:ext cx="225035" cy="22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DC0E25-89C7-8A45-8B9C-37ABA1A53180}"/>
                  </a:ext>
                </a:extLst>
              </p:cNvPr>
              <p:cNvSpPr/>
              <p:nvPr/>
            </p:nvSpPr>
            <p:spPr>
              <a:xfrm>
                <a:off x="1032791" y="5559664"/>
                <a:ext cx="2246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Palatino" pitchFamily="2" charset="77"/>
                    <a:ea typeface="Palatino" pitchFamily="2" charset="77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Importance factor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DC0E25-89C7-8A45-8B9C-37ABA1A53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1" y="5559664"/>
                <a:ext cx="2246128" cy="369332"/>
              </a:xfrm>
              <a:prstGeom prst="rect">
                <a:avLst/>
              </a:prstGeom>
              <a:blipFill>
                <a:blip r:embed="rId8"/>
                <a:stretch>
                  <a:fillRect t="-6452" r="-1124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2E7492CC-40FE-3141-AF18-C9DA94B79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9" t="17833" r="77269" b="37566"/>
          <a:stretch/>
        </p:blipFill>
        <p:spPr>
          <a:xfrm>
            <a:off x="992435" y="5615994"/>
            <a:ext cx="202181" cy="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65E07E8-2D52-1A45-BE68-10E8970726B1}"/>
              </a:ext>
            </a:extLst>
          </p:cNvPr>
          <p:cNvSpPr/>
          <p:nvPr/>
        </p:nvSpPr>
        <p:spPr>
          <a:xfrm>
            <a:off x="8620693" y="3834449"/>
            <a:ext cx="2961685" cy="2242756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2E4D66-FF6D-B744-AB1D-E0581CB0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173" y="4335634"/>
            <a:ext cx="2133544" cy="969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177FB3-B09E-594A-83CA-B90130B88A79}"/>
                  </a:ext>
                </a:extLst>
              </p:cNvPr>
              <p:cNvSpPr/>
              <p:nvPr/>
            </p:nvSpPr>
            <p:spPr>
              <a:xfrm>
                <a:off x="8703873" y="4074152"/>
                <a:ext cx="1822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- similarity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1177FB3-B09E-594A-83CA-B90130B88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873" y="4074152"/>
                <a:ext cx="1822871" cy="369332"/>
              </a:xfrm>
              <a:prstGeom prst="rect">
                <a:avLst/>
              </a:prstGeom>
              <a:blipFill>
                <a:blip r:embed="rId7"/>
                <a:stretch>
                  <a:fillRect l="-2083" t="-6667" r="-208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E41D64C4-6952-8648-974E-274D3A056C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046" r="71341" b="45704"/>
          <a:stretch/>
        </p:blipFill>
        <p:spPr>
          <a:xfrm>
            <a:off x="9184797" y="5086160"/>
            <a:ext cx="1998822" cy="262389"/>
          </a:xfrm>
          <a:prstGeom prst="rect">
            <a:avLst/>
          </a:prstGeom>
        </p:spPr>
      </p:pic>
      <p:pic>
        <p:nvPicPr>
          <p:cNvPr id="21" name="Content Placeholder 7">
            <a:extLst>
              <a:ext uri="{FF2B5EF4-FFF2-40B4-BE49-F238E27FC236}">
                <a16:creationId xmlns:a16="http://schemas.microsoft.com/office/drawing/2014/main" id="{031625F5-7A75-0546-AE4F-BDCFF86AEA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316" t="2695" r="32191" b="73827"/>
          <a:stretch/>
        </p:blipFill>
        <p:spPr>
          <a:xfrm>
            <a:off x="9184797" y="5580948"/>
            <a:ext cx="1223080" cy="263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0E1D1-7B94-E841-A623-28EEDE90AC6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Choosing a hash function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B9103-656B-294A-8E3F-97EEBDB81B0A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2F537-9D87-0D4D-94CF-A7DD51E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7D6894-497F-CC4C-A6A4-F15F24A759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66667" y="1247839"/>
            <a:ext cx="5033448" cy="4362321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DD2A85D-B638-4747-B126-0C1EDEB5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567219"/>
              </p:ext>
            </p:extLst>
          </p:nvPr>
        </p:nvGraphicFramePr>
        <p:xfrm>
          <a:off x="8845783" y="1595677"/>
          <a:ext cx="2199082" cy="14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99FEEA8-8A0B-D049-8A97-96271E90B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77847"/>
              </p:ext>
            </p:extLst>
          </p:nvPr>
        </p:nvGraphicFramePr>
        <p:xfrm>
          <a:off x="721916" y="3684693"/>
          <a:ext cx="2199083" cy="14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0797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Graphic spid="15" grpId="0">
        <p:bldAsOne/>
      </p:bldGraphic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305FE-4247-A34E-992B-0C61878DA7D6}"/>
              </a:ext>
            </a:extLst>
          </p:cNvPr>
          <p:cNvSpPr/>
          <p:nvPr/>
        </p:nvSpPr>
        <p:spPr>
          <a:xfrm>
            <a:off x="557783" y="1245155"/>
            <a:ext cx="1044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Hash function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2B8CEDC-47E7-FC4E-98A7-DE9A85BBF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0" t="80798" r="36500" b="-126"/>
          <a:stretch/>
        </p:blipFill>
        <p:spPr>
          <a:xfrm>
            <a:off x="7977878" y="2694389"/>
            <a:ext cx="1286691" cy="305589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FB95A71-84F6-0941-BACE-D5C541794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0053" b="-14045"/>
          <a:stretch/>
        </p:blipFill>
        <p:spPr>
          <a:xfrm>
            <a:off x="1195753" y="1814481"/>
            <a:ext cx="2558100" cy="4001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7E5647-1982-F44F-9FCF-33C029BC7694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</a:rPr>
              <a:t>Sign stable random projections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678F-BE67-CB43-A424-66CD3F0CD4F6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8FA3F-63F0-FA42-9358-367F4895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EDB9C1-BFC5-9F47-9C2A-90BB2F48EB69}"/>
                  </a:ext>
                </a:extLst>
              </p:cNvPr>
              <p:cNvSpPr/>
              <p:nvPr/>
            </p:nvSpPr>
            <p:spPr>
              <a:xfrm>
                <a:off x="557783" y="4708622"/>
                <a:ext cx="1044244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-stable random projections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EDB9C1-BFC5-9F47-9C2A-90BB2F48E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3" y="4708622"/>
                <a:ext cx="10442449" cy="400110"/>
              </a:xfrm>
              <a:prstGeom prst="rect">
                <a:avLst/>
              </a:prstGeom>
              <a:blipFill>
                <a:blip r:embed="rId5"/>
                <a:stretch>
                  <a:fillRect l="-485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F7531893-B1D2-514A-A07B-C52DAAF80E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074"/>
          <a:stretch/>
        </p:blipFill>
        <p:spPr>
          <a:xfrm>
            <a:off x="5638045" y="5017850"/>
            <a:ext cx="3988764" cy="1351181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CBC21144-1DA6-CB4D-80DE-819AFE3512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20795" y="5265012"/>
            <a:ext cx="4099824" cy="644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7A7739F-54E9-D442-A9BE-5887FC5A5DC2}"/>
              </a:ext>
            </a:extLst>
          </p:cNvPr>
          <p:cNvSpPr/>
          <p:nvPr/>
        </p:nvSpPr>
        <p:spPr>
          <a:xfrm>
            <a:off x="9605922" y="5403692"/>
            <a:ext cx="2611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[Li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NIPS ’13]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A31BB-A570-2448-9FC2-949540E61FB5}"/>
              </a:ext>
            </a:extLst>
          </p:cNvPr>
          <p:cNvSpPr/>
          <p:nvPr/>
        </p:nvSpPr>
        <p:spPr>
          <a:xfrm>
            <a:off x="557783" y="2659773"/>
            <a:ext cx="8556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For a given pair of vectors                    ,   and                           for    </a:t>
            </a: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D5F6E5F8-8951-0749-A239-90137E41E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9" t="25124" r="2212" b="26426"/>
          <a:stretch/>
        </p:blipFill>
        <p:spPr>
          <a:xfrm>
            <a:off x="1233693" y="3204981"/>
            <a:ext cx="5152725" cy="842657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13E8DF1F-2FCD-D541-9625-289B36573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11" t="265" r="6321" b="84164"/>
          <a:stretch/>
        </p:blipFill>
        <p:spPr>
          <a:xfrm>
            <a:off x="4016974" y="2730801"/>
            <a:ext cx="1118902" cy="270824"/>
          </a:xfrm>
          <a:prstGeom prst="rect">
            <a:avLst/>
          </a:prstGeom>
        </p:spPr>
      </p:pic>
      <p:pic>
        <p:nvPicPr>
          <p:cNvPr id="20" name="Content Placeholder 7">
            <a:extLst>
              <a:ext uri="{FF2B5EF4-FFF2-40B4-BE49-F238E27FC236}">
                <a16:creationId xmlns:a16="http://schemas.microsoft.com/office/drawing/2014/main" id="{812FBD7D-5339-494C-8476-6A94D2399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3" t="81134" r="62892" b="155"/>
          <a:stretch/>
        </p:blipFill>
        <p:spPr>
          <a:xfrm>
            <a:off x="5911474" y="2731740"/>
            <a:ext cx="1615320" cy="268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78C6E8-35C7-D543-888B-94D1A0B5601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207760" y="2331510"/>
            <a:ext cx="2456553" cy="23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5864487-540F-E74A-BAF0-04F1BD2013EF}"/>
              </a:ext>
            </a:extLst>
          </p:cNvPr>
          <p:cNvSpPr/>
          <p:nvPr/>
        </p:nvSpPr>
        <p:spPr>
          <a:xfrm>
            <a:off x="8677656" y="3321616"/>
            <a:ext cx="2961685" cy="2242756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826FC0-B5C7-7145-858C-32E5E241174B}"/>
              </a:ext>
            </a:extLst>
          </p:cNvPr>
          <p:cNvSpPr/>
          <p:nvPr/>
        </p:nvSpPr>
        <p:spPr>
          <a:xfrm>
            <a:off x="8579710" y="2577021"/>
            <a:ext cx="234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[Li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NIPS ‘13]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F48E1-BCF5-544A-B66A-AA2C11354814}"/>
              </a:ext>
            </a:extLst>
          </p:cNvPr>
          <p:cNvSpPr/>
          <p:nvPr/>
        </p:nvSpPr>
        <p:spPr>
          <a:xfrm>
            <a:off x="557783" y="3023311"/>
            <a:ext cx="1044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Learning binary node representations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99D07D-3A9A-7441-967B-69A22F0E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136" y="3822801"/>
            <a:ext cx="2133544" cy="969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321822-C1CA-2A4C-B97D-70B32094C717}"/>
                  </a:ext>
                </a:extLst>
              </p:cNvPr>
              <p:cNvSpPr/>
              <p:nvPr/>
            </p:nvSpPr>
            <p:spPr>
              <a:xfrm>
                <a:off x="8760836" y="3561319"/>
                <a:ext cx="1822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- similarity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F321822-C1CA-2A4C-B97D-70B32094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836" y="3561319"/>
                <a:ext cx="1822871" cy="369332"/>
              </a:xfrm>
              <a:prstGeom prst="rect">
                <a:avLst/>
              </a:prstGeom>
              <a:blipFill>
                <a:blip r:embed="rId4"/>
                <a:stretch>
                  <a:fillRect l="-2069" t="-6667" r="-206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FEED3EE0-DD52-8C40-A8CE-403CBA5704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46" r="71341" b="45704"/>
          <a:stretch/>
        </p:blipFill>
        <p:spPr>
          <a:xfrm>
            <a:off x="9241760" y="4573327"/>
            <a:ext cx="1998822" cy="262389"/>
          </a:xfrm>
          <a:prstGeom prst="rect">
            <a:avLst/>
          </a:prstGeom>
        </p:spPr>
      </p:pic>
      <p:pic>
        <p:nvPicPr>
          <p:cNvPr id="21" name="Content Placeholder 7">
            <a:extLst>
              <a:ext uri="{FF2B5EF4-FFF2-40B4-BE49-F238E27FC236}">
                <a16:creationId xmlns:a16="http://schemas.microsoft.com/office/drawing/2014/main" id="{52F7EFE7-B897-2848-B14D-C5940A27E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16" t="2695" r="32191" b="73827"/>
          <a:stretch/>
        </p:blipFill>
        <p:spPr>
          <a:xfrm>
            <a:off x="9241760" y="5068115"/>
            <a:ext cx="1223080" cy="2638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E479C1-1296-014C-93F4-4891C43E258D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Binary representations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FE8DF5-16F7-4448-921A-1435B1C35BB9}"/>
              </a:ext>
            </a:extLst>
          </p:cNvPr>
          <p:cNvSpPr/>
          <p:nvPr/>
        </p:nvSpPr>
        <p:spPr>
          <a:xfrm>
            <a:off x="31561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F6D2D-BE0B-614A-B1D6-B726E246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2B9BD-B06A-FB4F-89E3-88B4C495E6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12" b="-882"/>
          <a:stretch/>
        </p:blipFill>
        <p:spPr>
          <a:xfrm>
            <a:off x="1495964" y="2064231"/>
            <a:ext cx="6193697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2AFB34-0F02-A446-AB17-AFCABB7BC7BB}"/>
                  </a:ext>
                </a:extLst>
              </p:cNvPr>
              <p:cNvSpPr/>
              <p:nvPr/>
            </p:nvSpPr>
            <p:spPr>
              <a:xfrm>
                <a:off x="557783" y="1245155"/>
                <a:ext cx="1044244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Approximation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- similarity by Hamming distance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12AFB34-0F02-A446-AB17-AFCABB7B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3" y="1245155"/>
                <a:ext cx="10442449" cy="400110"/>
              </a:xfrm>
              <a:prstGeom prst="rect">
                <a:avLst/>
              </a:prstGeom>
              <a:blipFill>
                <a:blip r:embed="rId7"/>
                <a:stretch>
                  <a:fillRect l="-485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8">
            <a:extLst>
              <a:ext uri="{FF2B5EF4-FFF2-40B4-BE49-F238E27FC236}">
                <a16:creationId xmlns:a16="http://schemas.microsoft.com/office/drawing/2014/main" id="{72EF628B-AF79-B64A-A164-BBA8E0601A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291" r="5188" b="31593"/>
          <a:stretch/>
        </p:blipFill>
        <p:spPr>
          <a:xfrm>
            <a:off x="1495964" y="3547798"/>
            <a:ext cx="6575200" cy="600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59231-F638-B044-823B-810E296BA7F7}"/>
              </a:ext>
            </a:extLst>
          </p:cNvPr>
          <p:cNvSpPr txBox="1"/>
          <p:nvPr/>
        </p:nvSpPr>
        <p:spPr>
          <a:xfrm>
            <a:off x="2814748" y="4425554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[0, 1, 0, 0, 0, 1, 1, 0, 0, 1, 1, 0, 1, 1, 0, 1, 1]</a:t>
            </a:r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3442DFB4-9193-244A-AB44-64105D4E9E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209" t="-16140" r="-574" b="-9085"/>
          <a:stretch/>
        </p:blipFill>
        <p:spPr>
          <a:xfrm>
            <a:off x="8590756" y="2093281"/>
            <a:ext cx="2344583" cy="3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DCA502-DE76-8541-8A86-19D044D4AF88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Overview of the </a:t>
            </a:r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1AC18-AC66-D445-A3BD-0AD6B3EAE0E3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AE3D3-F351-1642-9C60-7C4CC9B0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D37DE62-4FC7-554A-A23D-2160753DC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71176"/>
          <a:stretch/>
        </p:blipFill>
        <p:spPr>
          <a:xfrm>
            <a:off x="2054524" y="1088906"/>
            <a:ext cx="2743200" cy="1774277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7C8FB55-7AD5-334D-83A8-C0209013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0" t="562" r="3068" b="64486"/>
          <a:stretch/>
        </p:blipFill>
        <p:spPr>
          <a:xfrm>
            <a:off x="6697387" y="1014771"/>
            <a:ext cx="4059037" cy="192857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4ACFF7-C4A5-F146-A474-98E99D47DDC2}"/>
              </a:ext>
            </a:extLst>
          </p:cNvPr>
          <p:cNvSpPr/>
          <p:nvPr/>
        </p:nvSpPr>
        <p:spPr>
          <a:xfrm>
            <a:off x="214858" y="5272753"/>
            <a:ext cx="2619653" cy="1044907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CC9514-C16A-FB45-8965-63260C20EB73}"/>
              </a:ext>
            </a:extLst>
          </p:cNvPr>
          <p:cNvSpPr/>
          <p:nvPr/>
        </p:nvSpPr>
        <p:spPr>
          <a:xfrm>
            <a:off x="379318" y="5472904"/>
            <a:ext cx="18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Palatino" pitchFamily="2" charset="77"/>
                <a:ea typeface="Palatino" pitchFamily="2" charset="77"/>
              </a:rPr>
              <a:t>   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: Vertex set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E83890-5E63-0A49-813E-11601C0A5462}"/>
              </a:ext>
            </a:extLst>
          </p:cNvPr>
          <p:cNvSpPr/>
          <p:nvPr/>
        </p:nvSpPr>
        <p:spPr>
          <a:xfrm>
            <a:off x="379317" y="5793861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Palatino" pitchFamily="2" charset="77"/>
                <a:ea typeface="Palatino" pitchFamily="2" charset="77"/>
              </a:rPr>
              <a:t>    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: Embedding size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CC9719-5832-8A4D-975A-51BAE81FE34A}"/>
              </a:ext>
            </a:extLst>
          </p:cNvPr>
          <p:cNvCxnSpPr/>
          <p:nvPr/>
        </p:nvCxnSpPr>
        <p:spPr>
          <a:xfrm>
            <a:off x="5518588" y="1976044"/>
            <a:ext cx="89746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2BF3B4-C078-AD45-9B6D-E894ED0110A5}"/>
                  </a:ext>
                </a:extLst>
              </p:cNvPr>
              <p:cNvSpPr/>
              <p:nvPr/>
            </p:nvSpPr>
            <p:spPr>
              <a:xfrm>
                <a:off x="3426123" y="5811029"/>
                <a:ext cx="54062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                                      for all             and 1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2BF3B4-C078-AD45-9B6D-E894ED011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123" y="5811029"/>
                <a:ext cx="5406280" cy="400110"/>
              </a:xfrm>
              <a:prstGeom prst="rect">
                <a:avLst/>
              </a:prstGeom>
              <a:blipFill>
                <a:blip r:embed="rId8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51F713-FCE6-6846-ACFE-2C1311381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609" y="5903218"/>
            <a:ext cx="616518" cy="193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06C96-8150-D247-B9F5-1AF84C0103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2217" y="5886854"/>
            <a:ext cx="200727" cy="1863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0D9A57-1278-A042-8822-E31C020044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517" y="5873509"/>
            <a:ext cx="200727" cy="1863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A3DBAD-1DA2-E246-920B-610E4AB4A7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145" t="9022" r="-2817" b="-6635"/>
          <a:stretch/>
        </p:blipFill>
        <p:spPr>
          <a:xfrm>
            <a:off x="739725" y="5560206"/>
            <a:ext cx="226088" cy="188938"/>
          </a:xfrm>
          <a:prstGeom prst="rect">
            <a:avLst/>
          </a:prstGeom>
        </p:spPr>
      </p:pic>
      <p:pic>
        <p:nvPicPr>
          <p:cNvPr id="34" name="Content Placeholder 7">
            <a:extLst>
              <a:ext uri="{FF2B5EF4-FFF2-40B4-BE49-F238E27FC236}">
                <a16:creationId xmlns:a16="http://schemas.microsoft.com/office/drawing/2014/main" id="{FE8D114A-C74C-E649-9F99-1A04B4A53EA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209" t="-16140" r="-574" b="-9085"/>
          <a:stretch/>
        </p:blipFill>
        <p:spPr>
          <a:xfrm>
            <a:off x="3784680" y="5852869"/>
            <a:ext cx="2344583" cy="336788"/>
          </a:xfrm>
          <a:prstGeom prst="rect">
            <a:avLst/>
          </a:prstGeom>
        </p:spPr>
      </p:pic>
      <p:pic>
        <p:nvPicPr>
          <p:cNvPr id="19" name="Content Placeholder 8">
            <a:extLst>
              <a:ext uri="{FF2B5EF4-FFF2-40B4-BE49-F238E27FC236}">
                <a16:creationId xmlns:a16="http://schemas.microsoft.com/office/drawing/2014/main" id="{7A2F635A-CA6D-1E45-912D-60880C9519A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2231" t="20647" r="31161" b="17320"/>
          <a:stretch/>
        </p:blipFill>
        <p:spPr>
          <a:xfrm>
            <a:off x="8385197" y="5851264"/>
            <a:ext cx="223913" cy="330669"/>
          </a:xfrm>
          <a:prstGeom prst="rect">
            <a:avLst/>
          </a:prstGeom>
        </p:spPr>
      </p:pic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14A63500-0987-6445-9E34-ED4965781BE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2231" t="20647" r="31161" b="17320"/>
          <a:stretch/>
        </p:blipFill>
        <p:spPr>
          <a:xfrm>
            <a:off x="8873957" y="5851264"/>
            <a:ext cx="223913" cy="330669"/>
          </a:xfrm>
          <a:prstGeom prst="rect">
            <a:avLst/>
          </a:prstGeom>
        </p:spPr>
      </p:pic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D5FC3268-0A9E-F248-93C2-919B1A8E71F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9649" t="28086" r="8598" b="46049"/>
          <a:stretch/>
        </p:blipFill>
        <p:spPr>
          <a:xfrm>
            <a:off x="8695129" y="5840450"/>
            <a:ext cx="147040" cy="2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E98469A-B471-344C-AA27-C89268FBBE0B}"/>
              </a:ext>
            </a:extLst>
          </p:cNvPr>
          <p:cNvSpPr/>
          <p:nvPr/>
        </p:nvSpPr>
        <p:spPr>
          <a:xfrm>
            <a:off x="512063" y="6130099"/>
            <a:ext cx="5622062" cy="494725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Content Placeholder 7">
            <a:extLst>
              <a:ext uri="{FF2B5EF4-FFF2-40B4-BE49-F238E27FC236}">
                <a16:creationId xmlns:a16="http://schemas.microsoft.com/office/drawing/2014/main" id="{EC9FF8DB-73B4-D44C-BF90-FB0337284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33" t="35128" r="26992" b="43348"/>
          <a:stretch/>
        </p:blipFill>
        <p:spPr>
          <a:xfrm>
            <a:off x="623993" y="6192238"/>
            <a:ext cx="5389679" cy="4001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DCA502-DE76-8541-8A86-19D044D4AF88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Overview of the </a:t>
            </a:r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1AC18-AC66-D445-A3BD-0AD6B3EAE0E3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AE3D3-F351-1642-9C60-7C4CC9B0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D37DE62-4FC7-554A-A23D-2160753DC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225" b="71176"/>
          <a:stretch/>
        </p:blipFill>
        <p:spPr>
          <a:xfrm>
            <a:off x="2054524" y="1088906"/>
            <a:ext cx="2743200" cy="1774277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7C8FB55-7AD5-334D-83A8-C0209013B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30" t="562" r="3068" b="64486"/>
          <a:stretch/>
        </p:blipFill>
        <p:spPr>
          <a:xfrm>
            <a:off x="6697387" y="1014771"/>
            <a:ext cx="4059037" cy="192857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81DB665-DE6D-8D41-96C6-0CC9784A2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451" r="67225" b="12218"/>
          <a:stretch/>
        </p:blipFill>
        <p:spPr>
          <a:xfrm>
            <a:off x="7355305" y="3203856"/>
            <a:ext cx="2743200" cy="19285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CC9719-5832-8A4D-975A-51BAE81FE34A}"/>
              </a:ext>
            </a:extLst>
          </p:cNvPr>
          <p:cNvCxnSpPr/>
          <p:nvPr/>
        </p:nvCxnSpPr>
        <p:spPr>
          <a:xfrm>
            <a:off x="5518588" y="1976044"/>
            <a:ext cx="89746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9D7A7A-D86D-4F40-9EC2-E0FCF3E50FB0}"/>
              </a:ext>
            </a:extLst>
          </p:cNvPr>
          <p:cNvCxnSpPr>
            <a:cxnSpLocks/>
          </p:cNvCxnSpPr>
          <p:nvPr/>
        </p:nvCxnSpPr>
        <p:spPr>
          <a:xfrm>
            <a:off x="8716210" y="2997760"/>
            <a:ext cx="0" cy="4121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116B7-024A-BB4F-8C84-AE6AAC08FA38}"/>
              </a:ext>
            </a:extLst>
          </p:cNvPr>
          <p:cNvSpPr/>
          <p:nvPr/>
        </p:nvSpPr>
        <p:spPr>
          <a:xfrm>
            <a:off x="512063" y="4821346"/>
            <a:ext cx="369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Recursive computation</a:t>
            </a:r>
          </a:p>
        </p:txBody>
      </p:sp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70CCBB0F-E473-4C44-91C8-EC1F9040EE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52" b="16143"/>
          <a:stretch/>
        </p:blipFill>
        <p:spPr>
          <a:xfrm>
            <a:off x="2505145" y="5225171"/>
            <a:ext cx="5368997" cy="7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6170F7D-5EA5-0A43-ABA3-8CDC8D1D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76" t="55494" r="5936" b="9553"/>
          <a:stretch/>
        </p:blipFill>
        <p:spPr>
          <a:xfrm>
            <a:off x="1524685" y="3038897"/>
            <a:ext cx="3802877" cy="19285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DCA502-DE76-8541-8A86-19D044D4AF88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Overview of the </a:t>
            </a:r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 model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1AC18-AC66-D445-A3BD-0AD6B3EAE0E3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AAE3D3-F351-1642-9C60-7C4CC9B0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D37DE62-4FC7-554A-A23D-2160753DC1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71176"/>
          <a:stretch/>
        </p:blipFill>
        <p:spPr>
          <a:xfrm>
            <a:off x="2054524" y="1088906"/>
            <a:ext cx="2743200" cy="1774277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7C8FB55-7AD5-334D-83A8-C0209013B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30" t="562" r="3068" b="64486"/>
          <a:stretch/>
        </p:blipFill>
        <p:spPr>
          <a:xfrm>
            <a:off x="6697387" y="1014771"/>
            <a:ext cx="4059037" cy="1928574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81DB665-DE6D-8D41-96C6-0CC9784A2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51" r="67225" b="12218"/>
          <a:stretch/>
        </p:blipFill>
        <p:spPr>
          <a:xfrm>
            <a:off x="7355305" y="3203856"/>
            <a:ext cx="2743200" cy="19285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CC9719-5832-8A4D-975A-51BAE81FE34A}"/>
              </a:ext>
            </a:extLst>
          </p:cNvPr>
          <p:cNvCxnSpPr/>
          <p:nvPr/>
        </p:nvCxnSpPr>
        <p:spPr>
          <a:xfrm>
            <a:off x="5518588" y="1976044"/>
            <a:ext cx="89746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800A47-E26B-B041-8F3A-9F356DDC77A6}"/>
              </a:ext>
            </a:extLst>
          </p:cNvPr>
          <p:cNvCxnSpPr>
            <a:cxnSpLocks/>
          </p:cNvCxnSpPr>
          <p:nvPr/>
        </p:nvCxnSpPr>
        <p:spPr>
          <a:xfrm flipH="1">
            <a:off x="5545003" y="4191993"/>
            <a:ext cx="844638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9D7A7A-D86D-4F40-9EC2-E0FCF3E50FB0}"/>
              </a:ext>
            </a:extLst>
          </p:cNvPr>
          <p:cNvCxnSpPr>
            <a:cxnSpLocks/>
          </p:cNvCxnSpPr>
          <p:nvPr/>
        </p:nvCxnSpPr>
        <p:spPr>
          <a:xfrm>
            <a:off x="8716210" y="2997760"/>
            <a:ext cx="0" cy="4121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Content Placeholder 8">
            <a:extLst>
              <a:ext uri="{FF2B5EF4-FFF2-40B4-BE49-F238E27FC236}">
                <a16:creationId xmlns:a16="http://schemas.microsoft.com/office/drawing/2014/main" id="{6DAD8123-0D77-9940-86D8-7481CDC70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1" r="5188" b="31593"/>
          <a:stretch/>
        </p:blipFill>
        <p:spPr>
          <a:xfrm>
            <a:off x="2483960" y="5783509"/>
            <a:ext cx="6575200" cy="6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B2261-E2CF-0844-84CF-57812C03B980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0AD2-C656-024A-9241-DB12AF1301C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8E02C-2B89-D848-A1E6-49FDEB1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B018E-406E-80DE-9EB3-9B039B018672}"/>
              </a:ext>
            </a:extLst>
          </p:cNvPr>
          <p:cNvSpPr txBox="1"/>
          <p:nvPr/>
        </p:nvSpPr>
        <p:spPr>
          <a:xfrm>
            <a:off x="4560895" y="2177630"/>
            <a:ext cx="370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Downstream Tasks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20398-5AD3-E16F-4FAE-692EC3BF933D}"/>
              </a:ext>
            </a:extLst>
          </p:cNvPr>
          <p:cNvSpPr txBox="1"/>
          <p:nvPr/>
        </p:nvSpPr>
        <p:spPr>
          <a:xfrm>
            <a:off x="2082622" y="4021596"/>
            <a:ext cx="32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Node classification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B5EED-F341-ECDD-DF34-EC0AC5016E15}"/>
              </a:ext>
            </a:extLst>
          </p:cNvPr>
          <p:cNvSpPr txBox="1"/>
          <p:nvPr/>
        </p:nvSpPr>
        <p:spPr>
          <a:xfrm>
            <a:off x="7203160" y="4021596"/>
            <a:ext cx="28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latino" pitchFamily="2" charset="77"/>
                <a:ea typeface="Palatino" pitchFamily="2" charset="77"/>
              </a:rPr>
              <a:t>Link prediction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0348A-43D7-9245-D258-A6ED76D87348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3706148" y="2762405"/>
            <a:ext cx="2707761" cy="1259191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94922B-E378-2ECA-F17A-5579E983EB08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6413909" y="2762405"/>
            <a:ext cx="2196691" cy="1259191"/>
          </a:xfrm>
          <a:prstGeom prst="straightConnector1">
            <a:avLst/>
          </a:prstGeom>
          <a:ln w="1587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2DF9D33-BE88-AF6B-F0C1-BA70544B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339" y="3105358"/>
            <a:ext cx="7087830" cy="23417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CB2261-E2CF-0844-84CF-57812C03B980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Experiments: Datasets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0AD2-C656-024A-9241-DB12AF1301C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8E02C-2B89-D848-A1E6-49FDEB1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5531E4-D519-1A49-9955-8A035B11F023}"/>
              </a:ext>
            </a:extLst>
          </p:cNvPr>
          <p:cNvSpPr/>
          <p:nvPr/>
        </p:nvSpPr>
        <p:spPr>
          <a:xfrm>
            <a:off x="4492052" y="3105358"/>
            <a:ext cx="536448" cy="438087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D96230-469A-094B-BA88-6519C0ABB7A4}"/>
              </a:ext>
            </a:extLst>
          </p:cNvPr>
          <p:cNvSpPr/>
          <p:nvPr/>
        </p:nvSpPr>
        <p:spPr>
          <a:xfrm>
            <a:off x="6030905" y="3136409"/>
            <a:ext cx="536448" cy="45283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A84AD1-5B3D-B945-B9A7-4CE0CD6CCE08}"/>
              </a:ext>
            </a:extLst>
          </p:cNvPr>
          <p:cNvSpPr/>
          <p:nvPr/>
        </p:nvSpPr>
        <p:spPr>
          <a:xfrm>
            <a:off x="7133210" y="3155692"/>
            <a:ext cx="536448" cy="3884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2DB534-0380-8249-86D9-00F2AD23E621}"/>
              </a:ext>
            </a:extLst>
          </p:cNvPr>
          <p:cNvSpPr/>
          <p:nvPr/>
        </p:nvSpPr>
        <p:spPr>
          <a:xfrm>
            <a:off x="8276936" y="3182782"/>
            <a:ext cx="536448" cy="39819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C0D2D48-D414-6C4C-B672-BEEB89DFE2FB}"/>
              </a:ext>
            </a:extLst>
          </p:cNvPr>
          <p:cNvCxnSpPr>
            <a:cxnSpLocks/>
            <a:stCxn id="3" idx="0"/>
            <a:endCxn id="40" idx="3"/>
          </p:cNvCxnSpPr>
          <p:nvPr/>
        </p:nvCxnSpPr>
        <p:spPr>
          <a:xfrm rot="16200000" flipV="1">
            <a:off x="4138735" y="2483817"/>
            <a:ext cx="306452" cy="936630"/>
          </a:xfrm>
          <a:prstGeom prst="bentConnector2">
            <a:avLst/>
          </a:prstGeom>
          <a:ln w="2540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8B89320-73E4-1C48-B9C1-48DB55D0B311}"/>
              </a:ext>
            </a:extLst>
          </p:cNvPr>
          <p:cNvCxnSpPr>
            <a:cxnSpLocks/>
            <a:stCxn id="9" idx="0"/>
            <a:endCxn id="41" idx="1"/>
          </p:cNvCxnSpPr>
          <p:nvPr/>
        </p:nvCxnSpPr>
        <p:spPr>
          <a:xfrm rot="5400000" flipH="1" flipV="1">
            <a:off x="8785936" y="2388854"/>
            <a:ext cx="553153" cy="1034704"/>
          </a:xfrm>
          <a:prstGeom prst="bentConnector2">
            <a:avLst/>
          </a:prstGeom>
          <a:ln w="2540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5F1DA915-EC77-AE48-8384-B524D9A12BA5}"/>
              </a:ext>
            </a:extLst>
          </p:cNvPr>
          <p:cNvCxnSpPr>
            <a:cxnSpLocks/>
            <a:stCxn id="7" idx="0"/>
            <a:endCxn id="42" idx="3"/>
          </p:cNvCxnSpPr>
          <p:nvPr/>
        </p:nvCxnSpPr>
        <p:spPr>
          <a:xfrm rot="16200000" flipV="1">
            <a:off x="5478757" y="2316036"/>
            <a:ext cx="1045554" cy="595191"/>
          </a:xfrm>
          <a:prstGeom prst="bentConnector2">
            <a:avLst/>
          </a:prstGeom>
          <a:ln w="2540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C56AD7A-7637-F847-AF0A-042B303407EB}"/>
              </a:ext>
            </a:extLst>
          </p:cNvPr>
          <p:cNvCxnSpPr>
            <a:cxnSpLocks/>
            <a:stCxn id="8" idx="0"/>
            <a:endCxn id="43" idx="1"/>
          </p:cNvCxnSpPr>
          <p:nvPr/>
        </p:nvCxnSpPr>
        <p:spPr>
          <a:xfrm rot="5400000" flipH="1" flipV="1">
            <a:off x="7131769" y="2366035"/>
            <a:ext cx="1059322" cy="519993"/>
          </a:xfrm>
          <a:prstGeom prst="bentConnector2">
            <a:avLst/>
          </a:prstGeom>
          <a:ln w="2540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33A4ED3-F96B-8549-905B-E17E273648AD}"/>
              </a:ext>
            </a:extLst>
          </p:cNvPr>
          <p:cNvSpPr txBox="1"/>
          <p:nvPr/>
        </p:nvSpPr>
        <p:spPr>
          <a:xfrm>
            <a:off x="1922963" y="2629629"/>
            <a:ext cx="190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Number of nodes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628958-1341-D24C-87A1-7BACCEBE5883}"/>
              </a:ext>
            </a:extLst>
          </p:cNvPr>
          <p:cNvSpPr txBox="1"/>
          <p:nvPr/>
        </p:nvSpPr>
        <p:spPr>
          <a:xfrm>
            <a:off x="9579864" y="2460352"/>
            <a:ext cx="1131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Density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685786-8EED-FF4C-B44D-B1EB3A1A63F1}"/>
              </a:ext>
            </a:extLst>
          </p:cNvPr>
          <p:cNvSpPr txBox="1"/>
          <p:nvPr/>
        </p:nvSpPr>
        <p:spPr>
          <a:xfrm>
            <a:off x="3803255" y="1921578"/>
            <a:ext cx="190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Number of edges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2DCBF7-4C4E-D641-B351-5F6D58AB5025}"/>
              </a:ext>
            </a:extLst>
          </p:cNvPr>
          <p:cNvSpPr txBox="1"/>
          <p:nvPr/>
        </p:nvSpPr>
        <p:spPr>
          <a:xfrm>
            <a:off x="7921427" y="1927093"/>
            <a:ext cx="190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Number of labels</a:t>
            </a:r>
          </a:p>
        </p:txBody>
      </p:sp>
    </p:spTree>
    <p:extLst>
      <p:ext uri="{BB962C8B-B14F-4D97-AF65-F5344CB8AC3E}">
        <p14:creationId xmlns:p14="http://schemas.microsoft.com/office/powerpoint/2010/main" val="115343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B2261-E2CF-0844-84CF-57812C03B980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Experiments: Baselines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0AD2-C656-024A-9241-DB12AF1301C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8E02C-2B89-D848-A1E6-49FDEB1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6311D-94AC-1C46-B77F-ADAEC5EAF235}"/>
              </a:ext>
            </a:extLst>
          </p:cNvPr>
          <p:cNvSpPr txBox="1"/>
          <p:nvPr/>
        </p:nvSpPr>
        <p:spPr>
          <a:xfrm>
            <a:off x="1026905" y="1192033"/>
            <a:ext cx="6247953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Unsupervised graph representation learning methods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E5E252-39B7-0547-9E61-EA982CA94773}"/>
              </a:ext>
            </a:extLst>
          </p:cNvPr>
          <p:cNvSpPr txBox="1"/>
          <p:nvPr/>
        </p:nvSpPr>
        <p:spPr>
          <a:xfrm>
            <a:off x="1026906" y="1803217"/>
            <a:ext cx="5726820" cy="107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Traditional baselines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>
                <a:latin typeface="Palatino" pitchFamily="2" charset="77"/>
                <a:ea typeface="Palatino" pitchFamily="2" charset="77"/>
              </a:rPr>
              <a:t>Node2Vec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>
                <a:latin typeface="Palatino" pitchFamily="2" charset="77"/>
                <a:ea typeface="Palatino" pitchFamily="2" charset="77"/>
              </a:rPr>
              <a:t>HOPE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0C4187-2233-0444-AF8A-98F54ED641C2}"/>
              </a:ext>
            </a:extLst>
          </p:cNvPr>
          <p:cNvSpPr txBox="1"/>
          <p:nvPr/>
        </p:nvSpPr>
        <p:spPr>
          <a:xfrm>
            <a:off x="2984424" y="2178720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[Grover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‘16]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4928DE-1A30-3549-AD20-3F54AF5933C7}"/>
              </a:ext>
            </a:extLst>
          </p:cNvPr>
          <p:cNvSpPr txBox="1"/>
          <p:nvPr/>
        </p:nvSpPr>
        <p:spPr>
          <a:xfrm>
            <a:off x="1026906" y="3267486"/>
            <a:ext cx="4844505" cy="20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Scalable algorithms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 err="1">
                <a:latin typeface="Palatino" pitchFamily="2" charset="77"/>
                <a:ea typeface="Palatino" pitchFamily="2" charset="77"/>
              </a:rPr>
              <a:t>NetSMF</a:t>
            </a:r>
            <a:endParaRPr lang="en-US" cap="small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>
                <a:latin typeface="Palatino" pitchFamily="2" charset="77"/>
                <a:ea typeface="Palatino" pitchFamily="2" charset="77"/>
              </a:rPr>
              <a:t>FREDE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 err="1">
                <a:latin typeface="Palatino" pitchFamily="2" charset="77"/>
                <a:ea typeface="Palatino" pitchFamily="2" charset="77"/>
              </a:rPr>
              <a:t>LouvainNE</a:t>
            </a:r>
            <a:endParaRPr lang="en-US" cap="small" dirty="0"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>
                <a:latin typeface="Palatino" pitchFamily="2" charset="77"/>
                <a:ea typeface="Palatino" pitchFamily="2" charset="77"/>
              </a:rPr>
              <a:t>RANDNE</a:t>
            </a:r>
          </a:p>
          <a:p>
            <a:pPr marL="742950" lvl="1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cap="small" dirty="0">
                <a:latin typeface="Palatino" pitchFamily="2" charset="77"/>
                <a:ea typeface="Palatino" pitchFamily="2" charset="77"/>
              </a:rPr>
              <a:t>NODESKETCH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E0ABB4-2503-BE41-8BBA-EF6906906AB1}"/>
              </a:ext>
            </a:extLst>
          </p:cNvPr>
          <p:cNvSpPr txBox="1"/>
          <p:nvPr/>
        </p:nvSpPr>
        <p:spPr>
          <a:xfrm>
            <a:off x="2751815" y="3615117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[Qui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WWW ‘19]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B4CB4-16C1-654C-BB8B-A01AF6443C1D}"/>
              </a:ext>
            </a:extLst>
          </p:cNvPr>
          <p:cNvSpPr txBox="1"/>
          <p:nvPr/>
        </p:nvSpPr>
        <p:spPr>
          <a:xfrm>
            <a:off x="2649179" y="252265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Ou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‘16]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A30A05-2037-2440-9C53-0E1C10CF46A0}"/>
              </a:ext>
            </a:extLst>
          </p:cNvPr>
          <p:cNvSpPr txBox="1"/>
          <p:nvPr/>
        </p:nvSpPr>
        <p:spPr>
          <a:xfrm>
            <a:off x="2984424" y="4632523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[Zhang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ICDM ‘18]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199AF7-3D1E-60C1-8E2E-BA271063E52C}"/>
              </a:ext>
            </a:extLst>
          </p:cNvPr>
          <p:cNvSpPr/>
          <p:nvPr/>
        </p:nvSpPr>
        <p:spPr>
          <a:xfrm>
            <a:off x="2562660" y="3944377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Tsitsulin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VLDB ‘21]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373AD7-2CCB-3245-F41C-C52023177387}"/>
              </a:ext>
            </a:extLst>
          </p:cNvPr>
          <p:cNvSpPr/>
          <p:nvPr/>
        </p:nvSpPr>
        <p:spPr>
          <a:xfrm>
            <a:off x="3073258" y="4305709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Bhowmick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WSDM ‘20]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A5A03-83AB-1E43-D87E-42344957D669}"/>
              </a:ext>
            </a:extLst>
          </p:cNvPr>
          <p:cNvSpPr/>
          <p:nvPr/>
        </p:nvSpPr>
        <p:spPr>
          <a:xfrm>
            <a:off x="3523011" y="4959337"/>
            <a:ext cx="23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[Yang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’19]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66350B-47C2-C046-9484-2ABC9E6B481C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FC0F92-D1C9-5346-96B0-361A3354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06C72-2D28-EC46-BCB9-7E0FD7F5CF0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Graphs are everywhere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7B675-0DE3-2A49-9B2E-9558AF9CF91B}"/>
              </a:ext>
            </a:extLst>
          </p:cNvPr>
          <p:cNvSpPr txBox="1"/>
          <p:nvPr/>
        </p:nvSpPr>
        <p:spPr>
          <a:xfrm>
            <a:off x="878797" y="1156067"/>
            <a:ext cx="54810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Palatino" pitchFamily="2" charset="77"/>
                <a:ea typeface="Palatino" pitchFamily="2" charset="77"/>
              </a:rPr>
              <a:t>G</a:t>
            </a:r>
            <a:r>
              <a:rPr lang="en-US" sz="2200" b="1" dirty="0">
                <a:latin typeface="Palatino" pitchFamily="2" charset="77"/>
                <a:ea typeface="Palatino" pitchFamily="2" charset="77"/>
              </a:rPr>
              <a:t>raphs are everywhere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Protein-protein interaction networks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Friendship networks</a:t>
            </a:r>
          </a:p>
          <a:p>
            <a:pPr marL="742950" lvl="1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Collaboration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9D1E5-BB50-0844-A226-AC91B21D8459}"/>
              </a:ext>
            </a:extLst>
          </p:cNvPr>
          <p:cNvSpPr/>
          <p:nvPr/>
        </p:nvSpPr>
        <p:spPr>
          <a:xfrm>
            <a:off x="485674" y="6184149"/>
            <a:ext cx="2216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[Rossi </a:t>
            </a:r>
            <a:r>
              <a:rPr lang="en-US" sz="1600" i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et al.</a:t>
            </a:r>
            <a:r>
              <a:rPr lang="en-US" sz="1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AAAI ‘15] 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68536-3C5D-4045-B1DF-8A34FF2A7447}"/>
              </a:ext>
            </a:extLst>
          </p:cNvPr>
          <p:cNvSpPr txBox="1"/>
          <p:nvPr/>
        </p:nvSpPr>
        <p:spPr>
          <a:xfrm>
            <a:off x="485674" y="5823977"/>
            <a:ext cx="382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Protein-protein interaction network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0E907-6527-2144-80CC-850E8080F86B}"/>
              </a:ext>
            </a:extLst>
          </p:cNvPr>
          <p:cNvSpPr txBox="1"/>
          <p:nvPr/>
        </p:nvSpPr>
        <p:spPr>
          <a:xfrm>
            <a:off x="5038322" y="5823977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Friendship network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DF1A05F-0DA6-1E41-B7C9-AF19EFB2F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135" y="2863735"/>
            <a:ext cx="2865532" cy="2908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3870A5-AEEA-6B47-A400-C138B1B955F9}"/>
              </a:ext>
            </a:extLst>
          </p:cNvPr>
          <p:cNvSpPr txBox="1"/>
          <p:nvPr/>
        </p:nvSpPr>
        <p:spPr>
          <a:xfrm>
            <a:off x="8634592" y="5823977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Collaboration network</a:t>
            </a:r>
          </a:p>
        </p:txBody>
      </p:sp>
      <p:pic>
        <p:nvPicPr>
          <p:cNvPr id="20" name="Picture 19" descr="Diagram&#10;&#10;Description automatically generated with low confidence">
            <a:extLst>
              <a:ext uri="{FF2B5EF4-FFF2-40B4-BE49-F238E27FC236}">
                <a16:creationId xmlns:a16="http://schemas.microsoft.com/office/drawing/2014/main" id="{FB15634D-ECDE-204E-AFF7-A453DF10F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99" y="2811520"/>
            <a:ext cx="2865531" cy="2960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25AA4F-B72A-DF4C-9C3C-E4205978B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5" b="1282"/>
          <a:stretch/>
        </p:blipFill>
        <p:spPr>
          <a:xfrm>
            <a:off x="4728205" y="2972117"/>
            <a:ext cx="2866386" cy="28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B2261-E2CF-0844-84CF-57812C03B980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Experimental setup for node classification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0AD2-C656-024A-9241-DB12AF1301C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8E02C-2B89-D848-A1E6-49FDEB1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05B2D8-C423-7D4F-BF5E-DC6D780A68BE}"/>
              </a:ext>
            </a:extLst>
          </p:cNvPr>
          <p:cNvSpPr txBox="1"/>
          <p:nvPr/>
        </p:nvSpPr>
        <p:spPr>
          <a:xfrm>
            <a:off x="1170538" y="4169110"/>
            <a:ext cx="8355292" cy="155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The goal is to predict the labels of the nodes in the test set</a:t>
            </a:r>
          </a:p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Splitting into training and testing sets</a:t>
            </a:r>
          </a:p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One-vs-rest SVM classifier with a pre-computed kernel</a:t>
            </a:r>
          </a:p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For the kernel matrix, Cosine or Hamming distance is applied</a:t>
            </a:r>
          </a:p>
        </p:txBody>
      </p:sp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1EECEB5-8C9B-3188-E0AD-862E6DAE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170" y="1506963"/>
            <a:ext cx="6859660" cy="2082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DC5B33-287B-3F4B-08C7-46D7D2BD3A08}"/>
              </a:ext>
            </a:extLst>
          </p:cNvPr>
          <p:cNvSpPr/>
          <p:nvPr/>
        </p:nvSpPr>
        <p:spPr>
          <a:xfrm>
            <a:off x="7884595" y="5351037"/>
            <a:ext cx="23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[Yang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KDD ’19]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DA46D8-373C-2C49-9C75-F33508915B7C}"/>
                  </a:ext>
                </a:extLst>
              </p:cNvPr>
              <p:cNvSpPr txBox="1"/>
              <p:nvPr/>
            </p:nvSpPr>
            <p:spPr>
              <a:xfrm>
                <a:off x="3846359" y="4890848"/>
                <a:ext cx="503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Micro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 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scores for varying training ratios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DA46D8-373C-2C49-9C75-F33508915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59" y="4890848"/>
                <a:ext cx="5039906" cy="400110"/>
              </a:xfrm>
              <a:prstGeom prst="rect">
                <a:avLst/>
              </a:prstGeom>
              <a:blipFill>
                <a:blip r:embed="rId4"/>
                <a:stretch>
                  <a:fillRect l="-125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1F84D99-7CA7-5D6E-FBF2-F13E74DD2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979" y="1657007"/>
            <a:ext cx="9615945" cy="3126302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0386A6A-A8F4-A44C-B81C-C53F78307264}"/>
              </a:ext>
            </a:extLst>
          </p:cNvPr>
          <p:cNvSpPr/>
          <p:nvPr/>
        </p:nvSpPr>
        <p:spPr>
          <a:xfrm>
            <a:off x="1404979" y="4401935"/>
            <a:ext cx="9615945" cy="381374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3F489-5E85-7349-980D-F6A9331D7529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Experiments: Classification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D14DE-F096-BF44-AA51-203F4FD8689F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D554C-C40D-EB44-9E3D-878B33F7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B2261-E2CF-0844-84CF-57812C03B980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Experimental setup for link prediction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D10AD2-C656-024A-9241-DB12AF1301C2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8E02C-2B89-D848-A1E6-49FDEB1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5CAFBC-3753-1940-A677-11FD1087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64" y="1108761"/>
            <a:ext cx="2320239" cy="2320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E769B9-D85D-7344-843E-F184C204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33075" y="1271516"/>
            <a:ext cx="3405466" cy="1660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EA0198-13C5-5A46-90AB-90462F09F9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0290" y="1286740"/>
            <a:ext cx="3595813" cy="158018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EA6E1D-B561-534C-B2EB-9303062A57D7}"/>
              </a:ext>
            </a:extLst>
          </p:cNvPr>
          <p:cNvCxnSpPr>
            <a:cxnSpLocks/>
          </p:cNvCxnSpPr>
          <p:nvPr/>
        </p:nvCxnSpPr>
        <p:spPr>
          <a:xfrm>
            <a:off x="3985832" y="2063732"/>
            <a:ext cx="560768" cy="0"/>
          </a:xfrm>
          <a:prstGeom prst="straightConnector1">
            <a:avLst/>
          </a:prstGeom>
          <a:ln w="254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03520F-A167-3C4E-B82F-67D1038DBFEF}"/>
              </a:ext>
            </a:extLst>
          </p:cNvPr>
          <p:cNvSpPr txBox="1"/>
          <p:nvPr/>
        </p:nvSpPr>
        <p:spPr>
          <a:xfrm>
            <a:off x="470290" y="3786521"/>
            <a:ext cx="5625710" cy="155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We hide half of the edges of a given network</a:t>
            </a:r>
          </a:p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Generate the same number of negative instances for each training and test sets</a:t>
            </a:r>
          </a:p>
          <a:p>
            <a:pPr marL="285750" indent="-285750">
              <a:lnSpc>
                <a:spcPts val="286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Cosine or Hamming distance is applied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C08416-A65B-FA44-A424-1E23BCBC6318}"/>
              </a:ext>
            </a:extLst>
          </p:cNvPr>
          <p:cNvCxnSpPr>
            <a:cxnSpLocks/>
          </p:cNvCxnSpPr>
          <p:nvPr/>
        </p:nvCxnSpPr>
        <p:spPr>
          <a:xfrm>
            <a:off x="8038541" y="2063732"/>
            <a:ext cx="572059" cy="0"/>
          </a:xfrm>
          <a:prstGeom prst="straightConnector1">
            <a:avLst/>
          </a:prstGeom>
          <a:ln w="254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AB70703-273B-324F-82E1-17B5C811F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937" y="4513587"/>
            <a:ext cx="2831253" cy="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AF167-6ECB-664B-FDD3-F0EF7794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45" y="1728044"/>
            <a:ext cx="8207903" cy="3239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73F489-5E85-7349-980D-F6A9331D7529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Experiments: Link prediction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4D14DE-F096-BF44-AA51-203F4FD8689F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42911-584B-EE49-B56E-0A183529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6BC10-9F3E-DE4D-9B09-24E21D13F672}"/>
              </a:ext>
            </a:extLst>
          </p:cNvPr>
          <p:cNvSpPr txBox="1"/>
          <p:nvPr/>
        </p:nvSpPr>
        <p:spPr>
          <a:xfrm>
            <a:off x="3057871" y="5163965"/>
            <a:ext cx="632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Area Under Curve (AUC) scores for the link prediction task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D80FB5-C367-3647-86A2-8EF318F27E27}"/>
              </a:ext>
            </a:extLst>
          </p:cNvPr>
          <p:cNvSpPr/>
          <p:nvPr/>
        </p:nvSpPr>
        <p:spPr>
          <a:xfrm>
            <a:off x="1992045" y="4536797"/>
            <a:ext cx="8207904" cy="352618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6C24EA-0C26-F20B-12D4-CE2EFB13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3" y="1420074"/>
            <a:ext cx="7196525" cy="320860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74D5490-FA71-284C-8E2B-24EE21ED22BB}"/>
              </a:ext>
            </a:extLst>
          </p:cNvPr>
          <p:cNvSpPr/>
          <p:nvPr/>
        </p:nvSpPr>
        <p:spPr>
          <a:xfrm>
            <a:off x="491814" y="2700521"/>
            <a:ext cx="7001210" cy="523125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6A96BC9-2BDF-254B-9F93-D5F7CD516D75}"/>
              </a:ext>
            </a:extLst>
          </p:cNvPr>
          <p:cNvSpPr/>
          <p:nvPr/>
        </p:nvSpPr>
        <p:spPr>
          <a:xfrm>
            <a:off x="491813" y="3223646"/>
            <a:ext cx="7001210" cy="1124419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E1EB3F-8CD2-554E-AAB2-3F253F06579E}"/>
              </a:ext>
            </a:extLst>
          </p:cNvPr>
          <p:cNvSpPr/>
          <p:nvPr/>
        </p:nvSpPr>
        <p:spPr>
          <a:xfrm>
            <a:off x="6746137" y="1475080"/>
            <a:ext cx="746887" cy="3194662"/>
          </a:xfrm>
          <a:prstGeom prst="round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0BCA1-ECF9-CF47-BFBE-7B5350874052}"/>
              </a:ext>
            </a:extLst>
          </p:cNvPr>
          <p:cNvSpPr txBox="1"/>
          <p:nvPr/>
        </p:nvSpPr>
        <p:spPr>
          <a:xfrm>
            <a:off x="1344637" y="4710803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Running time (in seconds) and average speedup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39BAA0-B893-1141-9E4E-A874158049FD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</a:rPr>
              <a:t>Experiments: Running time and average speedup comparison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E0E18-1225-3D4A-9369-8952541553B0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6FD261-4971-5146-AEAD-17FAD690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6F24DF15-C781-BD42-9F60-2E3A11AF6B49}"/>
                  </a:ext>
                </a:extLst>
              </p:cNvPr>
              <p:cNvSpPr/>
              <p:nvPr/>
            </p:nvSpPr>
            <p:spPr>
              <a:xfrm>
                <a:off x="745808" y="5339559"/>
                <a:ext cx="4967287" cy="1218719"/>
              </a:xfrm>
              <a:prstGeom prst="round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Erdős</a:t>
                </a:r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en-US" dirty="0" err="1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Rényi</a:t>
                </a:r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 graph model (n=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32 threads for each algorithm if applicable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6F24DF15-C781-BD42-9F60-2E3A11AF6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8" y="5339559"/>
                <a:ext cx="4967287" cy="12187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E7E94955-EAD3-EE4E-A7F4-8C3333381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1805" r="-543" b="-1239"/>
          <a:stretch/>
        </p:blipFill>
        <p:spPr>
          <a:xfrm>
            <a:off x="7771551" y="1726163"/>
            <a:ext cx="4195867" cy="361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3F4DD4-709C-A946-B8F9-83EEA3CEA699}"/>
              </a:ext>
            </a:extLst>
          </p:cNvPr>
          <p:cNvSpPr txBox="1"/>
          <p:nvPr/>
        </p:nvSpPr>
        <p:spPr>
          <a:xfrm>
            <a:off x="9539137" y="534881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>
                <a:latin typeface="Palatino" pitchFamily="2" charset="77"/>
                <a:ea typeface="Palatino" pitchFamily="2" charset="77"/>
              </a:rPr>
              <a:t>PPI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8DAFC-7DA7-524C-9A4B-F8733C9D5043}"/>
              </a:ext>
            </a:extLst>
          </p:cNvPr>
          <p:cNvSpPr/>
          <p:nvPr/>
        </p:nvSpPr>
        <p:spPr>
          <a:xfrm>
            <a:off x="8519715" y="1839751"/>
            <a:ext cx="1019422" cy="248356"/>
          </a:xfrm>
          <a:prstGeom prst="rect">
            <a:avLst/>
          </a:prstGeom>
          <a:solidFill>
            <a:schemeClr val="accent2">
              <a:alpha val="11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2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726DB-A7AC-8B44-95F4-4AECD401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62" y="1615854"/>
            <a:ext cx="10725912" cy="34724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45E00B-C01C-1842-97F2-D0CE173F4325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: Influence of the model parameters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507EA-B43E-5845-9CDF-03CCC27404E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1CC40E-7C01-2449-981C-AEEF6576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3214EA-A483-4640-A65E-AF934C2C058E}"/>
              </a:ext>
            </a:extLst>
          </p:cNvPr>
          <p:cNvSpPr/>
          <p:nvPr/>
        </p:nvSpPr>
        <p:spPr>
          <a:xfrm>
            <a:off x="702163" y="5656711"/>
            <a:ext cx="6570176" cy="676062"/>
          </a:xfrm>
          <a:prstGeom prst="round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243C0443-EEDF-D143-AC30-4E83E9702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57" b="26260"/>
          <a:stretch/>
        </p:blipFill>
        <p:spPr>
          <a:xfrm>
            <a:off x="1105315" y="5775707"/>
            <a:ext cx="5724110" cy="41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2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25F551-1A16-C64D-A159-8F4C220579BE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</a:rPr>
              <a:t>Conclusion</a:t>
            </a:r>
            <a:endParaRPr lang="en-US" sz="24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CE029E-8D50-1843-8235-C3AA3169F355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B1E3C-F11E-8D43-B097-B58A4E9B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866D8-BE06-3842-AD09-091A0C85A58E}"/>
              </a:ext>
            </a:extLst>
          </p:cNvPr>
          <p:cNvSpPr txBox="1"/>
          <p:nvPr/>
        </p:nvSpPr>
        <p:spPr>
          <a:xfrm>
            <a:off x="1239748" y="1685984"/>
            <a:ext cx="8845981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2000" cap="small" dirty="0" err="1">
                <a:latin typeface="Palatino" pitchFamily="2" charset="77"/>
                <a:ea typeface="Palatino" pitchFamily="2" charset="77"/>
              </a:rPr>
              <a:t>NodeSig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: An efficient binary node embedding model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CCD99-B4DB-B945-A655-13509CC69DF8}"/>
              </a:ext>
            </a:extLst>
          </p:cNvPr>
          <p:cNvSpPr txBox="1"/>
          <p:nvPr/>
        </p:nvSpPr>
        <p:spPr>
          <a:xfrm>
            <a:off x="1239745" y="2557706"/>
            <a:ext cx="10051107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It exploits random walk diffusion probabilities via stable random projection hashing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032A52-C983-B041-87DA-CD347FE26F7E}"/>
              </a:ext>
            </a:extLst>
          </p:cNvPr>
          <p:cNvSpPr txBox="1"/>
          <p:nvPr/>
        </p:nvSpPr>
        <p:spPr>
          <a:xfrm>
            <a:off x="1239744" y="4417431"/>
            <a:ext cx="8845981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It balances between good accuracy and low running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E16A9-36B9-7747-8B2C-77AF2C2E481C}"/>
              </a:ext>
            </a:extLst>
          </p:cNvPr>
          <p:cNvSpPr txBox="1"/>
          <p:nvPr/>
        </p:nvSpPr>
        <p:spPr>
          <a:xfrm>
            <a:off x="1239743" y="3471227"/>
            <a:ext cx="6774923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6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Approximation to Chi similarity</a:t>
            </a:r>
          </a:p>
        </p:txBody>
      </p:sp>
    </p:spTree>
    <p:extLst>
      <p:ext uri="{BB962C8B-B14F-4D97-AF65-F5344CB8AC3E}">
        <p14:creationId xmlns:p14="http://schemas.microsoft.com/office/powerpoint/2010/main" val="11964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4A06-3FA4-2F47-92E6-09FEEA54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F8BC-F168-E947-B5CF-5648BCD14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0EACB-9BB6-5341-809A-B0F80831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smtClean="0">
                <a:latin typeface="Palatino" pitchFamily="2" charset="77"/>
                <a:ea typeface="Palatino" pitchFamily="2" charset="77"/>
              </a:rPr>
              <a:t>27</a:t>
            </a:fld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709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C573BD-F938-554F-832D-4781BCA33008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D2D2F-34D9-1444-8ED8-FEEDF500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CEA07-7D0A-604F-8C81-FE9DEFF111C5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8930E6D-4D4D-C848-9DAC-4744683425E1}"/>
              </a:ext>
            </a:extLst>
          </p:cNvPr>
          <p:cNvSpPr txBox="1">
            <a:spLocks/>
          </p:cNvSpPr>
          <p:nvPr/>
        </p:nvSpPr>
        <p:spPr>
          <a:xfrm>
            <a:off x="256672" y="1026695"/>
            <a:ext cx="11277602" cy="5284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[Grover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‘16]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Aditya Grover and Jure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Leskovec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Node2Vec: Scalable Feature Learning for Networks. In KDD, 2016, pp. 855–864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Ou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‘16]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Mingdong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Ou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Peng Cui, Jian Pei,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Ziwei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Zhang, and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Wenwu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Zhu. Asymmetric Transitivity Preserving Graph Embedding. In KDD, 2016, pp. 1105–1114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Tsitsulin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VLDB ‘21]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A.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Tsitsulin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M.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Munkhoeva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D.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Mottin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P.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Karras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I.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Oseledets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and E. M ̈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uller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“FREDE: Anytime graph embeddings,” Proc. VLDB Endow., vol. 14, no. 6, p. 1102–1110,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feb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2021.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[Yang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KDD ’19]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Dingqi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Yang </a:t>
            </a:r>
            <a:r>
              <a:rPr lang="en-US" sz="1800" i="1" dirty="0">
                <a:latin typeface="Palatino" pitchFamily="2" charset="77"/>
                <a:ea typeface="Palatino" pitchFamily="2" charset="77"/>
              </a:rPr>
              <a:t>et al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NodeSketch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: Highly-Efficient Graph Embeddings via Recursive Sketching. In KDD, 2019.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[Qui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WWW ‘19]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Jiezhong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Qiu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Yuxiao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Dong, Hao Ma, Jian Li,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ChiWang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Kuansan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Wang, and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Jie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Tang.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NetSMF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: Large-Scale Network Embedding as Sparse Matrix Factorization. In WWW, 2019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Bhowmick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WSDM ‘20]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Ayan Kumar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Bhowmick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Koushik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Meneni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Maximilien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Danisch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Jean-Loup Guillaume, and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Bivas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Mitra.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LouvainNE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: Hierarchical Louvain Method for High Quality and Scalable Network Embedding. In WSDM, 2020, pp. 43–51</a:t>
            </a:r>
          </a:p>
          <a:p>
            <a:endParaRPr lang="en-US" sz="1800" dirty="0">
              <a:latin typeface="Palatino" pitchFamily="2" charset="77"/>
              <a:ea typeface="Palatino" pitchFamily="2" charset="77"/>
            </a:endParaRPr>
          </a:p>
          <a:p>
            <a:endParaRPr lang="en-US" sz="1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9628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C573BD-F938-554F-832D-4781BCA33008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D2D2F-34D9-1444-8ED8-FEEDF500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CEA07-7D0A-604F-8C81-FE9DEFF111C5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1BF92EF-D1FB-8145-9990-2815E5904BB0}"/>
              </a:ext>
            </a:extLst>
          </p:cNvPr>
          <p:cNvSpPr txBox="1">
            <a:spLocks/>
          </p:cNvSpPr>
          <p:nvPr/>
        </p:nvSpPr>
        <p:spPr>
          <a:xfrm>
            <a:off x="328261" y="1115568"/>
            <a:ext cx="11267391" cy="5195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[Zhang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ICDM ‘18]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Z. Zhang, P. Cui, H. Li, X. Wang, and W. Zhu. Billion-Scale Network Embedding with Iterative Random Projection. In ICDM, 2018, pp. 787–796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[Li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NIPS ’13]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Ping Li </a:t>
            </a:r>
            <a:r>
              <a:rPr lang="en-US" sz="1800" i="1" dirty="0">
                <a:latin typeface="Palatino" pitchFamily="2" charset="77"/>
                <a:ea typeface="Palatino" pitchFamily="2" charset="77"/>
              </a:rPr>
              <a:t>et al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Sign Cauchy Projections and Chi-Square Kernel. In NIPS, 2013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[Hamilton ’20]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William L. Hamilton. </a:t>
            </a:r>
            <a:r>
              <a:rPr lang="en-US" sz="1800" i="1" dirty="0">
                <a:latin typeface="Palatino" pitchFamily="2" charset="77"/>
                <a:ea typeface="Palatino" pitchFamily="2" charset="77"/>
              </a:rPr>
              <a:t>Graph Representation Learning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Morgan and Claypool Publishers, 2020 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[Blondel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J. Stat. Mech. ‘08]</a:t>
            </a:r>
            <a:r>
              <a:rPr lang="en-US" sz="1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Vincent D Blondel, Jean-Loup Guillaume, Renaud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Lambiotte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, and Etienne Lefebvre. Fast unfolding of communities in large networks. J. Stat. Mech. 2008:10 (2008)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[Yang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WSDM ‘13]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Jaewon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Yang and Jure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Leskovec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Overlapping Community Detection at Scale: A Nonnegative Matrix Factorization Approach. In WSDM, 2013, pp. 587–596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Steinwart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‘02]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Ingo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Steinwart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. On the Influence of the Kernel on the Consistency of Support Vector Machines. J. Mach. Learn. Res. 2 (2002), pp. 67–93</a:t>
            </a:r>
          </a:p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[Rossi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et al.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 AAAI ‘15] 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Ryan A. Rossi and </a:t>
            </a:r>
            <a:r>
              <a:rPr lang="en-US" sz="1800" dirty="0" err="1">
                <a:latin typeface="Palatino" pitchFamily="2" charset="77"/>
                <a:ea typeface="Palatino" pitchFamily="2" charset="77"/>
              </a:rPr>
              <a:t>Nesreen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K. Ahmed. The Network Data Repository with Interactive Graph Analytics and Visualization. In AAAI, 2015</a:t>
            </a:r>
          </a:p>
        </p:txBody>
      </p:sp>
    </p:spTree>
    <p:extLst>
      <p:ext uri="{BB962C8B-B14F-4D97-AF65-F5344CB8AC3E}">
        <p14:creationId xmlns:p14="http://schemas.microsoft.com/office/powerpoint/2010/main" val="360876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66350B-47C2-C046-9484-2ABC9E6B481C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FC0F92-D1C9-5346-96B0-361A3354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06C72-2D28-EC46-BCB9-7E0FD7F5CF0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Traditional machine learning techniques on graphs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B2FE-7F8B-3E4B-A5AB-9F2D93BAA87D}"/>
              </a:ext>
            </a:extLst>
          </p:cNvPr>
          <p:cNvSpPr txBox="1"/>
          <p:nvPr/>
        </p:nvSpPr>
        <p:spPr>
          <a:xfrm>
            <a:off x="5614988" y="3550584"/>
            <a:ext cx="5738812" cy="249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Palatino" pitchFamily="2" charset="77"/>
                <a:ea typeface="Palatino" pitchFamily="2" charset="77"/>
              </a:rPr>
              <a:t>Traditional techniques require hand-crafted features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Careful design of feature vectors concerning the task of interest 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Features are limited to the specific downstream tasks and networks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Requires extensive computational cost</a:t>
            </a:r>
            <a:endParaRPr lang="en-US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51C7D-AF0B-594C-8385-C62BC1C8EA27}"/>
              </a:ext>
            </a:extLst>
          </p:cNvPr>
          <p:cNvSpPr txBox="1"/>
          <p:nvPr/>
        </p:nvSpPr>
        <p:spPr>
          <a:xfrm>
            <a:off x="560262" y="947183"/>
            <a:ext cx="4974771" cy="257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Palatino" pitchFamily="2" charset="77"/>
                <a:ea typeface="Palatino" pitchFamily="2" charset="77"/>
              </a:rPr>
              <a:t>Network analysis tasks</a:t>
            </a:r>
          </a:p>
          <a:p>
            <a:pPr marL="800100" lvl="1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Node classification</a:t>
            </a:r>
          </a:p>
          <a:p>
            <a:pPr marL="800100" lvl="1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Link prediction</a:t>
            </a:r>
          </a:p>
          <a:p>
            <a:pPr marL="1257300" lvl="2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alatino" pitchFamily="2" charset="77"/>
                <a:ea typeface="Palatino" pitchFamily="2" charset="77"/>
              </a:rPr>
              <a:t>Recommender systems </a:t>
            </a:r>
            <a:br>
              <a:rPr lang="en-US" sz="1400" dirty="0">
                <a:latin typeface="Palatino" pitchFamily="2" charset="77"/>
                <a:ea typeface="Palatino" pitchFamily="2" charset="77"/>
              </a:rPr>
            </a:br>
            <a:r>
              <a:rPr lang="en-US" sz="1400" dirty="0">
                <a:latin typeface="Palatino" pitchFamily="2" charset="77"/>
                <a:ea typeface="Palatino" pitchFamily="2" charset="77"/>
              </a:rPr>
              <a:t>(</a:t>
            </a:r>
            <a:r>
              <a:rPr lang="en-US" sz="1400" dirty="0" err="1">
                <a:latin typeface="Palatino" pitchFamily="2" charset="77"/>
                <a:ea typeface="Palatino" pitchFamily="2" charset="77"/>
              </a:rPr>
              <a:t>AirBnb</a:t>
            </a:r>
            <a:r>
              <a:rPr lang="en-US" sz="1400" dirty="0">
                <a:latin typeface="Palatino" pitchFamily="2" charset="77"/>
                <a:ea typeface="Palatino" pitchFamily="2" charset="77"/>
              </a:rPr>
              <a:t>, </a:t>
            </a:r>
            <a:r>
              <a:rPr lang="en-US" sz="1400" dirty="0" err="1">
                <a:latin typeface="Palatino" pitchFamily="2" charset="77"/>
                <a:ea typeface="Palatino" pitchFamily="2" charset="77"/>
              </a:rPr>
              <a:t>UberEats</a:t>
            </a:r>
            <a:r>
              <a:rPr lang="en-US" sz="1400" dirty="0">
                <a:latin typeface="Palatino" pitchFamily="2" charset="77"/>
                <a:ea typeface="Palatino" pitchFamily="2" charset="77"/>
              </a:rPr>
              <a:t>, Pinterest etc.)</a:t>
            </a:r>
          </a:p>
          <a:p>
            <a:pPr marL="800100" lvl="1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Clustering</a:t>
            </a:r>
          </a:p>
          <a:p>
            <a:pPr marL="800100" lvl="1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Other tasks: </a:t>
            </a:r>
          </a:p>
          <a:p>
            <a:pPr marL="1257300" lvl="2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Palatino" pitchFamily="2" charset="77"/>
                <a:ea typeface="Palatino" pitchFamily="2" charset="77"/>
              </a:rPr>
              <a:t>Drug discovery, traffic prediction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B3C66-5E33-3C45-B707-813D5187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1878" y="4977640"/>
            <a:ext cx="2809508" cy="1609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5E649-9E90-A548-A60A-87388CD155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73757" y="1207251"/>
            <a:ext cx="4787476" cy="1453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D5BB7-EF8A-344D-99FC-919B338154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7770" y="3772085"/>
            <a:ext cx="3631112" cy="111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9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4A06-3FA4-2F47-92E6-09FEEA54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F8BC-F168-E947-B5CF-5648BCD14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0EACB-9BB6-5341-809A-B0F80831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smtClean="0">
                <a:latin typeface="Palatino" pitchFamily="2" charset="77"/>
                <a:ea typeface="Palatino" pitchFamily="2" charset="77"/>
              </a:rPr>
              <a:t>30</a:t>
            </a:fld>
            <a:endParaRPr lang="en-US" sz="14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0413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6F0546E-52BC-FB42-877B-1FC5FFFC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60" b="45873"/>
          <a:stretch/>
        </p:blipFill>
        <p:spPr>
          <a:xfrm>
            <a:off x="2932317" y="1733241"/>
            <a:ext cx="1232764" cy="400110"/>
          </a:xfrm>
          <a:prstGeom prst="rect">
            <a:avLst/>
          </a:prstGeo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8750CD8-9C5C-2242-A69C-42A1E3FCF8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38639" y="2499306"/>
            <a:ext cx="7000072" cy="9296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23CA1E-01C8-E740-A88C-60B9B4BE60C3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: Experiments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4A418-A752-094F-9A27-1187D16366EC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1900F-554F-4044-B89B-387ECA6A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AF2C0D-7CEA-EC41-AC3A-7601497542ED}"/>
              </a:ext>
            </a:extLst>
          </p:cNvPr>
          <p:cNvSpPr/>
          <p:nvPr/>
        </p:nvSpPr>
        <p:spPr>
          <a:xfrm>
            <a:off x="456183" y="1731788"/>
            <a:ext cx="3506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Chi similarity:     =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6D350F8-ABA8-B34B-B7B1-60B00384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79" t="38593" r="14230" b="46865"/>
          <a:stretch/>
        </p:blipFill>
        <p:spPr>
          <a:xfrm>
            <a:off x="2490433" y="1843375"/>
            <a:ext cx="196745" cy="20131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9C22DB-9B14-EC42-80C6-C29A8B4F8BDF}"/>
              </a:ext>
            </a:extLst>
          </p:cNvPr>
          <p:cNvSpPr/>
          <p:nvPr/>
        </p:nvSpPr>
        <p:spPr>
          <a:xfrm>
            <a:off x="8385777" y="1699388"/>
            <a:ext cx="2961685" cy="2242756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51897F-EF18-7541-9679-0B43ECF37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257" y="2200573"/>
            <a:ext cx="2133544" cy="969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9CF584-53F6-A64D-AA12-4319A35B4D21}"/>
                  </a:ext>
                </a:extLst>
              </p:cNvPr>
              <p:cNvSpPr/>
              <p:nvPr/>
            </p:nvSpPr>
            <p:spPr>
              <a:xfrm>
                <a:off x="8468957" y="1939091"/>
                <a:ext cx="1822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- similarity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B9CF584-53F6-A64D-AA12-4319A35B4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957" y="1939091"/>
                <a:ext cx="1822871" cy="369332"/>
              </a:xfrm>
              <a:prstGeom prst="rect">
                <a:avLst/>
              </a:prstGeom>
              <a:blipFill>
                <a:blip r:embed="rId6"/>
                <a:stretch>
                  <a:fillRect l="-2069" t="-6667" r="-206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D16738F6-1D16-5840-AF29-35444F9D2B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046" r="71341" b="45704"/>
          <a:stretch/>
        </p:blipFill>
        <p:spPr>
          <a:xfrm>
            <a:off x="8949881" y="2951099"/>
            <a:ext cx="1998822" cy="262389"/>
          </a:xfrm>
          <a:prstGeom prst="rect">
            <a:avLst/>
          </a:prstGeom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2C62472F-F98B-A648-84E9-4C3A93CDF8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316" t="2695" r="32191" b="73827"/>
          <a:stretch/>
        </p:blipFill>
        <p:spPr>
          <a:xfrm>
            <a:off x="8949881" y="3445887"/>
            <a:ext cx="1223080" cy="2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7FE9-B999-344C-8EB2-ADA97D2EF3F5}"/>
              </a:ext>
            </a:extLst>
          </p:cNvPr>
          <p:cNvSpPr txBox="1">
            <a:spLocks/>
          </p:cNvSpPr>
          <p:nvPr/>
        </p:nvSpPr>
        <p:spPr>
          <a:xfrm>
            <a:off x="557784" y="640080"/>
            <a:ext cx="10890504" cy="41148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0F572-BFA2-0F4A-8917-26175C2D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175" y="1317523"/>
            <a:ext cx="11415249" cy="3805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66350B-47C2-C046-9484-2ABC9E6B481C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FC0F92-D1C9-5346-96B0-361A3354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06C72-2D28-EC46-BCB9-7E0FD7F5CF0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Graph Representation Learning</a:t>
            </a:r>
          </a:p>
        </p:txBody>
      </p:sp>
    </p:spTree>
    <p:extLst>
      <p:ext uri="{BB962C8B-B14F-4D97-AF65-F5344CB8AC3E}">
        <p14:creationId xmlns:p14="http://schemas.microsoft.com/office/powerpoint/2010/main" val="263957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7FE9-B999-344C-8EB2-ADA97D2EF3F5}"/>
              </a:ext>
            </a:extLst>
          </p:cNvPr>
          <p:cNvSpPr txBox="1">
            <a:spLocks/>
          </p:cNvSpPr>
          <p:nvPr/>
        </p:nvSpPr>
        <p:spPr>
          <a:xfrm>
            <a:off x="557784" y="640080"/>
            <a:ext cx="10890504" cy="41148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0F572-BFA2-0F4A-8917-26175C2D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4838" y="1004769"/>
            <a:ext cx="8339319" cy="277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F76B8-7491-E542-BE8C-7297A812B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68"/>
          <a:stretch/>
        </p:blipFill>
        <p:spPr>
          <a:xfrm>
            <a:off x="3395965" y="3678630"/>
            <a:ext cx="4918042" cy="1196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FFB46B-8033-4D43-8189-7D19C531CE75}"/>
              </a:ext>
            </a:extLst>
          </p:cNvPr>
          <p:cNvSpPr/>
          <p:nvPr/>
        </p:nvSpPr>
        <p:spPr>
          <a:xfrm>
            <a:off x="4643506" y="3932832"/>
            <a:ext cx="301623" cy="475183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5DABDC-4401-7440-9898-64B552FA4CB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3525350" y="4408015"/>
            <a:ext cx="1268968" cy="5797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D39038-7BE4-0A45-8A89-659A81E6216A}"/>
              </a:ext>
            </a:extLst>
          </p:cNvPr>
          <p:cNvSpPr txBox="1"/>
          <p:nvPr/>
        </p:nvSpPr>
        <p:spPr>
          <a:xfrm>
            <a:off x="2336800" y="4987721"/>
            <a:ext cx="23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Error/Loss function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E7D23-A6D7-F343-976A-2B5B761D975C}"/>
              </a:ext>
            </a:extLst>
          </p:cNvPr>
          <p:cNvSpPr/>
          <p:nvPr/>
        </p:nvSpPr>
        <p:spPr>
          <a:xfrm>
            <a:off x="5458368" y="3932832"/>
            <a:ext cx="1271016" cy="475183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D9E9F-E585-AF4C-868C-5745171FD57A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6093876" y="4408015"/>
            <a:ext cx="1804295" cy="109351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F36646-0E76-5B43-8194-EBC9BEA5E6F2}"/>
              </a:ext>
            </a:extLst>
          </p:cNvPr>
          <p:cNvSpPr txBox="1"/>
          <p:nvPr/>
        </p:nvSpPr>
        <p:spPr>
          <a:xfrm>
            <a:off x="6690441" y="5501529"/>
            <a:ext cx="241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 representations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23795-47C2-6648-9034-95340B344C4F}"/>
              </a:ext>
            </a:extLst>
          </p:cNvPr>
          <p:cNvSpPr/>
          <p:nvPr/>
        </p:nvSpPr>
        <p:spPr>
          <a:xfrm>
            <a:off x="6964845" y="3942686"/>
            <a:ext cx="999293" cy="465329"/>
          </a:xfrm>
          <a:prstGeom prst="rect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9C4EA6-E938-D948-AA85-DC52754F83F5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7464492" y="4408015"/>
            <a:ext cx="1356299" cy="556645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6E49CF-9DD7-2249-A20E-E106B2F11797}"/>
              </a:ext>
            </a:extLst>
          </p:cNvPr>
          <p:cNvSpPr txBox="1"/>
          <p:nvPr/>
        </p:nvSpPr>
        <p:spPr>
          <a:xfrm>
            <a:off x="7449191" y="496466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Correct pairwise proximities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751135-9CD1-D64B-840B-A7D04362A00A}"/>
              </a:ext>
            </a:extLst>
          </p:cNvPr>
          <p:cNvSpPr/>
          <p:nvPr/>
        </p:nvSpPr>
        <p:spPr>
          <a:xfrm>
            <a:off x="5018684" y="3932832"/>
            <a:ext cx="355339" cy="475183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A9C410-8E49-EA4F-B0B3-8BAC2BBC698B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4961153" y="4408015"/>
            <a:ext cx="235201" cy="109805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5F57C9-E9A3-7844-B820-D32A635AE602}"/>
              </a:ext>
            </a:extLst>
          </p:cNvPr>
          <p:cNvSpPr txBox="1"/>
          <p:nvPr/>
        </p:nvSpPr>
        <p:spPr>
          <a:xfrm>
            <a:off x="3289300" y="5506067"/>
            <a:ext cx="334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Metric of the embedding space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AE5CDB-9F16-E04B-A5A0-47880DF0795E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Graph Representation Learning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BFB28-6134-004F-9A90-D6BCE3836B6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DA37E8A-3B44-4A44-95FF-B600867E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0D896-437C-2347-8479-AB4A51BDBBCE}"/>
              </a:ext>
            </a:extLst>
          </p:cNvPr>
          <p:cNvSpPr txBox="1"/>
          <p:nvPr/>
        </p:nvSpPr>
        <p:spPr>
          <a:xfrm>
            <a:off x="9083836" y="3994322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alatino" pitchFamily="2" charset="77"/>
                <a:ea typeface="Palatino" pitchFamily="2" charset="77"/>
              </a:rPr>
              <a:t>[Hamilton, ’20]</a:t>
            </a:r>
          </a:p>
        </p:txBody>
      </p:sp>
    </p:spTree>
    <p:extLst>
      <p:ext uri="{BB962C8B-B14F-4D97-AF65-F5344CB8AC3E}">
        <p14:creationId xmlns:p14="http://schemas.microsoft.com/office/powerpoint/2010/main" val="41042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animBg="1"/>
      <p:bldP spid="15" grpId="0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7FE9-B999-344C-8EB2-ADA97D2EF3F5}"/>
              </a:ext>
            </a:extLst>
          </p:cNvPr>
          <p:cNvSpPr txBox="1">
            <a:spLocks/>
          </p:cNvSpPr>
          <p:nvPr/>
        </p:nvSpPr>
        <p:spPr>
          <a:xfrm>
            <a:off x="557784" y="640080"/>
            <a:ext cx="10890504" cy="41148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0F572-BFA2-0F4A-8917-26175C2D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54838" y="1004769"/>
            <a:ext cx="8339319" cy="27797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9AE5CDB-9F16-E04B-A5A0-47880DF0795E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An algorithm balancing scalability and efficiency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7BFB28-6134-004F-9A90-D6BCE3836B6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DA37E8A-3B44-4A44-95FF-B600867E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FB900-F920-EBB1-CFA9-C66231C8C920}"/>
              </a:ext>
            </a:extLst>
          </p:cNvPr>
          <p:cNvSpPr txBox="1"/>
          <p:nvPr/>
        </p:nvSpPr>
        <p:spPr>
          <a:xfrm>
            <a:off x="1234606" y="4290358"/>
            <a:ext cx="10119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alatino" pitchFamily="2" charset="77"/>
                <a:ea typeface="Palatino" pitchFamily="2" charset="77"/>
              </a:rPr>
              <a:t>How to develop an algorithm </a:t>
            </a:r>
            <a:r>
              <a:rPr lang="en-US" sz="36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balancing</a:t>
            </a:r>
            <a:r>
              <a:rPr lang="en-US" sz="36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scalability</a:t>
            </a:r>
            <a:r>
              <a:rPr lang="en-US" sz="3600" dirty="0">
                <a:latin typeface="Palatino" pitchFamily="2" charset="77"/>
                <a:ea typeface="Palatino" pitchFamily="2" charset="77"/>
              </a:rPr>
              <a:t> and </a:t>
            </a:r>
            <a:r>
              <a:rPr lang="en-US" sz="36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</a:rPr>
              <a:t>efficiency</a:t>
            </a:r>
            <a:r>
              <a:rPr lang="en-US" sz="3600" dirty="0">
                <a:latin typeface="Palatino" pitchFamily="2" charset="77"/>
                <a:ea typeface="Palatino" pitchFamily="2" charset="77"/>
              </a:rPr>
              <a:t> on downstream tasks?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pPr algn="ctr"/>
            <a:endParaRPr lang="en-US" sz="3600" dirty="0">
              <a:solidFill>
                <a:schemeClr val="accent1"/>
              </a:solidFill>
              <a:latin typeface="Palatino" pitchFamily="2" charset="77"/>
              <a:ea typeface="Palatino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39BAA0-B893-1141-9E4E-A874158049FD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E0E18-1225-3D4A-9369-8952541553B0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6FD261-4971-5146-AEAD-17FAD690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CE39E2-C61C-F241-811A-1B75F9E45ECD}"/>
              </a:ext>
            </a:extLst>
          </p:cNvPr>
          <p:cNvSpPr/>
          <p:nvPr/>
        </p:nvSpPr>
        <p:spPr>
          <a:xfrm>
            <a:off x="5896338" y="1515920"/>
            <a:ext cx="2695138" cy="12384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Locality Sensitive Hashing (LSH)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0BC0FB2-C1F3-214C-8F67-A86EE306F5C5}"/>
              </a:ext>
            </a:extLst>
          </p:cNvPr>
          <p:cNvSpPr/>
          <p:nvPr/>
        </p:nvSpPr>
        <p:spPr>
          <a:xfrm>
            <a:off x="618899" y="1536756"/>
            <a:ext cx="1765138" cy="12384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Input Network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969369-8166-3442-AEE8-D48F58C876FB}"/>
              </a:ext>
            </a:extLst>
          </p:cNvPr>
          <p:cNvSpPr/>
          <p:nvPr/>
        </p:nvSpPr>
        <p:spPr>
          <a:xfrm>
            <a:off x="2710680" y="1536756"/>
            <a:ext cx="2630346" cy="12384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Node Representations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77E888-301A-D94D-A4C6-C7525C9A0B5F}"/>
              </a:ext>
            </a:extLst>
          </p:cNvPr>
          <p:cNvSpPr/>
          <p:nvPr/>
        </p:nvSpPr>
        <p:spPr>
          <a:xfrm>
            <a:off x="8869065" y="1494792"/>
            <a:ext cx="2630346" cy="12596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</a:rPr>
              <a:t>Hash Codes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EAB81-8B7A-804E-BCD5-9B8BA0CEE69C}"/>
              </a:ext>
            </a:extLst>
          </p:cNvPr>
          <p:cNvSpPr txBox="1"/>
          <p:nvPr/>
        </p:nvSpPr>
        <p:spPr>
          <a:xfrm>
            <a:off x="5896338" y="3056096"/>
            <a:ext cx="2695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Mapping similar input items to the same hash code with higher probability than dissimilar ones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01B60-5BC9-0B45-B63F-BEE310DDCD8D}"/>
              </a:ext>
            </a:extLst>
          </p:cNvPr>
          <p:cNvSpPr txBox="1"/>
          <p:nvPr/>
        </p:nvSpPr>
        <p:spPr>
          <a:xfrm>
            <a:off x="8885395" y="3002241"/>
            <a:ext cx="26303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Smaller storage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Binary, integer, real-valued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EBA9AF-906C-7B43-A6DD-187FFD69FDB0}"/>
              </a:ext>
            </a:extLst>
          </p:cNvPr>
          <p:cNvSpPr txBox="1"/>
          <p:nvPr/>
        </p:nvSpPr>
        <p:spPr>
          <a:xfrm>
            <a:off x="2643446" y="3002241"/>
            <a:ext cx="289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Represent nodes having similar characteristics with similar representations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F12609-A095-2D47-B11F-AECCF7403DE8}"/>
              </a:ext>
            </a:extLst>
          </p:cNvPr>
          <p:cNvSpPr txBox="1"/>
          <p:nvPr/>
        </p:nvSpPr>
        <p:spPr>
          <a:xfrm>
            <a:off x="5915462" y="4578509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Studied in other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Computer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NLP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Statistics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FB087-73E7-B94E-8239-0248459CCCFD}"/>
              </a:ext>
            </a:extLst>
          </p:cNvPr>
          <p:cNvSpPr txBox="1"/>
          <p:nvPr/>
        </p:nvSpPr>
        <p:spPr>
          <a:xfrm>
            <a:off x="8869065" y="4202570"/>
            <a:ext cx="280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Fast computation of hash codes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454C5-E179-9E48-BC02-E0078B77EAE1}"/>
              </a:ext>
            </a:extLst>
          </p:cNvPr>
          <p:cNvSpPr txBox="1"/>
          <p:nvPr/>
        </p:nvSpPr>
        <p:spPr>
          <a:xfrm>
            <a:off x="8885395" y="4889689"/>
            <a:ext cx="280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Fast similarity computation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5F0C8-CC55-E744-8CD8-F4DDE9B38019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2384037" y="2156002"/>
            <a:ext cx="326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020504-B25F-4B42-982B-B23A9B0BB081}"/>
              </a:ext>
            </a:extLst>
          </p:cNvPr>
          <p:cNvCxnSpPr>
            <a:cxnSpLocks/>
            <a:stCxn id="2" idx="3"/>
            <a:endCxn id="17" idx="1"/>
          </p:cNvCxnSpPr>
          <p:nvPr/>
        </p:nvCxnSpPr>
        <p:spPr>
          <a:xfrm flipV="1">
            <a:off x="8591476" y="2124602"/>
            <a:ext cx="277589" cy="10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EA1B370-D1A7-7345-ABB6-DA612545F0A8}"/>
              </a:ext>
            </a:extLst>
          </p:cNvPr>
          <p:cNvSpPr txBox="1"/>
          <p:nvPr/>
        </p:nvSpPr>
        <p:spPr>
          <a:xfrm>
            <a:off x="2547358" y="4592747"/>
            <a:ext cx="263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Large-scale networks</a:t>
            </a:r>
          </a:p>
        </p:txBody>
      </p:sp>
    </p:spTree>
    <p:extLst>
      <p:ext uri="{BB962C8B-B14F-4D97-AF65-F5344CB8AC3E}">
        <p14:creationId xmlns:p14="http://schemas.microsoft.com/office/powerpoint/2010/main" val="35680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7" grpId="0" animBg="1"/>
      <p:bldP spid="18" grpId="0"/>
      <p:bldP spid="20" grpId="0"/>
      <p:bldP spid="24" grpId="0"/>
      <p:bldP spid="2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39BAA0-B893-1141-9E4E-A874158049FD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cap="small" dirty="0" err="1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NodeSig</a:t>
            </a:r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: Warm-up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0E0E18-1225-3D4A-9369-8952541553B0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6FD261-4971-5146-AEAD-17FAD690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0BC0FB2-C1F3-214C-8F67-A86EE306F5C5}"/>
              </a:ext>
            </a:extLst>
          </p:cNvPr>
          <p:cNvSpPr/>
          <p:nvPr/>
        </p:nvSpPr>
        <p:spPr>
          <a:xfrm>
            <a:off x="3060538" y="1192109"/>
            <a:ext cx="2670795" cy="123849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Design of feature vectors corresponding to nodes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969369-8166-3442-AEE8-D48F58C876FB}"/>
              </a:ext>
            </a:extLst>
          </p:cNvPr>
          <p:cNvSpPr/>
          <p:nvPr/>
        </p:nvSpPr>
        <p:spPr>
          <a:xfrm>
            <a:off x="6075336" y="1192108"/>
            <a:ext cx="2535264" cy="123849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Choosing an appropriate hashing technique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411296-8917-414C-BB1B-875201E9E236}"/>
              </a:ext>
            </a:extLst>
          </p:cNvPr>
          <p:cNvSpPr/>
          <p:nvPr/>
        </p:nvSpPr>
        <p:spPr>
          <a:xfrm>
            <a:off x="812026" y="1192107"/>
            <a:ext cx="1898517" cy="123849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Input network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776C27F-795F-F146-B7AA-A1B25895E8EC}"/>
              </a:ext>
            </a:extLst>
          </p:cNvPr>
          <p:cNvSpPr/>
          <p:nvPr/>
        </p:nvSpPr>
        <p:spPr>
          <a:xfrm>
            <a:off x="8912424" y="1192107"/>
            <a:ext cx="2166457" cy="1238491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Learning binary embeddings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130100-204D-9B48-A355-7859565C65B6}"/>
              </a:ext>
            </a:extLst>
          </p:cNvPr>
          <p:cNvCxnSpPr>
            <a:cxnSpLocks/>
            <a:stCxn id="17" idx="3"/>
            <a:endCxn id="11" idx="1"/>
          </p:cNvCxnSpPr>
          <p:nvPr/>
        </p:nvCxnSpPr>
        <p:spPr>
          <a:xfrm>
            <a:off x="2710543" y="1811353"/>
            <a:ext cx="349995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EDA22E-E660-A747-BE6F-F264711FC767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5731333" y="1811354"/>
            <a:ext cx="344003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A70613-1244-8247-AEC6-14C98AB4C79B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 flipV="1">
            <a:off x="8610600" y="1811353"/>
            <a:ext cx="301824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FA9344D-2701-1642-B386-DD39E5BA27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7983" y="2734431"/>
            <a:ext cx="3426445" cy="36506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A8F900-006D-1E44-978F-E022953793E1}"/>
              </a:ext>
            </a:extLst>
          </p:cNvPr>
          <p:cNvSpPr/>
          <p:nvPr/>
        </p:nvSpPr>
        <p:spPr>
          <a:xfrm>
            <a:off x="4128940" y="3148553"/>
            <a:ext cx="584462" cy="584462"/>
          </a:xfrm>
          <a:prstGeom prst="ellipse">
            <a:avLst/>
          </a:prstGeom>
          <a:solidFill>
            <a:schemeClr val="accent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21613C-3016-AC44-B0EA-619317ACA3C7}"/>
              </a:ext>
            </a:extLst>
          </p:cNvPr>
          <p:cNvSpPr/>
          <p:nvPr/>
        </p:nvSpPr>
        <p:spPr>
          <a:xfrm>
            <a:off x="5146871" y="2600849"/>
            <a:ext cx="584462" cy="584462"/>
          </a:xfrm>
          <a:prstGeom prst="ellipse">
            <a:avLst/>
          </a:prstGeom>
          <a:solidFill>
            <a:schemeClr val="accent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0B7D8-8033-1642-9D9F-EA8646B153E0}"/>
              </a:ext>
            </a:extLst>
          </p:cNvPr>
          <p:cNvSpPr txBox="1"/>
          <p:nvPr/>
        </p:nvSpPr>
        <p:spPr>
          <a:xfrm>
            <a:off x="1469053" y="429090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[1, 0, 1, 1, 1, 0, 0, 0, 1]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C1877B-09BD-7443-B9B3-FD72DFAD67E5}"/>
              </a:ext>
            </a:extLst>
          </p:cNvPr>
          <p:cNvSpPr txBox="1"/>
          <p:nvPr/>
        </p:nvSpPr>
        <p:spPr>
          <a:xfrm>
            <a:off x="7183221" y="4208807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[1, 0, 1, 1, 1, 0, 0, 0, 1]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A060DE-8F79-D64B-85F6-AA9574F0E6A7}"/>
              </a:ext>
            </a:extLst>
          </p:cNvPr>
          <p:cNvCxnSpPr>
            <a:cxnSpLocks/>
          </p:cNvCxnSpPr>
          <p:nvPr/>
        </p:nvCxnSpPr>
        <p:spPr>
          <a:xfrm flipH="1">
            <a:off x="2710544" y="3671657"/>
            <a:ext cx="1211007" cy="49499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2187B8-668B-A841-8742-3A8620F06A6B}"/>
              </a:ext>
            </a:extLst>
          </p:cNvPr>
          <p:cNvCxnSpPr>
            <a:cxnSpLocks/>
          </p:cNvCxnSpPr>
          <p:nvPr/>
        </p:nvCxnSpPr>
        <p:spPr>
          <a:xfrm>
            <a:off x="5850376" y="3049844"/>
            <a:ext cx="1628224" cy="98161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8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35BA51-A5AE-8B45-8744-650EEC93C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41" y="1584913"/>
            <a:ext cx="4265539" cy="549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0E1D1-7B94-E841-A623-28EEDE90AC66}"/>
              </a:ext>
            </a:extLst>
          </p:cNvPr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24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Designing node feature vectors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B9103-656B-294A-8E3F-97EEBDB81B0A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endParaRPr lang="en-US" sz="2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2F537-9D87-0D4D-94CF-A7DD51ED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CBDB8-6105-CE43-8C9E-50373706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99883" y="1613599"/>
            <a:ext cx="3426445" cy="3650606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8EC2C10-F17F-6643-BA43-1D005905E200}"/>
              </a:ext>
            </a:extLst>
          </p:cNvPr>
          <p:cNvSpPr/>
          <p:nvPr/>
        </p:nvSpPr>
        <p:spPr>
          <a:xfrm>
            <a:off x="627378" y="4480072"/>
            <a:ext cx="2690736" cy="1696139"/>
          </a:xfrm>
          <a:prstGeom prst="roundRect">
            <a:avLst/>
          </a:prstGeom>
          <a:solidFill>
            <a:schemeClr val="bg2">
              <a:alpha val="36000"/>
            </a:schemeClr>
          </a:solidFill>
          <a:ln>
            <a:solidFill>
              <a:schemeClr val="tx1"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1A291D-FA29-C64D-8F6C-735A32E63597}"/>
                  </a:ext>
                </a:extLst>
              </p:cNvPr>
              <p:cNvSpPr/>
              <p:nvPr/>
            </p:nvSpPr>
            <p:spPr>
              <a:xfrm>
                <a:off x="1032791" y="5193469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Palatino" pitchFamily="2" charset="77"/>
                    <a:ea typeface="Palatino" pitchFamily="2" charset="77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Walk length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1A291D-FA29-C64D-8F6C-735A32E63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1" y="5193469"/>
                <a:ext cx="1651093" cy="369332"/>
              </a:xfrm>
              <a:prstGeom prst="rect">
                <a:avLst/>
              </a:prstGeom>
              <a:blipFill>
                <a:blip r:embed="rId5"/>
                <a:stretch>
                  <a:fillRect t="-6452" r="-2290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FEB5ED3-E858-8D4E-9D6C-186AAA297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33" y="4801865"/>
            <a:ext cx="1458855" cy="244457"/>
          </a:xfrm>
          <a:prstGeom prst="rect">
            <a:avLst/>
          </a:prstGeom>
        </p:spPr>
      </p:pic>
      <p:pic>
        <p:nvPicPr>
          <p:cNvPr id="22" name="Content Placeholder 8">
            <a:extLst>
              <a:ext uri="{FF2B5EF4-FFF2-40B4-BE49-F238E27FC236}">
                <a16:creationId xmlns:a16="http://schemas.microsoft.com/office/drawing/2014/main" id="{6309D84F-2EA7-7B4A-AEA2-BD156538BB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563" r="6346" b="66894"/>
          <a:stretch/>
        </p:blipFill>
        <p:spPr>
          <a:xfrm>
            <a:off x="1034019" y="5243307"/>
            <a:ext cx="225035" cy="223149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35DA0009-C5B6-B14F-92E2-A861D3CE85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95" b="22470"/>
          <a:stretch/>
        </p:blipFill>
        <p:spPr>
          <a:xfrm>
            <a:off x="533816" y="2167066"/>
            <a:ext cx="5709822" cy="431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D94B4-A6E5-4C49-BD38-4FD1F7320855}"/>
                  </a:ext>
                </a:extLst>
              </p:cNvPr>
              <p:cNvSpPr/>
              <p:nvPr/>
            </p:nvSpPr>
            <p:spPr>
              <a:xfrm>
                <a:off x="1032791" y="5559664"/>
                <a:ext cx="22461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Palatino" pitchFamily="2" charset="77"/>
                    <a:ea typeface="Palatino" pitchFamily="2" charset="77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Importance factor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9D94B4-A6E5-4C49-BD38-4FD1F7320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91" y="5559664"/>
                <a:ext cx="2246128" cy="369332"/>
              </a:xfrm>
              <a:prstGeom prst="rect">
                <a:avLst/>
              </a:prstGeom>
              <a:blipFill>
                <a:blip r:embed="rId8"/>
                <a:stretch>
                  <a:fillRect t="-6452" r="-1124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29AE8C4E-CF72-8045-8961-21AAC83FA4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69" t="17833" r="77269" b="37566"/>
          <a:stretch/>
        </p:blipFill>
        <p:spPr>
          <a:xfrm>
            <a:off x="992435" y="5615994"/>
            <a:ext cx="202181" cy="2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45540</TotalTime>
  <Words>1377</Words>
  <Application>Microsoft Macintosh PowerPoint</Application>
  <PresentationFormat>Widescreen</PresentationFormat>
  <Paragraphs>216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  <vt:lpstr>PowerPoint Presentation</vt:lpstr>
      <vt:lpstr>Appendix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abdulkadir çelikkanat</dc:creator>
  <cp:lastModifiedBy>Abdulkadir Çelikkanat</cp:lastModifiedBy>
  <cp:revision>628</cp:revision>
  <dcterms:created xsi:type="dcterms:W3CDTF">2021-03-21T12:13:58Z</dcterms:created>
  <dcterms:modified xsi:type="dcterms:W3CDTF">2022-11-11T08:56:50Z</dcterms:modified>
</cp:coreProperties>
</file>