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14" r:id="rId2"/>
    <p:sldId id="313" r:id="rId3"/>
    <p:sldId id="533" r:id="rId4"/>
    <p:sldId id="439" r:id="rId5"/>
    <p:sldId id="542" r:id="rId6"/>
    <p:sldId id="543" r:id="rId7"/>
    <p:sldId id="544" r:id="rId8"/>
    <p:sldId id="545" r:id="rId9"/>
    <p:sldId id="546" r:id="rId10"/>
    <p:sldId id="547" r:id="rId11"/>
    <p:sldId id="549" r:id="rId12"/>
    <p:sldId id="550" r:id="rId13"/>
    <p:sldId id="548" r:id="rId14"/>
    <p:sldId id="555" r:id="rId15"/>
    <p:sldId id="552" r:id="rId16"/>
    <p:sldId id="541" r:id="rId17"/>
    <p:sldId id="5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003973"/>
    <a:srgbClr val="990000"/>
    <a:srgbClr val="F5F5F5"/>
    <a:srgbClr val="980065"/>
    <a:srgbClr val="44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58"/>
    <p:restoredTop sz="72653"/>
  </p:normalViewPr>
  <p:slideViewPr>
    <p:cSldViewPr snapToGrid="0">
      <p:cViewPr varScale="1">
        <p:scale>
          <a:sx n="91" d="100"/>
          <a:sy n="91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DAF30-B91B-8940-A488-F0603176E99E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47823-5E75-AC4A-ACE5-B1D03272B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2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823-5E75-AC4A-ACE5-B1D03272B6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4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2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80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13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46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3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62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4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823-5E75-AC4A-ACE5-B1D03272B6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7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9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4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4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28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74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36CC-54F0-8A49-BD87-2DAC4E8692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6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DB7A-CDC9-8CCA-CF6B-FA7535501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A8181-DA63-AA66-1D2E-F0516A642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D41A9-34AA-BFD9-1794-2B0632BE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DADDE-C3C5-8B8D-5038-99369F14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FB24-E68B-7877-4810-373191B8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1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DC6E-201E-1475-5EEF-3DA936DC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E63BD-F2B5-B96E-95FE-C8C4F259E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632C3-C67C-C79F-B626-FA9835ECC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5ED01-3F99-04F8-7F88-142291A9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28F33-7FB0-DE3D-F40E-B4A48266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C9F9F7-193D-3C01-AD4F-5EE66BA0F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796A9-35C5-2496-7F69-3B55B0901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1C9CC-B8EC-2041-15AB-56EC7DCEF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A0525-B488-F976-FEDE-64F4DD6E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BC346-4059-C6A5-3867-63CAA3DA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2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CFAC-4665-D43F-EC7E-2EF9F83B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0281D-D8EF-1E7B-AEA7-15B01FA1C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C84CF-9452-C4B7-3750-AB2C90BB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CCC06-2DA8-3E66-5017-14046DDF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9346-9089-1BF8-655C-E5AA2DC9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8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1227-C40B-DE5E-623C-A4BF8E5A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12CCD-7FA4-1DE9-2D7A-E2E202785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37540-7FA2-66A2-2E4B-3B07357D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F8190-CC8A-E1ED-3CF2-ECB25CC2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C241B-BF0F-550F-6960-33C9768E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7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31D7-E85A-C899-FC96-1FE7B3F3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73082-E11D-489A-F83B-DECE9977CD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2E8D2-9C4A-123B-B5C8-3F36A5FB9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61F53-D008-AF94-C1AA-8D0DA4D8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8C2BA-13A3-02FC-2D7D-780FB336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D14B1-99CB-5373-1743-2F7F6529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7AC-AEAB-257C-AA9F-F67D968E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95EC-3DB6-285C-96D0-B3206A8D3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8EF57-F845-4F43-3D24-BC8954B83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514F9-DB11-287A-E85B-A6C339259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9AFCB-659E-B059-7230-2CEA491232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BFADE-AF5C-1029-B2A1-1765E576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793937-0FAA-73D9-E00D-C0B8DDE1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9F248-4126-8E85-B7CA-D76B7F5B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5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3430-9A12-E3D4-028E-0D38EDC4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47209-9F9B-8D29-0314-907DAA52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3C17A-6DA0-647D-546A-7603003D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234E6-17B8-1592-B131-7F279C55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CBE65-D166-9D5E-3C7E-877EE259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45039-3B0A-506F-D741-1758AAF3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858F3-2526-BD5E-8350-8614154B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5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FD512-D0FF-3CC5-5CA2-D0D03A53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FFF9-0BCD-F386-9DD9-6340F0140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6E4F6-9F3C-1225-EE31-646FCBADE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D3BE6-F56F-0BE3-DD0A-6D946EC6B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5F67F-E1FF-B69D-D47D-9768CCB7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00557-15A6-2E66-CB24-F30F8A8B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6F4C-C9F9-8B85-3858-95B27EC9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07B7A-7AAE-DE10-D717-0E59A79C6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02ED7-0B0F-8EC5-194B-56424731D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423CA-CFA7-B7EE-A217-8A0490F1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D448E-B83A-5198-AAD8-ACA6D775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D5AB6-79DA-96D0-74C6-0370BE0C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3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7CF809-119D-4C32-011E-59B66989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62BB4-62AA-8FAF-DF66-139B8B560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22D66-07F5-1246-138E-10FCCA9EF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449CB-FE84-E64D-8E58-10740108E96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165C7-CB54-C1C6-C9B1-B3A135C6F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A39FB-8B2A-2882-E326-1D9774C44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19093-C1AB-994E-B52D-C0E00151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9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5.emf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F3F191-EF57-C443-A6F4-E6E1F20B3D5A}"/>
              </a:ext>
            </a:extLst>
          </p:cNvPr>
          <p:cNvSpPr txBox="1"/>
          <p:nvPr/>
        </p:nvSpPr>
        <p:spPr>
          <a:xfrm>
            <a:off x="959167" y="3079182"/>
            <a:ext cx="10618115" cy="148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Continuous-time Graph Representation with Sequential Survival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F92E3-D913-FE46-A1AB-5A45F9557269}"/>
              </a:ext>
            </a:extLst>
          </p:cNvPr>
          <p:cNvSpPr/>
          <p:nvPr/>
        </p:nvSpPr>
        <p:spPr>
          <a:xfrm>
            <a:off x="706787" y="5004355"/>
            <a:ext cx="10332720" cy="4572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581FB-AD40-4E46-83C0-EE441844914C}"/>
              </a:ext>
            </a:extLst>
          </p:cNvPr>
          <p:cNvSpPr txBox="1"/>
          <p:nvPr/>
        </p:nvSpPr>
        <p:spPr>
          <a:xfrm>
            <a:off x="670528" y="5310048"/>
            <a:ext cx="691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Abdulkadir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Çelikkanat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, Nikolaos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Nakis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 and Morten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Mørup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Palatino" pitchFamily="2" charset="77"/>
              <a:cs typeface="Arial" panose="020B0604020202020204" pitchFamily="34" charset="0"/>
            </a:endParaRPr>
          </a:p>
        </p:txBody>
      </p:sp>
      <p:pic>
        <p:nvPicPr>
          <p:cNvPr id="13" name="Picture 12" descr="A purple square with a white figure&#10;&#10;Description automatically generated">
            <a:extLst>
              <a:ext uri="{FF2B5EF4-FFF2-40B4-BE49-F238E27FC236}">
                <a16:creationId xmlns:a16="http://schemas.microsoft.com/office/drawing/2014/main" id="{92120AD7-E447-CD13-06C7-B62BD8FF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1" y="371730"/>
            <a:ext cx="842477" cy="842477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9E2C35D-D5A9-6246-06C6-D3491DF94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0" y="381293"/>
            <a:ext cx="577277" cy="842477"/>
          </a:xfrm>
          <a:prstGeom prst="rect">
            <a:avLst/>
          </a:prstGeom>
        </p:spPr>
      </p:pic>
      <p:sp>
        <p:nvSpPr>
          <p:cNvPr id="8" name="TextBox 38">
            <a:extLst>
              <a:ext uri="{FF2B5EF4-FFF2-40B4-BE49-F238E27FC236}">
                <a16:creationId xmlns:a16="http://schemas.microsoft.com/office/drawing/2014/main" id="{FFCBA48F-B891-343E-718D-44CB5FF13DEC}"/>
              </a:ext>
            </a:extLst>
          </p:cNvPr>
          <p:cNvSpPr txBox="1"/>
          <p:nvPr/>
        </p:nvSpPr>
        <p:spPr>
          <a:xfrm>
            <a:off x="2152952" y="397097"/>
            <a:ext cx="2971937" cy="826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1430" rIns="21430" anchor="ctr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DTU Compute</a:t>
            </a:r>
            <a:br>
              <a:rPr lang="en-US" sz="1100" dirty="0"/>
            </a:br>
            <a:r>
              <a:rPr lang="en-US" sz="1100" dirty="0">
                <a:solidFill>
                  <a:srgbClr val="A0A0A0"/>
                </a:solidFill>
              </a:rPr>
              <a:t>Department of Applied Mathematics and Computer Science</a:t>
            </a:r>
            <a:br>
              <a:rPr lang="en-US" sz="1100" dirty="0">
                <a:solidFill>
                  <a:srgbClr val="A0A0A0"/>
                </a:solidFill>
              </a:rPr>
            </a:br>
            <a:endParaRPr lang="en-US" sz="500" dirty="0">
              <a:solidFill>
                <a:srgbClr val="A0A0A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Technical University of Denmark</a:t>
            </a:r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71FED-050D-D5A1-ACD7-5A289DAA1181}"/>
              </a:ext>
            </a:extLst>
          </p:cNvPr>
          <p:cNvSpPr txBox="1"/>
          <p:nvPr/>
        </p:nvSpPr>
        <p:spPr>
          <a:xfrm>
            <a:off x="7877537" y="501585"/>
            <a:ext cx="3042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0" dirty="0">
                <a:effectLst/>
                <a:latin typeface="Rustica"/>
              </a:rPr>
              <a:t>The 38th Annual AAAI Conference on Artificial Intelligence</a:t>
            </a:r>
          </a:p>
          <a:p>
            <a:pPr algn="r"/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  <a:latin typeface="Rustica"/>
              </a:rPr>
              <a:t>February 20-27, 2024 | Vancouver, Canada</a:t>
            </a:r>
            <a:endParaRPr lang="en-US" sz="1600" i="0" dirty="0">
              <a:solidFill>
                <a:schemeClr val="bg1">
                  <a:lumMod val="50000"/>
                </a:schemeClr>
              </a:solidFill>
              <a:effectLst/>
              <a:latin typeface="Rustica"/>
            </a:endParaRPr>
          </a:p>
        </p:txBody>
      </p:sp>
      <p:pic>
        <p:nvPicPr>
          <p:cNvPr id="14" name="Picture 13" descr="A triangle with a red and blue triangle and a white leaf&#10;&#10;Description automatically generated">
            <a:extLst>
              <a:ext uri="{FF2B5EF4-FFF2-40B4-BE49-F238E27FC236}">
                <a16:creationId xmlns:a16="http://schemas.microsoft.com/office/drawing/2014/main" id="{9C55A80F-B3EB-2A37-3E23-CE098762D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961" y="444353"/>
            <a:ext cx="895656" cy="8266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B998AE-1366-7CAD-91E8-E7FE0EC4E7C8}"/>
              </a:ext>
            </a:extLst>
          </p:cNvPr>
          <p:cNvSpPr txBox="1"/>
          <p:nvPr/>
        </p:nvSpPr>
        <p:spPr>
          <a:xfrm>
            <a:off x="1248828" y="2776550"/>
            <a:ext cx="180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546A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Paper #7602</a:t>
            </a:r>
          </a:p>
        </p:txBody>
      </p:sp>
    </p:spTree>
    <p:extLst>
      <p:ext uri="{BB962C8B-B14F-4D97-AF65-F5344CB8AC3E}">
        <p14:creationId xmlns:p14="http://schemas.microsoft.com/office/powerpoint/2010/main" val="26629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3"/>
    </mc:Choice>
    <mc:Fallback xmlns="">
      <p:transition spd="slow" advTm="100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39BAA0-B893-1141-9E4E-A874158049FD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Piecewise-Velocity Model For Learning Continuous-time Embeddings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0E0E18-1225-3D4A-9369-8952541553B0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6FD261-4971-5146-AEAD-17FAD690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CBB72-DC50-C3BE-25B2-2A569771E0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14"/>
          <a:stretch/>
        </p:blipFill>
        <p:spPr>
          <a:xfrm>
            <a:off x="2133501" y="1201512"/>
            <a:ext cx="8190900" cy="1250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7B416F-4C54-F527-7D6A-16375D743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1"/>
          <a:stretch/>
        </p:blipFill>
        <p:spPr>
          <a:xfrm>
            <a:off x="2133501" y="2451891"/>
            <a:ext cx="8190900" cy="1897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E5A303-51C0-E740-AB3A-89E802F9607A}"/>
              </a:ext>
            </a:extLst>
          </p:cNvPr>
          <p:cNvSpPr/>
          <p:nvPr/>
        </p:nvSpPr>
        <p:spPr>
          <a:xfrm>
            <a:off x="1221262" y="4573474"/>
            <a:ext cx="9749475" cy="1052985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F44D8-FCF0-EFED-6452-20B2DB3E5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511" y="4750210"/>
            <a:ext cx="9404604" cy="699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47644-4BCB-6578-A938-1459F96366AB}"/>
              </a:ext>
            </a:extLst>
          </p:cNvPr>
          <p:cNvSpPr txBox="1"/>
          <p:nvPr/>
        </p:nvSpPr>
        <p:spPr>
          <a:xfrm>
            <a:off x="159026" y="5850048"/>
            <a:ext cx="1081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Ref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Celikkanat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Abdulkadir, Nikolaos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Nakis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and Morten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Mørup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"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Piecewise-Velocity Model for Learning Continuous-Time Dynamic Node Representations.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" Learning on Graphs Conference. PMLR,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2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3"/>
    </mc:Choice>
    <mc:Fallback xmlns="">
      <p:transition spd="slow" advTm="3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Experimental Evaluations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0DE72-47B0-3F83-CFE0-6DCC323C06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98800" y="2203450"/>
            <a:ext cx="5994400" cy="24511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41BBDE-82F6-48EA-3B08-83E876BAAF31}"/>
              </a:ext>
            </a:extLst>
          </p:cNvPr>
          <p:cNvSpPr/>
          <p:nvPr/>
        </p:nvSpPr>
        <p:spPr>
          <a:xfrm>
            <a:off x="4611757" y="2203450"/>
            <a:ext cx="477078" cy="393976"/>
          </a:xfrm>
          <a:prstGeom prst="roundRect">
            <a:avLst/>
          </a:prstGeom>
          <a:solidFill>
            <a:schemeClr val="accent1">
              <a:alpha val="97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13FB04-1F22-E6F3-A432-C533D44B723A}"/>
              </a:ext>
            </a:extLst>
          </p:cNvPr>
          <p:cNvCxnSpPr>
            <a:cxnSpLocks/>
            <a:stCxn id="6" idx="0"/>
            <a:endCxn id="11" idx="3"/>
          </p:cNvCxnSpPr>
          <p:nvPr/>
        </p:nvCxnSpPr>
        <p:spPr>
          <a:xfrm flipH="1" flipV="1">
            <a:off x="3384722" y="1935247"/>
            <a:ext cx="1465574" cy="268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8FB9F6-EBCF-3B12-9316-436B4E4E2853}"/>
              </a:ext>
            </a:extLst>
          </p:cNvPr>
          <p:cNvSpPr txBox="1"/>
          <p:nvPr/>
        </p:nvSpPr>
        <p:spPr>
          <a:xfrm>
            <a:off x="1827886" y="1781358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nodes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A3E079E-7FF9-9DC3-E740-B3D8F1A90AA8}"/>
              </a:ext>
            </a:extLst>
          </p:cNvPr>
          <p:cNvSpPr/>
          <p:nvPr/>
        </p:nvSpPr>
        <p:spPr>
          <a:xfrm>
            <a:off x="5234609" y="2228114"/>
            <a:ext cx="675861" cy="393976"/>
          </a:xfrm>
          <a:prstGeom prst="roundRect">
            <a:avLst/>
          </a:prstGeom>
          <a:solidFill>
            <a:schemeClr val="accent1">
              <a:alpha val="97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6C6468-E93F-3C79-7C42-09FAE90BAFDB}"/>
              </a:ext>
            </a:extLst>
          </p:cNvPr>
          <p:cNvCxnSpPr>
            <a:cxnSpLocks/>
            <a:stCxn id="15" idx="0"/>
            <a:endCxn id="17" idx="2"/>
          </p:cNvCxnSpPr>
          <p:nvPr/>
        </p:nvCxnSpPr>
        <p:spPr>
          <a:xfrm flipH="1" flipV="1">
            <a:off x="4296888" y="1695921"/>
            <a:ext cx="1275652" cy="532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A77512-E95E-A069-A58D-844A35979A27}"/>
              </a:ext>
            </a:extLst>
          </p:cNvPr>
          <p:cNvSpPr txBox="1"/>
          <p:nvPr/>
        </p:nvSpPr>
        <p:spPr>
          <a:xfrm>
            <a:off x="2683305" y="1388144"/>
            <a:ext cx="3227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number of events that a dyad has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40FCA3-F644-B974-341F-71058D6FAA46}"/>
              </a:ext>
            </a:extLst>
          </p:cNvPr>
          <p:cNvSpPr/>
          <p:nvPr/>
        </p:nvSpPr>
        <p:spPr>
          <a:xfrm>
            <a:off x="6096000" y="2203450"/>
            <a:ext cx="675861" cy="393976"/>
          </a:xfrm>
          <a:prstGeom prst="roundRect">
            <a:avLst/>
          </a:prstGeom>
          <a:solidFill>
            <a:schemeClr val="accent1">
              <a:alpha val="97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EED904-AD07-E6E1-6FBE-862901BAA819}"/>
              </a:ext>
            </a:extLst>
          </p:cNvPr>
          <p:cNvCxnSpPr>
            <a:cxnSpLocks/>
            <a:stCxn id="24" idx="0"/>
            <a:endCxn id="29" idx="2"/>
          </p:cNvCxnSpPr>
          <p:nvPr/>
        </p:nvCxnSpPr>
        <p:spPr>
          <a:xfrm flipV="1">
            <a:off x="6433931" y="1695920"/>
            <a:ext cx="1080386" cy="507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1B1BEF-9B1C-ED4E-04FD-03D3345B2BAB}"/>
              </a:ext>
            </a:extLst>
          </p:cNvPr>
          <p:cNvSpPr txBox="1"/>
          <p:nvPr/>
        </p:nvSpPr>
        <p:spPr>
          <a:xfrm>
            <a:off x="5875887" y="1388143"/>
            <a:ext cx="3276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number of events that a dyad has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96B3001-0E28-73E0-9A5E-BF2BEB093DC2}"/>
              </a:ext>
            </a:extLst>
          </p:cNvPr>
          <p:cNvSpPr/>
          <p:nvPr/>
        </p:nvSpPr>
        <p:spPr>
          <a:xfrm>
            <a:off x="6979220" y="2203450"/>
            <a:ext cx="675861" cy="393976"/>
          </a:xfrm>
          <a:prstGeom prst="roundRect">
            <a:avLst/>
          </a:prstGeom>
          <a:solidFill>
            <a:schemeClr val="accent1">
              <a:alpha val="97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594A55E-472B-CE7F-7DEE-C431F7F72DD4}"/>
              </a:ext>
            </a:extLst>
          </p:cNvPr>
          <p:cNvCxnSpPr>
            <a:cxnSpLocks/>
            <a:stCxn id="37" idx="0"/>
            <a:endCxn id="39" idx="1"/>
          </p:cNvCxnSpPr>
          <p:nvPr/>
        </p:nvCxnSpPr>
        <p:spPr>
          <a:xfrm flipV="1">
            <a:off x="7317151" y="1935247"/>
            <a:ext cx="982952" cy="268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D07A1E1-DC7B-D87A-1A7B-51A7C1FF708A}"/>
              </a:ext>
            </a:extLst>
          </p:cNvPr>
          <p:cNvSpPr txBox="1"/>
          <p:nvPr/>
        </p:nvSpPr>
        <p:spPr>
          <a:xfrm>
            <a:off x="8300103" y="1781358"/>
            <a:ext cx="199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events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5EE8BBB-BB05-683A-9D95-5414D0A5A780}"/>
              </a:ext>
            </a:extLst>
          </p:cNvPr>
          <p:cNvSpPr/>
          <p:nvPr/>
        </p:nvSpPr>
        <p:spPr>
          <a:xfrm>
            <a:off x="3098800" y="2622090"/>
            <a:ext cx="5994400" cy="584936"/>
          </a:xfrm>
          <a:prstGeom prst="roundRect">
            <a:avLst/>
          </a:prstGeom>
          <a:solidFill>
            <a:srgbClr val="C00000">
              <a:alpha val="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1"/>
    </mc:Choice>
    <mc:Fallback xmlns="">
      <p:transition spd="slow" advTm="1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5" grpId="0" animBg="1"/>
      <p:bldP spid="17" grpId="0"/>
      <p:bldP spid="24" grpId="0" animBg="1"/>
      <p:bldP spid="29" grpId="0"/>
      <p:bldP spid="37" grpId="0" animBg="1"/>
      <p:bldP spid="39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Experiments: Continuous-time Network Visualization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97579-4B8A-29D8-A93D-212C3198735A}"/>
              </a:ext>
            </a:extLst>
          </p:cNvPr>
          <p:cNvSpPr txBox="1"/>
          <p:nvPr/>
        </p:nvSpPr>
        <p:spPr>
          <a:xfrm>
            <a:off x="371218" y="5639931"/>
            <a:ext cx="5539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Ground-truth representations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C4231-4633-03C5-629F-8A2BC4C7FF2B}"/>
              </a:ext>
            </a:extLst>
          </p:cNvPr>
          <p:cNvSpPr txBox="1"/>
          <p:nvPr/>
        </p:nvSpPr>
        <p:spPr>
          <a:xfrm>
            <a:off x="6109252" y="5675761"/>
            <a:ext cx="5539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Learned Representations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5B644C-BADB-0095-1A1A-327DA582FA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89618" y="1042042"/>
            <a:ext cx="2015200" cy="188925"/>
          </a:xfrm>
          <a:prstGeom prst="rect">
            <a:avLst/>
          </a:prstGeom>
        </p:spPr>
      </p:pic>
      <p:pic>
        <p:nvPicPr>
          <p:cNvPr id="15" name="synthetic_n=100_seed=16.mp4">
            <a:hlinkClick r:id="" action="ppaction://media"/>
            <a:extLst>
              <a:ext uri="{FF2B5EF4-FFF2-40B4-BE49-F238E27FC236}">
                <a16:creationId xmlns:a16="http://schemas.microsoft.com/office/drawing/2014/main" id="{4BDBFE3D-7A95-A3B4-BB58-039D41B56C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lum bright="20000" contrast="-40000"/>
          </a:blip>
          <a:stretch>
            <a:fillRect/>
          </a:stretch>
        </p:blipFill>
        <p:spPr>
          <a:xfrm>
            <a:off x="940580" y="1575205"/>
            <a:ext cx="4850620" cy="4042183"/>
          </a:xfrm>
          <a:prstGeom prst="rect">
            <a:avLst/>
          </a:prstGeom>
        </p:spPr>
      </p:pic>
      <p:pic>
        <p:nvPicPr>
          <p:cNvPr id="16" name="synthetic_n=100_seed=16_B=100_lambda=1e8_dim=2_epoch=300_spe=10_bs=100_lr=0.1_seed=10_anim_edge_alpha=0.15.mp4">
            <a:hlinkClick r:id="" action="ppaction://media"/>
            <a:extLst>
              <a:ext uri="{FF2B5EF4-FFF2-40B4-BE49-F238E27FC236}">
                <a16:creationId xmlns:a16="http://schemas.microsoft.com/office/drawing/2014/main" id="{795774D9-22CD-E781-B37F-3B99CD1774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lum bright="20000" contrast="-40000"/>
          </a:blip>
          <a:stretch>
            <a:fillRect/>
          </a:stretch>
        </p:blipFill>
        <p:spPr>
          <a:xfrm>
            <a:off x="6427304" y="1633578"/>
            <a:ext cx="4850620" cy="40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0"/>
    </mc:Choice>
    <mc:Fallback xmlns="">
      <p:transition spd="slow" advTm="3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15"/>
        <p14:playEvt time="8" objId="16"/>
        <p14:playEvt time="8377" objId="15"/>
        <p14:playEvt time="8378" objId="16"/>
        <p14:playEvt time="16748" objId="16"/>
        <p14:playEvt time="16760" objId="15"/>
        <p14:playEvt time="25138" objId="16"/>
        <p14:playEvt time="25159" objId="15"/>
        <p14:playEvt time="33529" objId="16"/>
        <p14:playEvt time="33546" objId="15"/>
        <p14:stopEvt time="38181" objId="15"/>
        <p14:stopEvt time="38181" objId="1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Experiments: Network completion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B0586-749E-114D-8F48-A386BFC2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704328"/>
            <a:ext cx="7772400" cy="3209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98DB7-0592-A8DD-8B81-E4CF7EB76DB5}"/>
              </a:ext>
            </a:extLst>
          </p:cNvPr>
          <p:cNvSpPr txBox="1"/>
          <p:nvPr/>
        </p:nvSpPr>
        <p:spPr>
          <a:xfrm>
            <a:off x="503584" y="1255813"/>
            <a:ext cx="4714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Networks often contains noisy or missing links.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D1C16-A0C0-3A52-475F-FB6979F607A1}"/>
              </a:ext>
            </a:extLst>
          </p:cNvPr>
          <p:cNvSpPr txBox="1"/>
          <p:nvPr/>
        </p:nvSpPr>
        <p:spPr>
          <a:xfrm>
            <a:off x="503584" y="1688666"/>
            <a:ext cx="6995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randomly choose 20% node pairs to form validation and testing sets.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7FBD50-A732-D640-B2D2-D37747A2896D}"/>
              </a:ext>
            </a:extLst>
          </p:cNvPr>
          <p:cNvSpPr/>
          <p:nvPr/>
        </p:nvSpPr>
        <p:spPr>
          <a:xfrm>
            <a:off x="3737113" y="2715129"/>
            <a:ext cx="1643269" cy="241276"/>
          </a:xfrm>
          <a:prstGeom prst="roundRect">
            <a:avLst/>
          </a:prstGeom>
          <a:solidFill>
            <a:schemeClr val="accent1">
              <a:alpha val="97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D2CCD1-7346-ACB8-E416-B1D741C85B38}"/>
              </a:ext>
            </a:extLst>
          </p:cNvPr>
          <p:cNvSpPr/>
          <p:nvPr/>
        </p:nvSpPr>
        <p:spPr>
          <a:xfrm>
            <a:off x="5473147" y="2715129"/>
            <a:ext cx="3445566" cy="241276"/>
          </a:xfrm>
          <a:prstGeom prst="roundRect">
            <a:avLst/>
          </a:prstGeom>
          <a:solidFill>
            <a:srgbClr val="C00000">
              <a:alpha val="975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AAACE4-760A-8A4A-ED2A-27C53E6D1263}"/>
              </a:ext>
            </a:extLst>
          </p:cNvPr>
          <p:cNvSpPr/>
          <p:nvPr/>
        </p:nvSpPr>
        <p:spPr>
          <a:xfrm>
            <a:off x="9011478" y="2706537"/>
            <a:ext cx="970722" cy="3207039"/>
          </a:xfrm>
          <a:prstGeom prst="roundRect">
            <a:avLst/>
          </a:prstGeom>
          <a:solidFill>
            <a:schemeClr val="accent6">
              <a:lumMod val="50000"/>
              <a:alpha val="975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1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5"/>
    </mc:Choice>
    <mc:Fallback xmlns="">
      <p:transition spd="slow" advTm="4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Experiments: Future Link Prediction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B0586-749E-114D-8F48-A386BFC2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09800" y="2723132"/>
            <a:ext cx="7772400" cy="3171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98DB7-0592-A8DD-8B81-E4CF7EB76DB5}"/>
              </a:ext>
            </a:extLst>
          </p:cNvPr>
          <p:cNvSpPr txBox="1"/>
          <p:nvPr/>
        </p:nvSpPr>
        <p:spPr>
          <a:xfrm>
            <a:off x="503584" y="1255813"/>
            <a:ext cx="4351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aim to predict the last 10% of the links.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7FBD50-A732-D640-B2D2-D37747A2896D}"/>
              </a:ext>
            </a:extLst>
          </p:cNvPr>
          <p:cNvSpPr/>
          <p:nvPr/>
        </p:nvSpPr>
        <p:spPr>
          <a:xfrm>
            <a:off x="3737113" y="2715129"/>
            <a:ext cx="1643269" cy="241276"/>
          </a:xfrm>
          <a:prstGeom prst="roundRect">
            <a:avLst/>
          </a:prstGeom>
          <a:solidFill>
            <a:schemeClr val="accent1">
              <a:alpha val="97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D2CCD1-7346-ACB8-E416-B1D741C85B38}"/>
              </a:ext>
            </a:extLst>
          </p:cNvPr>
          <p:cNvSpPr/>
          <p:nvPr/>
        </p:nvSpPr>
        <p:spPr>
          <a:xfrm>
            <a:off x="5473147" y="2715129"/>
            <a:ext cx="3445566" cy="241276"/>
          </a:xfrm>
          <a:prstGeom prst="roundRect">
            <a:avLst/>
          </a:prstGeom>
          <a:solidFill>
            <a:srgbClr val="C00000">
              <a:alpha val="975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AAACE4-760A-8A4A-ED2A-27C53E6D1263}"/>
              </a:ext>
            </a:extLst>
          </p:cNvPr>
          <p:cNvSpPr/>
          <p:nvPr/>
        </p:nvSpPr>
        <p:spPr>
          <a:xfrm>
            <a:off x="9011478" y="2706537"/>
            <a:ext cx="970722" cy="3207039"/>
          </a:xfrm>
          <a:prstGeom prst="roundRect">
            <a:avLst/>
          </a:prstGeom>
          <a:solidFill>
            <a:schemeClr val="accent6">
              <a:lumMod val="50000"/>
              <a:alpha val="975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7038CE-5EC9-3FB9-4720-0104DF294DBE}"/>
              </a:ext>
            </a:extLst>
          </p:cNvPr>
          <p:cNvSpPr/>
          <p:nvPr/>
        </p:nvSpPr>
        <p:spPr>
          <a:xfrm>
            <a:off x="2209800" y="3001490"/>
            <a:ext cx="7772400" cy="826703"/>
          </a:xfrm>
          <a:prstGeom prst="roundRect">
            <a:avLst/>
          </a:prstGeom>
          <a:solidFill>
            <a:schemeClr val="accent4">
              <a:lumMod val="75000"/>
              <a:alpha val="1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0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6"/>
    </mc:Choice>
    <mc:Fallback xmlns="">
      <p:transition spd="slow" advTm="64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Experiments: Impact of hyperparameters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A graph of a number of bins&#10;&#10;Description automatically generated">
            <a:extLst>
              <a:ext uri="{FF2B5EF4-FFF2-40B4-BE49-F238E27FC236}">
                <a16:creationId xmlns:a16="http://schemas.microsoft.com/office/drawing/2014/main" id="{071B12F0-9025-F51B-FAE3-F85AEC5EE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02" y="2017459"/>
            <a:ext cx="3146395" cy="2823081"/>
          </a:xfrm>
          <a:prstGeom prst="rect">
            <a:avLst/>
          </a:prstGeom>
        </p:spPr>
      </p:pic>
      <p:pic>
        <p:nvPicPr>
          <p:cNvPr id="5" name="Picture 4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A3B235F5-35B5-5F6D-C390-CAE9B445A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95" y="1973010"/>
            <a:ext cx="3146395" cy="2823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5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5"/>
    </mc:Choice>
    <mc:Fallback xmlns="">
      <p:transition spd="slow" advTm="2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25F551-1A16-C64D-A159-8F4C220579B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CE029E-8D50-1843-8235-C3AA3169F355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B1E3C-F11E-8D43-B097-B58A4E9B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866D8-BE06-3842-AD09-091A0C85A58E}"/>
              </a:ext>
            </a:extLst>
          </p:cNvPr>
          <p:cNvSpPr txBox="1"/>
          <p:nvPr/>
        </p:nvSpPr>
        <p:spPr>
          <a:xfrm>
            <a:off x="931332" y="1563551"/>
            <a:ext cx="10849851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We propose a novel counting process called the </a:t>
            </a:r>
            <a:r>
              <a:rPr lang="en-US" sz="2000" i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Sequential Survival Process</a:t>
            </a:r>
            <a:r>
              <a:rPr lang="en-US" sz="2000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CCD99-B4DB-B945-A655-13509CC69DF8}"/>
              </a:ext>
            </a:extLst>
          </p:cNvPr>
          <p:cNvSpPr txBox="1"/>
          <p:nvPr/>
        </p:nvSpPr>
        <p:spPr>
          <a:xfrm>
            <a:off x="931332" y="2520348"/>
            <a:ext cx="11018498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We learn latent node representations of </a:t>
            </a:r>
            <a:r>
              <a:rPr lang="en-US" sz="2000" i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continuous-time intermittent edge persistent graphs</a:t>
            </a:r>
            <a:r>
              <a:rPr lang="en-US" sz="2000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.</a:t>
            </a:r>
            <a:endParaRPr lang="en-US" sz="2000" i="1" dirty="0">
              <a:latin typeface="Arial" panose="020B0604020202020204" pitchFamily="34" charset="0"/>
              <a:ea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32A52-C983-B041-87DA-CD347FE26F7E}"/>
              </a:ext>
            </a:extLst>
          </p:cNvPr>
          <p:cNvSpPr txBox="1"/>
          <p:nvPr/>
        </p:nvSpPr>
        <p:spPr>
          <a:xfrm>
            <a:off x="931332" y="3429000"/>
            <a:ext cx="10422467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Our approach outperforms the baselines on a wide range of datasets.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3E8B5-B470-37FA-7858-9018067FDAD7}"/>
              </a:ext>
            </a:extLst>
          </p:cNvPr>
          <p:cNvSpPr txBox="1"/>
          <p:nvPr/>
        </p:nvSpPr>
        <p:spPr>
          <a:xfrm>
            <a:off x="931332" y="4268470"/>
            <a:ext cx="10422467" cy="73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Our approach enables continuous-time graph visualization using low-dimensional (D=2) dynamic latent representations.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4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6"/>
    </mc:Choice>
    <mc:Fallback xmlns="">
      <p:transition spd="slow" advTm="3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F3F191-EF57-C443-A6F4-E6E1F20B3D5A}"/>
              </a:ext>
            </a:extLst>
          </p:cNvPr>
          <p:cNvSpPr txBox="1"/>
          <p:nvPr/>
        </p:nvSpPr>
        <p:spPr>
          <a:xfrm>
            <a:off x="834186" y="2599927"/>
            <a:ext cx="10618115" cy="82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400" dirty="0">
                <a:solidFill>
                  <a:schemeClr val="tx2"/>
                </a:solidFill>
                <a:latin typeface="Palatino" pitchFamily="2" charset="77"/>
                <a:ea typeface="Palatino" pitchFamily="2" charset="77"/>
              </a:rPr>
              <a:t>Thank you!</a:t>
            </a:r>
          </a:p>
        </p:txBody>
      </p:sp>
      <p:pic>
        <p:nvPicPr>
          <p:cNvPr id="10" name="Picture 9" descr="A black and red sign&#10;&#10;Description automatically generated">
            <a:extLst>
              <a:ext uri="{FF2B5EF4-FFF2-40B4-BE49-F238E27FC236}">
                <a16:creationId xmlns:a16="http://schemas.microsoft.com/office/drawing/2014/main" id="{DBEE498D-F63F-1179-6870-61566CE0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213" y="633083"/>
            <a:ext cx="635004" cy="926725"/>
          </a:xfrm>
          <a:prstGeom prst="rect">
            <a:avLst/>
          </a:prstGeom>
        </p:spPr>
      </p:pic>
      <p:pic>
        <p:nvPicPr>
          <p:cNvPr id="2" name="Picture 1" descr="A purple square with a white figure&#10;&#10;Description automatically generated">
            <a:extLst>
              <a:ext uri="{FF2B5EF4-FFF2-40B4-BE49-F238E27FC236}">
                <a16:creationId xmlns:a16="http://schemas.microsoft.com/office/drawing/2014/main" id="{4E1734F3-D5DC-D7DF-B488-969BE0A43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86" y="633084"/>
            <a:ext cx="926725" cy="926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7A0D07-0CEB-C353-7C36-84992FDEF4AE}"/>
              </a:ext>
            </a:extLst>
          </p:cNvPr>
          <p:cNvSpPr txBox="1"/>
          <p:nvPr/>
        </p:nvSpPr>
        <p:spPr>
          <a:xfrm>
            <a:off x="834186" y="5270899"/>
            <a:ext cx="86246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the implementation, datasets, animations and other details,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visit the address: </a:t>
            </a:r>
          </a:p>
          <a:p>
            <a:r>
              <a:rPr lang="en-US" sz="2000" dirty="0">
                <a:solidFill>
                  <a:schemeClr val="tx2"/>
                </a:solidFill>
              </a:rPr>
              <a:t>https://</a:t>
            </a:r>
            <a:r>
              <a:rPr lang="en-US" sz="2000" dirty="0" err="1">
                <a:solidFill>
                  <a:schemeClr val="tx2"/>
                </a:solidFill>
              </a:rPr>
              <a:t>abdcelikkanat.github.io</a:t>
            </a:r>
            <a:r>
              <a:rPr lang="en-US" sz="2000" dirty="0">
                <a:solidFill>
                  <a:schemeClr val="tx2"/>
                </a:solidFill>
              </a:rPr>
              <a:t>/projects/</a:t>
            </a:r>
            <a:r>
              <a:rPr lang="en-US" sz="2000" dirty="0" err="1">
                <a:solidFill>
                  <a:schemeClr val="tx2"/>
                </a:solidFill>
              </a:rPr>
              <a:t>grassp</a:t>
            </a:r>
            <a:r>
              <a:rPr lang="en-US" sz="2000" dirty="0">
                <a:solidFill>
                  <a:schemeClr val="tx2"/>
                </a:solidFill>
              </a:rPr>
              <a:t>/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B851C96E-7034-7675-22CD-ED4E74EF8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461"/>
          <a:stretch/>
        </p:blipFill>
        <p:spPr>
          <a:xfrm>
            <a:off x="9943917" y="4277640"/>
            <a:ext cx="1590397" cy="388145"/>
          </a:xfrm>
          <a:prstGeom prst="rect">
            <a:avLst/>
          </a:prstGeom>
        </p:spPr>
      </p:pic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9C8E542-73F4-4BE6-6005-C60F1561A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17" y="4727870"/>
            <a:ext cx="1590398" cy="159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66350B-47C2-C046-9484-2ABC9E6B481C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FC0F92-D1C9-5346-96B0-361A3354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06C72-2D28-EC46-BCB9-7E0FD7F5CF0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Graphs are everywhere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7B675-0DE3-2A49-9B2E-9558AF9CF91B}"/>
              </a:ext>
            </a:extLst>
          </p:cNvPr>
          <p:cNvSpPr txBox="1"/>
          <p:nvPr/>
        </p:nvSpPr>
        <p:spPr>
          <a:xfrm>
            <a:off x="878797" y="1156067"/>
            <a:ext cx="46271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Graphs are everywhere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Protein-protein interaction networks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Friendship networks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Collaboration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68536-3C5D-4045-B1DF-8A34FF2A7447}"/>
              </a:ext>
            </a:extLst>
          </p:cNvPr>
          <p:cNvSpPr txBox="1"/>
          <p:nvPr/>
        </p:nvSpPr>
        <p:spPr>
          <a:xfrm>
            <a:off x="386017" y="5699841"/>
            <a:ext cx="382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Protein-protein interaction network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0E907-6527-2144-80CC-850E8080F86B}"/>
              </a:ext>
            </a:extLst>
          </p:cNvPr>
          <p:cNvSpPr txBox="1"/>
          <p:nvPr/>
        </p:nvSpPr>
        <p:spPr>
          <a:xfrm>
            <a:off x="4938665" y="5699841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Friendship network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DF1A05F-0DA6-1E41-B7C9-AF19EFB2F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78" y="2739599"/>
            <a:ext cx="2865532" cy="29084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3870A5-AEEA-6B47-A400-C138B1B955F9}"/>
              </a:ext>
            </a:extLst>
          </p:cNvPr>
          <p:cNvSpPr txBox="1"/>
          <p:nvPr/>
        </p:nvSpPr>
        <p:spPr>
          <a:xfrm>
            <a:off x="8534935" y="5699841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Collaboration network</a:t>
            </a:r>
          </a:p>
        </p:txBody>
      </p:sp>
      <p:pic>
        <p:nvPicPr>
          <p:cNvPr id="20" name="Picture 19" descr="Diagram&#10;&#10;Description automatically generated with low confidence">
            <a:extLst>
              <a:ext uri="{FF2B5EF4-FFF2-40B4-BE49-F238E27FC236}">
                <a16:creationId xmlns:a16="http://schemas.microsoft.com/office/drawing/2014/main" id="{FB15634D-ECDE-204E-AFF7-A453DF10F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42" y="2687384"/>
            <a:ext cx="2865531" cy="2960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5AA4F-B72A-DF4C-9C3C-E4205978B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45" b="1282"/>
          <a:stretch/>
        </p:blipFill>
        <p:spPr>
          <a:xfrm>
            <a:off x="4628548" y="2847981"/>
            <a:ext cx="2866386" cy="2800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4AC606-D2A1-D777-E38A-83A2D44953F1}"/>
              </a:ext>
            </a:extLst>
          </p:cNvPr>
          <p:cNvSpPr txBox="1"/>
          <p:nvPr/>
        </p:nvSpPr>
        <p:spPr>
          <a:xfrm>
            <a:off x="143029" y="6235083"/>
            <a:ext cx="10998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Palatino" pitchFamily="2" charset="77"/>
                <a:cs typeface="Arial" panose="020B0604020202020204" pitchFamily="34" charset="0"/>
              </a:rPr>
              <a:t>Ref: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Palatino" pitchFamily="2" charset="77"/>
                <a:cs typeface="Arial" panose="020B0604020202020204" pitchFamily="34" charset="0"/>
              </a:rPr>
              <a:t>Ryan A. Rossi and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ea typeface="Palatino" pitchFamily="2" charset="77"/>
                <a:cs typeface="Arial" panose="020B0604020202020204" pitchFamily="34" charset="0"/>
              </a:rPr>
              <a:t>Nesreen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Palatino" pitchFamily="2" charset="77"/>
                <a:cs typeface="Arial" panose="020B0604020202020204" pitchFamily="34" charset="0"/>
              </a:rPr>
              <a:t> K. Ahmed. The Network Data Repository with Interactive Graph Analytics and Visualization. In AAAI,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8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8"/>
    </mc:Choice>
    <mc:Fallback xmlns="">
      <p:transition spd="slow" advTm="1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66350B-47C2-C046-9484-2ABC9E6B481C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FC0F92-D1C9-5346-96B0-361A3354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06C72-2D28-EC46-BCB9-7E0FD7F5CF0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Motivation: Graph Representation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51C7D-AF0B-594C-8385-C62BC1C8EA27}"/>
              </a:ext>
            </a:extLst>
          </p:cNvPr>
          <p:cNvSpPr txBox="1"/>
          <p:nvPr/>
        </p:nvSpPr>
        <p:spPr>
          <a:xfrm>
            <a:off x="576591" y="1169704"/>
            <a:ext cx="5758895" cy="257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Machine Learning Tasks</a:t>
            </a:r>
          </a:p>
          <a:p>
            <a:pPr marL="800100" lvl="1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Node classification</a:t>
            </a:r>
          </a:p>
          <a:p>
            <a:pPr marL="800100" lvl="1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Link prediction</a:t>
            </a:r>
          </a:p>
          <a:p>
            <a:pPr marL="1257300" lvl="2" indent="-342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Recommender systems </a:t>
            </a:r>
            <a:b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AirBnb</a:t>
            </a: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UberEats</a:t>
            </a: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, Pinterest etc.)</a:t>
            </a:r>
          </a:p>
          <a:p>
            <a:pPr marL="800100" lvl="1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Clustering</a:t>
            </a:r>
          </a:p>
          <a:p>
            <a:pPr marL="800100" lvl="1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Other tasks: </a:t>
            </a:r>
          </a:p>
          <a:p>
            <a:pPr marL="1257300" lvl="2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Drug discovery, traffic prediction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B3C66-5E33-3C45-B707-813D518756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72692" y="1233250"/>
            <a:ext cx="2809508" cy="1609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5E649-9E90-A548-A60A-87388CD155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66324" y="4311723"/>
            <a:ext cx="4787476" cy="14535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D5BB7-EF8A-344D-99FC-919B338154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62578" y="4360075"/>
            <a:ext cx="4572455" cy="1405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82A4B9-A5DA-CDF6-2938-6BA2C4F30934}"/>
              </a:ext>
            </a:extLst>
          </p:cNvPr>
          <p:cNvSpPr txBox="1"/>
          <p:nvPr/>
        </p:nvSpPr>
        <p:spPr>
          <a:xfrm>
            <a:off x="6817895" y="1443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9"/>
    </mc:Choice>
    <mc:Fallback xmlns="">
      <p:transition spd="slow" advTm="547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7FE9-B999-344C-8EB2-ADA97D2EF3F5}"/>
              </a:ext>
            </a:extLst>
          </p:cNvPr>
          <p:cNvSpPr txBox="1">
            <a:spLocks/>
          </p:cNvSpPr>
          <p:nvPr/>
        </p:nvSpPr>
        <p:spPr>
          <a:xfrm>
            <a:off x="557784" y="640080"/>
            <a:ext cx="10890504" cy="4114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0F572-BFA2-0F4A-8917-26175C2D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3712" y="1319084"/>
            <a:ext cx="10442643" cy="348088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Graph Representation Learning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9440D-6142-70C2-E40A-D7A8E52BF794}"/>
              </a:ext>
            </a:extLst>
          </p:cNvPr>
          <p:cNvSpPr txBox="1"/>
          <p:nvPr/>
        </p:nvSpPr>
        <p:spPr>
          <a:xfrm>
            <a:off x="3032862" y="4754880"/>
            <a:ext cx="6949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Illustration of Graph Representation Learning Models for Static Networks</a:t>
            </a:r>
          </a:p>
        </p:txBody>
      </p:sp>
    </p:spTree>
    <p:extLst>
      <p:ext uri="{BB962C8B-B14F-4D97-AF65-F5344CB8AC3E}">
        <p14:creationId xmlns:p14="http://schemas.microsoft.com/office/powerpoint/2010/main" val="1198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0"/>
    </mc:Choice>
    <mc:Fallback xmlns="">
      <p:transition spd="slow" advTm="2873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7FE9-B999-344C-8EB2-ADA97D2EF3F5}"/>
              </a:ext>
            </a:extLst>
          </p:cNvPr>
          <p:cNvSpPr txBox="1">
            <a:spLocks/>
          </p:cNvSpPr>
          <p:nvPr/>
        </p:nvSpPr>
        <p:spPr>
          <a:xfrm>
            <a:off x="557784" y="640080"/>
            <a:ext cx="10890504" cy="4114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Networks: Static, discrete or continuous-time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network of dots and lines&#10;&#10;Description automatically generated">
            <a:extLst>
              <a:ext uri="{FF2B5EF4-FFF2-40B4-BE49-F238E27FC236}">
                <a16:creationId xmlns:a16="http://schemas.microsoft.com/office/drawing/2014/main" id="{DD32C90F-F4C8-8BB3-7E11-80A338F82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3" t="4491" r="6465" b="5258"/>
          <a:stretch/>
        </p:blipFill>
        <p:spPr>
          <a:xfrm>
            <a:off x="1515678" y="1019366"/>
            <a:ext cx="4163885" cy="2876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DF2EC-53FA-487A-9C4D-560D596DDC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68211" y="4357514"/>
            <a:ext cx="5080708" cy="1720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F1C0C-6C3F-AAC0-09A6-8756196B61BF}"/>
              </a:ext>
            </a:extLst>
          </p:cNvPr>
          <p:cNvSpPr txBox="1"/>
          <p:nvPr/>
        </p:nvSpPr>
        <p:spPr>
          <a:xfrm rot="16200000">
            <a:off x="-203321" y="2040559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networks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D574F-6B6F-2A9F-8266-E5A6A3121BE9}"/>
              </a:ext>
            </a:extLst>
          </p:cNvPr>
          <p:cNvSpPr txBox="1"/>
          <p:nvPr/>
        </p:nvSpPr>
        <p:spPr>
          <a:xfrm>
            <a:off x="6621968" y="6075606"/>
            <a:ext cx="5037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Continuous-time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C8B6FD-F0FB-A147-2CE8-818A25DE6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20" y="4347421"/>
            <a:ext cx="5072463" cy="17180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52B1C2-DB82-B3FE-0921-C528F5ADC4BA}"/>
              </a:ext>
            </a:extLst>
          </p:cNvPr>
          <p:cNvSpPr txBox="1"/>
          <p:nvPr/>
        </p:nvSpPr>
        <p:spPr>
          <a:xfrm>
            <a:off x="1336320" y="6065513"/>
            <a:ext cx="5072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Discrete-time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4720D-0238-5E19-E8E2-D6510E620DF5}"/>
              </a:ext>
            </a:extLst>
          </p:cNvPr>
          <p:cNvSpPr txBox="1"/>
          <p:nvPr/>
        </p:nvSpPr>
        <p:spPr>
          <a:xfrm rot="16200000">
            <a:off x="-348344" y="4855762"/>
            <a:ext cx="2336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networks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0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1"/>
    </mc:Choice>
    <mc:Fallback xmlns="">
      <p:transition spd="slow" advTm="24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7FE9-B999-344C-8EB2-ADA97D2EF3F5}"/>
              </a:ext>
            </a:extLst>
          </p:cNvPr>
          <p:cNvSpPr txBox="1">
            <a:spLocks/>
          </p:cNvSpPr>
          <p:nvPr/>
        </p:nvSpPr>
        <p:spPr>
          <a:xfrm>
            <a:off x="557784" y="640080"/>
            <a:ext cx="10890504" cy="4114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Continuous-time Intermittent Edge Persistent Graphs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network of dots and lines&#10;&#10;Description automatically generated">
            <a:extLst>
              <a:ext uri="{FF2B5EF4-FFF2-40B4-BE49-F238E27FC236}">
                <a16:creationId xmlns:a16="http://schemas.microsoft.com/office/drawing/2014/main" id="{C5DA59AE-B716-F829-89E5-16510B0CF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7" t="17477" r="15566" b="15566"/>
          <a:stretch/>
        </p:blipFill>
        <p:spPr>
          <a:xfrm>
            <a:off x="1631335" y="3173888"/>
            <a:ext cx="4025984" cy="2683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823B0A-F14E-B359-F852-FBBB5A374956}"/>
              </a:ext>
            </a:extLst>
          </p:cNvPr>
          <p:cNvSpPr txBox="1"/>
          <p:nvPr/>
        </p:nvSpPr>
        <p:spPr>
          <a:xfrm>
            <a:off x="2999639" y="5956240"/>
            <a:ext cx="6192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Continuous-time Intermittent Edge Persistent 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26322-8FC3-6A34-16DA-8CD91A077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870" y="3670147"/>
            <a:ext cx="4553297" cy="1597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CCCDFC-66A2-3910-5533-9948F3EEE613}"/>
              </a:ext>
            </a:extLst>
          </p:cNvPr>
          <p:cNvSpPr txBox="1"/>
          <p:nvPr/>
        </p:nvSpPr>
        <p:spPr>
          <a:xfrm>
            <a:off x="743712" y="1139195"/>
            <a:ext cx="734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Many networks have intermittent linkage structure.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Ex: Interaction networks, Facebook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82F03-C11D-D199-3901-F5B4C032D719}"/>
              </a:ext>
            </a:extLst>
          </p:cNvPr>
          <p:cNvSpPr txBox="1"/>
          <p:nvPr/>
        </p:nvSpPr>
        <p:spPr>
          <a:xfrm>
            <a:off x="743712" y="1762699"/>
            <a:ext cx="83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Many dynamic models only account for the event time of links but not their persistence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7254C-86A4-E516-74E7-4FC82C6ABC46}"/>
              </a:ext>
            </a:extLst>
          </p:cNvPr>
          <p:cNvSpPr txBox="1"/>
          <p:nvPr/>
        </p:nvSpPr>
        <p:spPr>
          <a:xfrm>
            <a:off x="743712" y="2210334"/>
            <a:ext cx="6072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Static models also assume constant and steady relationships.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28"/>
    </mc:Choice>
    <mc:Fallback xmlns="">
      <p:transition spd="slow" advTm="4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Sequential Survival Process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906FD-C93E-363F-97A3-C51139CF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238" y="2548986"/>
            <a:ext cx="2794000" cy="59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77FAA-EEE3-7CAA-B794-CB7AD0E82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38" y="1385695"/>
            <a:ext cx="4013200" cy="55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33B48-F1F0-F518-CEA8-7B3CBDCAB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149" y="4787680"/>
            <a:ext cx="4819650" cy="94996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BAA187-9667-B831-0B35-0C340F7AFBFD}"/>
              </a:ext>
            </a:extLst>
          </p:cNvPr>
          <p:cNvSpPr/>
          <p:nvPr/>
        </p:nvSpPr>
        <p:spPr>
          <a:xfrm>
            <a:off x="3139097" y="2596850"/>
            <a:ext cx="475488" cy="500035"/>
          </a:xfrm>
          <a:prstGeom prst="roundRect">
            <a:avLst/>
          </a:prstGeom>
          <a:solidFill>
            <a:schemeClr val="accent1">
              <a:alpha val="1878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43494B-3EA4-9C33-3103-EAC6407D72AA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3376841" y="3096885"/>
            <a:ext cx="352943" cy="268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5B7907-D84A-756E-53B1-7F2F09323C4C}"/>
              </a:ext>
            </a:extLst>
          </p:cNvPr>
          <p:cNvSpPr txBox="1"/>
          <p:nvPr/>
        </p:nvSpPr>
        <p:spPr>
          <a:xfrm>
            <a:off x="2919305" y="336504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function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A2D7D1-4A25-D2EC-0CFF-B5A461A0D242}"/>
              </a:ext>
            </a:extLst>
          </p:cNvPr>
          <p:cNvSpPr/>
          <p:nvPr/>
        </p:nvSpPr>
        <p:spPr>
          <a:xfrm>
            <a:off x="3241490" y="4566256"/>
            <a:ext cx="5690475" cy="1417045"/>
          </a:xfrm>
          <a:prstGeom prst="roundRect">
            <a:avLst/>
          </a:prstGeom>
          <a:solidFill>
            <a:srgbClr val="C00000">
              <a:alpha val="5000"/>
            </a:srgb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D011C7-F38B-6587-4A3C-A501D9FB6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00000">
            <a:off x="9716768" y="1186430"/>
            <a:ext cx="2819207" cy="2726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E98FF4-312F-1C63-6AD5-155FAF3C1B9C}"/>
              </a:ext>
            </a:extLst>
          </p:cNvPr>
          <p:cNvSpPr txBox="1"/>
          <p:nvPr/>
        </p:nvSpPr>
        <p:spPr>
          <a:xfrm>
            <a:off x="567044" y="4097569"/>
            <a:ext cx="3667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Sequential Survival Process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50F173-C1EB-A1D9-4C66-C59A4D57E1E3}"/>
              </a:ext>
            </a:extLst>
          </p:cNvPr>
          <p:cNvSpPr/>
          <p:nvPr/>
        </p:nvSpPr>
        <p:spPr>
          <a:xfrm>
            <a:off x="6500195" y="4827282"/>
            <a:ext cx="879178" cy="348894"/>
          </a:xfrm>
          <a:prstGeom prst="roundRect">
            <a:avLst/>
          </a:prstGeom>
          <a:solidFill>
            <a:srgbClr val="C00000">
              <a:alpha val="2000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584756-397D-FB64-119A-3FD1D21E7655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6939784" y="4339692"/>
            <a:ext cx="544338" cy="48759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3B43FE-1312-0BE8-6FA8-6B7811DF2312}"/>
              </a:ext>
            </a:extLst>
          </p:cNvPr>
          <p:cNvSpPr txBox="1"/>
          <p:nvPr/>
        </p:nvSpPr>
        <p:spPr>
          <a:xfrm>
            <a:off x="6673643" y="4001138"/>
            <a:ext cx="162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function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F1BBD-0B9B-FB55-3EB3-CC54775CEA55}"/>
              </a:ext>
            </a:extLst>
          </p:cNvPr>
          <p:cNvSpPr txBox="1"/>
          <p:nvPr/>
        </p:nvSpPr>
        <p:spPr>
          <a:xfrm>
            <a:off x="146326" y="6213122"/>
            <a:ext cx="10811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Ref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: Jenkins, S. P. 2005. Survival analysis, Institute for Social and Economic Research, University of Essex, Colchester, UK, 42: 54–56.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8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26"/>
    </mc:Choice>
    <mc:Fallback xmlns="">
      <p:transition spd="slow" advTm="7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2" grpId="0" animBg="1"/>
      <p:bldP spid="12" grpId="1" animBg="1"/>
      <p:bldP spid="3" grpId="0"/>
      <p:bldP spid="8" grpId="0" animBg="1"/>
      <p:bldP spid="8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81C33-53BD-333C-5FD5-DE917547C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18" y="1501199"/>
            <a:ext cx="6477000" cy="8255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3AE225-9C55-B08D-9E2C-400319D4356A}"/>
              </a:ext>
            </a:extLst>
          </p:cNvPr>
          <p:cNvSpPr/>
          <p:nvPr/>
        </p:nvSpPr>
        <p:spPr>
          <a:xfrm>
            <a:off x="2582289" y="1349264"/>
            <a:ext cx="6790370" cy="1077118"/>
          </a:xfrm>
          <a:prstGeom prst="roundRect">
            <a:avLst/>
          </a:prstGeom>
          <a:solidFill>
            <a:schemeClr val="tx2">
              <a:alpha val="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847C0-054E-F16D-1252-BD9559F13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194" y="3427619"/>
            <a:ext cx="5071110" cy="5224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6B285F-9B8E-E9B7-3F27-8581A9E577E1}"/>
              </a:ext>
            </a:extLst>
          </p:cNvPr>
          <p:cNvSpPr/>
          <p:nvPr/>
        </p:nvSpPr>
        <p:spPr>
          <a:xfrm>
            <a:off x="6857999" y="3465617"/>
            <a:ext cx="566928" cy="413277"/>
          </a:xfrm>
          <a:prstGeom prst="rect">
            <a:avLst/>
          </a:prstGeom>
          <a:solidFill>
            <a:srgbClr val="C00000">
              <a:alpha val="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D86EB4-777B-2EB7-65AE-12618E0A1CD4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7141463" y="3275452"/>
            <a:ext cx="1717073" cy="1901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3298CE-7018-7905-26B8-EC3189B7B78E}"/>
              </a:ext>
            </a:extLst>
          </p:cNvPr>
          <p:cNvSpPr txBox="1"/>
          <p:nvPr/>
        </p:nvSpPr>
        <p:spPr>
          <a:xfrm>
            <a:off x="7141463" y="2936898"/>
            <a:ext cx="3434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Embedding of node j at time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2C8BD3-49C4-1603-6732-422064FAC3EA}"/>
              </a:ext>
            </a:extLst>
          </p:cNvPr>
          <p:cNvSpPr/>
          <p:nvPr/>
        </p:nvSpPr>
        <p:spPr>
          <a:xfrm>
            <a:off x="4857324" y="3470422"/>
            <a:ext cx="558425" cy="413277"/>
          </a:xfrm>
          <a:prstGeom prst="rect">
            <a:avLst/>
          </a:prstGeom>
          <a:solidFill>
            <a:srgbClr val="002060">
              <a:alpha val="8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B4164B-2B46-D0C6-7F60-4117EE65A2B8}"/>
              </a:ext>
            </a:extLst>
          </p:cNvPr>
          <p:cNvCxnSpPr>
            <a:cxnSpLocks/>
            <a:stCxn id="11" idx="0"/>
            <a:endCxn id="13" idx="2"/>
          </p:cNvCxnSpPr>
          <p:nvPr/>
        </p:nvCxnSpPr>
        <p:spPr>
          <a:xfrm flipH="1" flipV="1">
            <a:off x="3362067" y="3325990"/>
            <a:ext cx="1774470" cy="1444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120826-EFF0-973E-49E0-BBF684E2897F}"/>
              </a:ext>
            </a:extLst>
          </p:cNvPr>
          <p:cNvSpPr txBox="1"/>
          <p:nvPr/>
        </p:nvSpPr>
        <p:spPr>
          <a:xfrm>
            <a:off x="2414903" y="2987436"/>
            <a:ext cx="189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Global bias term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4A19F4-C1F7-89E3-017E-5ABDA7BD1DD8}"/>
              </a:ext>
            </a:extLst>
          </p:cNvPr>
          <p:cNvSpPr/>
          <p:nvPr/>
        </p:nvSpPr>
        <p:spPr>
          <a:xfrm>
            <a:off x="5698482" y="3468967"/>
            <a:ext cx="167885" cy="413277"/>
          </a:xfrm>
          <a:prstGeom prst="rect">
            <a:avLst/>
          </a:prstGeom>
          <a:solidFill>
            <a:schemeClr val="accent6">
              <a:lumMod val="50000"/>
              <a:alpha val="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740631-D228-A308-0426-6991234DA3E5}"/>
              </a:ext>
            </a:extLst>
          </p:cNvPr>
          <p:cNvCxnSpPr>
            <a:cxnSpLocks/>
            <a:stCxn id="14" idx="0"/>
            <a:endCxn id="16" idx="2"/>
          </p:cNvCxnSpPr>
          <p:nvPr/>
        </p:nvCxnSpPr>
        <p:spPr>
          <a:xfrm flipH="1" flipV="1">
            <a:off x="5729734" y="3255138"/>
            <a:ext cx="52691" cy="21382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726539E-23D8-A369-AEA8-F146691CE62B}"/>
              </a:ext>
            </a:extLst>
          </p:cNvPr>
          <p:cNvSpPr txBox="1"/>
          <p:nvPr/>
        </p:nvSpPr>
        <p:spPr>
          <a:xfrm>
            <a:off x="4619066" y="2916584"/>
            <a:ext cx="2221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State of node pair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309670-EB98-7DD7-CB31-7CE62B9F9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43" y="4536263"/>
            <a:ext cx="7635605" cy="1772378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3B20488-8538-49A5-CA0B-A54F2010E530}"/>
              </a:ext>
            </a:extLst>
          </p:cNvPr>
          <p:cNvSpPr/>
          <p:nvPr/>
        </p:nvSpPr>
        <p:spPr>
          <a:xfrm>
            <a:off x="3935662" y="5210908"/>
            <a:ext cx="4230756" cy="834634"/>
          </a:xfrm>
          <a:prstGeom prst="roundRect">
            <a:avLst/>
          </a:prstGeom>
          <a:solidFill>
            <a:srgbClr val="C00000">
              <a:alpha val="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D6CB2-4D3E-2C15-5FB8-E33029013A95}"/>
              </a:ext>
            </a:extLst>
          </p:cNvPr>
          <p:cNvSpPr txBox="1"/>
          <p:nvPr/>
        </p:nvSpPr>
        <p:spPr>
          <a:xfrm>
            <a:off x="557212" y="2494945"/>
            <a:ext cx="196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Hazard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BDC3D0-A159-7474-85C5-E500129D808B}"/>
              </a:ext>
            </a:extLst>
          </p:cNvPr>
          <p:cNvSpPr txBox="1"/>
          <p:nvPr/>
        </p:nvSpPr>
        <p:spPr>
          <a:xfrm>
            <a:off x="538114" y="897819"/>
            <a:ext cx="26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Log-likelihood function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7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7"/>
    </mc:Choice>
    <mc:Fallback xmlns="">
      <p:transition spd="slow" advTm="38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3" grpId="0"/>
      <p:bldP spid="14" grpId="0" animBg="1"/>
      <p:bldP spid="16" grpId="0"/>
      <p:bldP spid="3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AE5CDB-9F16-E04B-A5A0-47880DF0795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Continuous-time node representations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7BFB28-6134-004F-9A90-D6BCE3836B6D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DA37E8A-3B44-4A44-95FF-B600867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88B2B9-80C8-960C-7681-F26AA199D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11" y="3804984"/>
            <a:ext cx="8228330" cy="433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D946FE-8EC1-0DEB-3DCB-9F1222D33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282" y="2267614"/>
            <a:ext cx="1920875" cy="307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694CB-5C9B-703D-C3B1-01E7B93FB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926" y="1584657"/>
            <a:ext cx="7759700" cy="22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6C14DA-EF2F-8315-F8BE-D70C8EEF6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211" y="5410293"/>
            <a:ext cx="5727700" cy="293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F9791B-0DD6-19B8-7CB4-2C2BD90C319A}"/>
              </a:ext>
            </a:extLst>
          </p:cNvPr>
          <p:cNvSpPr txBox="1"/>
          <p:nvPr/>
        </p:nvSpPr>
        <p:spPr>
          <a:xfrm>
            <a:off x="1231926" y="4847101"/>
            <a:ext cx="19355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/>
              <a:t>Prior distribution: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78494-76E8-A1D4-F46B-EFDFAEB30B0D}"/>
              </a:ext>
            </a:extLst>
          </p:cNvPr>
          <p:cNvSpPr txBox="1"/>
          <p:nvPr/>
        </p:nvSpPr>
        <p:spPr>
          <a:xfrm>
            <a:off x="1231926" y="3137818"/>
            <a:ext cx="272292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/>
              <a:t>Piecewise approximation: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2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8"/>
    </mc:Choice>
    <mc:Fallback xmlns="">
      <p:transition spd="slow" advTm="4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4.8|1.9|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0.3|19|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1|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2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3.6|1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8.1|26.7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.8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1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6823</TotalTime>
  <Words>511</Words>
  <Application>Microsoft Macintosh PowerPoint</Application>
  <PresentationFormat>Widescreen</PresentationFormat>
  <Paragraphs>108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Palatino</vt:lpstr>
      <vt:lpstr>Rustica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Abdulkadir Çelikkanat</dc:creator>
  <cp:lastModifiedBy>Abdulkadir Celikkanat</cp:lastModifiedBy>
  <cp:revision>82</cp:revision>
  <dcterms:created xsi:type="dcterms:W3CDTF">2023-07-10T13:45:17Z</dcterms:created>
  <dcterms:modified xsi:type="dcterms:W3CDTF">2024-01-12T17:47:48Z</dcterms:modified>
</cp:coreProperties>
</file>